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Lst>
  <p:notesMasterIdLst>
    <p:notesMasterId r:id="rId94"/>
  </p:notesMasterIdLst>
  <p:sldIdLst>
    <p:sldId id="256" r:id="rId7"/>
    <p:sldId id="257" r:id="rId8"/>
    <p:sldId id="258" r:id="rId9"/>
    <p:sldId id="259" r:id="rId10"/>
    <p:sldId id="353" r:id="rId11"/>
    <p:sldId id="262" r:id="rId12"/>
    <p:sldId id="264" r:id="rId13"/>
    <p:sldId id="265" r:id="rId14"/>
    <p:sldId id="266" r:id="rId15"/>
    <p:sldId id="267" r:id="rId16"/>
    <p:sldId id="268" r:id="rId17"/>
    <p:sldId id="354" r:id="rId18"/>
    <p:sldId id="270" r:id="rId19"/>
    <p:sldId id="355" r:id="rId20"/>
    <p:sldId id="356" r:id="rId21"/>
    <p:sldId id="357" r:id="rId22"/>
    <p:sldId id="358" r:id="rId23"/>
    <p:sldId id="359" r:id="rId24"/>
    <p:sldId id="360" r:id="rId25"/>
    <p:sldId id="364" r:id="rId26"/>
    <p:sldId id="365" r:id="rId27"/>
    <p:sldId id="366" r:id="rId28"/>
    <p:sldId id="361" r:id="rId29"/>
    <p:sldId id="278" r:id="rId30"/>
    <p:sldId id="362" r:id="rId31"/>
    <p:sldId id="363" r:id="rId32"/>
    <p:sldId id="368" r:id="rId33"/>
    <p:sldId id="369" r:id="rId34"/>
    <p:sldId id="370" r:id="rId35"/>
    <p:sldId id="367" r:id="rId36"/>
    <p:sldId id="371" r:id="rId37"/>
    <p:sldId id="284" r:id="rId38"/>
    <p:sldId id="285" r:id="rId39"/>
    <p:sldId id="373" r:id="rId40"/>
    <p:sldId id="374" r:id="rId41"/>
    <p:sldId id="375" r:id="rId42"/>
    <p:sldId id="376" r:id="rId43"/>
    <p:sldId id="295" r:id="rId44"/>
    <p:sldId id="377" r:id="rId45"/>
    <p:sldId id="378" r:id="rId46"/>
    <p:sldId id="299" r:id="rId47"/>
    <p:sldId id="372" r:id="rId48"/>
    <p:sldId id="379" r:id="rId49"/>
    <p:sldId id="301" r:id="rId50"/>
    <p:sldId id="380" r:id="rId51"/>
    <p:sldId id="381" r:id="rId52"/>
    <p:sldId id="382" r:id="rId53"/>
    <p:sldId id="383" r:id="rId54"/>
    <p:sldId id="384" r:id="rId55"/>
    <p:sldId id="307" r:id="rId56"/>
    <p:sldId id="308" r:id="rId57"/>
    <p:sldId id="310" r:id="rId58"/>
    <p:sldId id="311" r:id="rId59"/>
    <p:sldId id="312" r:id="rId60"/>
    <p:sldId id="385" r:id="rId61"/>
    <p:sldId id="315" r:id="rId62"/>
    <p:sldId id="386" r:id="rId63"/>
    <p:sldId id="316" r:id="rId64"/>
    <p:sldId id="387" r:id="rId65"/>
    <p:sldId id="318" r:id="rId66"/>
    <p:sldId id="388" r:id="rId67"/>
    <p:sldId id="389" r:id="rId68"/>
    <p:sldId id="390" r:id="rId69"/>
    <p:sldId id="391" r:id="rId70"/>
    <p:sldId id="326" r:id="rId71"/>
    <p:sldId id="327" r:id="rId72"/>
    <p:sldId id="328" r:id="rId73"/>
    <p:sldId id="329" r:id="rId74"/>
    <p:sldId id="330" r:id="rId75"/>
    <p:sldId id="332" r:id="rId76"/>
    <p:sldId id="333" r:id="rId77"/>
    <p:sldId id="334" r:id="rId78"/>
    <p:sldId id="336" r:id="rId79"/>
    <p:sldId id="337" r:id="rId80"/>
    <p:sldId id="338" r:id="rId81"/>
    <p:sldId id="339" r:id="rId82"/>
    <p:sldId id="340" r:id="rId83"/>
    <p:sldId id="342" r:id="rId84"/>
    <p:sldId id="392" r:id="rId85"/>
    <p:sldId id="344" r:id="rId86"/>
    <p:sldId id="395" r:id="rId87"/>
    <p:sldId id="345" r:id="rId88"/>
    <p:sldId id="396" r:id="rId89"/>
    <p:sldId id="348" r:id="rId90"/>
    <p:sldId id="397" r:id="rId91"/>
    <p:sldId id="351" r:id="rId92"/>
    <p:sldId id="393" r:id="rId93"/>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3E5D"/>
    <a:srgbClr val="FAC090"/>
    <a:srgbClr val="FFD966"/>
    <a:srgbClr val="FECD08"/>
    <a:srgbClr val="B3A2C7"/>
    <a:srgbClr val="E6B9B8"/>
    <a:srgbClr val="FCAEC4"/>
    <a:srgbClr val="FEE6ED"/>
    <a:srgbClr val="93B2BB"/>
    <a:srgbClr val="BDC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59" autoAdjust="0"/>
    <p:restoredTop sz="93883" autoAdjust="0"/>
  </p:normalViewPr>
  <p:slideViewPr>
    <p:cSldViewPr>
      <p:cViewPr varScale="1">
        <p:scale>
          <a:sx n="63" d="100"/>
          <a:sy n="63" d="100"/>
        </p:scale>
        <p:origin x="700" y="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presProps" Target="presProps.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_____Microsoft_Excel.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Series 1</c:v>
                </c:pt>
              </c:strCache>
            </c:strRef>
          </c:tx>
          <c:spPr>
            <a:solidFill>
              <a:schemeClr val="accent6">
                <a:tint val="65000"/>
              </a:schemeClr>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935-4E87-89C4-9A72163F7F1C}"/>
            </c:ext>
          </c:extLst>
        </c:ser>
        <c:ser>
          <c:idx val="1"/>
          <c:order val="1"/>
          <c:tx>
            <c:strRef>
              <c:f>Sheet1!$C$1</c:f>
              <c:strCache>
                <c:ptCount val="1"/>
                <c:pt idx="0">
                  <c:v>Series 2</c:v>
                </c:pt>
              </c:strCache>
            </c:strRef>
          </c:tx>
          <c:spPr>
            <a:solidFill>
              <a:schemeClr val="accent6"/>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935-4E87-89C4-9A72163F7F1C}"/>
            </c:ext>
          </c:extLst>
        </c:ser>
        <c:ser>
          <c:idx val="2"/>
          <c:order val="2"/>
          <c:tx>
            <c:strRef>
              <c:f>Sheet1!$D$1</c:f>
              <c:strCache>
                <c:ptCount val="1"/>
                <c:pt idx="0">
                  <c:v>Series 3</c:v>
                </c:pt>
              </c:strCache>
            </c:strRef>
          </c:tx>
          <c:spPr>
            <a:solidFill>
              <a:schemeClr val="accent6">
                <a:shade val="65000"/>
              </a:schemeClr>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935-4E87-89C4-9A72163F7F1C}"/>
            </c:ext>
          </c:extLst>
        </c:ser>
        <c:dLbls>
          <c:showLegendKey val="0"/>
          <c:showVal val="0"/>
          <c:showCatName val="0"/>
          <c:showSerName val="0"/>
          <c:showPercent val="0"/>
          <c:showBubbleSize val="0"/>
        </c:dLbls>
        <c:gapWidth val="150"/>
        <c:shape val="box"/>
        <c:axId val="745277503"/>
        <c:axId val="745282495"/>
        <c:axId val="0"/>
      </c:bar3DChart>
      <c:catAx>
        <c:axId val="745277503"/>
        <c:scaling>
          <c:orientation val="minMax"/>
        </c:scaling>
        <c:delete val="1"/>
        <c:axPos val="b"/>
        <c:numFmt formatCode="General" sourceLinked="1"/>
        <c:majorTickMark val="none"/>
        <c:minorTickMark val="none"/>
        <c:tickLblPos val="nextTo"/>
        <c:crossAx val="745282495"/>
        <c:crosses val="autoZero"/>
        <c:auto val="1"/>
        <c:lblAlgn val="ctr"/>
        <c:lblOffset val="100"/>
        <c:noMultiLvlLbl val="0"/>
      </c:catAx>
      <c:valAx>
        <c:axId val="745282495"/>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74527750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6">
  <a:schemeClr val="accent6"/>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C1F4F3-F92A-4C8A-B30C-FEAB3A10B5E9}"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id-ID"/>
        </a:p>
      </dgm:t>
    </dgm:pt>
    <dgm:pt modelId="{A8F551CD-5C2F-44CD-94CA-E6438A6A6B1E}">
      <dgm:prSet phldrT="[Text]" custT="1"/>
      <dgm:spPr>
        <a:solidFill>
          <a:schemeClr val="accent5">
            <a:lumMod val="40000"/>
            <a:lumOff val="60000"/>
          </a:schemeClr>
        </a:solidFill>
      </dgm:spPr>
      <dgm:t>
        <a:bodyPr/>
        <a:lstStyle/>
        <a:p>
          <a:r>
            <a:rPr lang="id-ID" sz="1800" i="1" dirty="0" smtClean="0">
              <a:solidFill>
                <a:schemeClr val="tx1"/>
              </a:solidFill>
              <a:latin typeface="Cambria" panose="02040503050406030204" pitchFamily="18" charset="0"/>
              <a:ea typeface="Cambria" panose="02040503050406030204" pitchFamily="18" charset="0"/>
            </a:rPr>
            <a:t>Data reduction</a:t>
          </a:r>
          <a:endParaRPr lang="id-ID" sz="1800" i="1" dirty="0">
            <a:solidFill>
              <a:schemeClr val="tx1"/>
            </a:solidFill>
            <a:latin typeface="Cambria" panose="02040503050406030204" pitchFamily="18" charset="0"/>
            <a:ea typeface="Cambria" panose="02040503050406030204" pitchFamily="18" charset="0"/>
          </a:endParaRPr>
        </a:p>
      </dgm:t>
    </dgm:pt>
    <dgm:pt modelId="{B6457D64-CEDE-46FA-BC88-CF638BAF9550}" type="parTrans" cxnId="{92C3653A-B830-487D-B2A5-E38AA9BFADF4}">
      <dgm:prSet/>
      <dgm:spPr/>
      <dgm:t>
        <a:bodyPr/>
        <a:lstStyle/>
        <a:p>
          <a:endParaRPr lang="id-ID" i="1">
            <a:latin typeface="Cambria" panose="02040503050406030204" pitchFamily="18" charset="0"/>
            <a:ea typeface="Cambria" panose="02040503050406030204" pitchFamily="18" charset="0"/>
          </a:endParaRPr>
        </a:p>
      </dgm:t>
    </dgm:pt>
    <dgm:pt modelId="{FABEDF77-CCE3-4851-A89C-7E83C5213797}" type="sibTrans" cxnId="{92C3653A-B830-487D-B2A5-E38AA9BFADF4}">
      <dgm:prSet/>
      <dgm:spPr>
        <a:solidFill>
          <a:schemeClr val="accent5">
            <a:lumMod val="60000"/>
            <a:lumOff val="40000"/>
          </a:schemeClr>
        </a:solidFill>
      </dgm:spPr>
      <dgm:t>
        <a:bodyPr/>
        <a:lstStyle/>
        <a:p>
          <a:endParaRPr lang="id-ID" sz="1800" i="1">
            <a:latin typeface="Cambria" panose="02040503050406030204" pitchFamily="18" charset="0"/>
            <a:ea typeface="Cambria" panose="02040503050406030204" pitchFamily="18" charset="0"/>
          </a:endParaRPr>
        </a:p>
      </dgm:t>
    </dgm:pt>
    <dgm:pt modelId="{32A868B1-E06A-472B-9A03-B1D738878E9C}">
      <dgm:prSet phldrT="[Text]" custT="1"/>
      <dgm:spPr>
        <a:solidFill>
          <a:schemeClr val="accent5">
            <a:lumMod val="40000"/>
            <a:lumOff val="60000"/>
          </a:schemeClr>
        </a:solidFill>
      </dgm:spPr>
      <dgm:t>
        <a:bodyPr/>
        <a:lstStyle/>
        <a:p>
          <a:r>
            <a:rPr lang="id-ID" sz="1800" i="1" dirty="0" smtClean="0">
              <a:solidFill>
                <a:schemeClr val="tx1"/>
              </a:solidFill>
              <a:latin typeface="Cambria" panose="02040503050406030204" pitchFamily="18" charset="0"/>
              <a:ea typeface="Cambria" panose="02040503050406030204" pitchFamily="18" charset="0"/>
            </a:rPr>
            <a:t>Organization</a:t>
          </a:r>
          <a:endParaRPr lang="id-ID" sz="1800" i="1" dirty="0">
            <a:solidFill>
              <a:schemeClr val="tx1"/>
            </a:solidFill>
            <a:latin typeface="Cambria" panose="02040503050406030204" pitchFamily="18" charset="0"/>
            <a:ea typeface="Cambria" panose="02040503050406030204" pitchFamily="18" charset="0"/>
          </a:endParaRPr>
        </a:p>
      </dgm:t>
    </dgm:pt>
    <dgm:pt modelId="{45421E72-7C75-45FB-ACCA-207A7E9F5A36}" type="parTrans" cxnId="{A4A971F9-5DBB-497D-8DE2-8B78FDD68CA3}">
      <dgm:prSet/>
      <dgm:spPr/>
      <dgm:t>
        <a:bodyPr/>
        <a:lstStyle/>
        <a:p>
          <a:endParaRPr lang="id-ID" i="1">
            <a:latin typeface="Cambria" panose="02040503050406030204" pitchFamily="18" charset="0"/>
            <a:ea typeface="Cambria" panose="02040503050406030204" pitchFamily="18" charset="0"/>
          </a:endParaRPr>
        </a:p>
      </dgm:t>
    </dgm:pt>
    <dgm:pt modelId="{BC66A5FD-143B-4890-BDCE-8345D8A2CD19}" type="sibTrans" cxnId="{A4A971F9-5DBB-497D-8DE2-8B78FDD68CA3}">
      <dgm:prSet/>
      <dgm:spPr>
        <a:solidFill>
          <a:schemeClr val="accent5">
            <a:lumMod val="60000"/>
            <a:lumOff val="40000"/>
          </a:schemeClr>
        </a:solidFill>
      </dgm:spPr>
      <dgm:t>
        <a:bodyPr/>
        <a:lstStyle/>
        <a:p>
          <a:endParaRPr lang="id-ID" sz="1800" i="1">
            <a:latin typeface="Cambria" panose="02040503050406030204" pitchFamily="18" charset="0"/>
            <a:ea typeface="Cambria" panose="02040503050406030204" pitchFamily="18" charset="0"/>
          </a:endParaRPr>
        </a:p>
      </dgm:t>
    </dgm:pt>
    <dgm:pt modelId="{3A64E798-1AC4-45F3-8BBA-A2B769FC2B12}">
      <dgm:prSet phldrT="[Text]" custT="1"/>
      <dgm:spPr>
        <a:ln>
          <a:solidFill>
            <a:schemeClr val="accent5">
              <a:lumMod val="60000"/>
              <a:lumOff val="40000"/>
            </a:schemeClr>
          </a:solidFill>
        </a:ln>
      </dgm:spPr>
      <dgm:t>
        <a:bodyPr/>
        <a:lstStyle/>
        <a:p>
          <a:r>
            <a:rPr lang="id-ID" sz="1100" i="1" dirty="0" smtClean="0">
              <a:latin typeface="Cambria" panose="02040503050406030204" pitchFamily="18" charset="0"/>
              <a:ea typeface="Cambria" panose="02040503050406030204" pitchFamily="18" charset="0"/>
            </a:rPr>
            <a:t>Proses penggabungan data yang telah diperoleh menjadi sebuah informasi utuh.</a:t>
          </a:r>
          <a:endParaRPr lang="id-ID" sz="1100" i="1" dirty="0">
            <a:latin typeface="Cambria" panose="02040503050406030204" pitchFamily="18" charset="0"/>
            <a:ea typeface="Cambria" panose="02040503050406030204" pitchFamily="18" charset="0"/>
          </a:endParaRPr>
        </a:p>
      </dgm:t>
    </dgm:pt>
    <dgm:pt modelId="{B06F8547-74BB-4FB5-B534-DC435DB6C6D0}" type="parTrans" cxnId="{F2F33C86-6AF7-4F64-A6E8-C75D8A05F533}">
      <dgm:prSet/>
      <dgm:spPr/>
      <dgm:t>
        <a:bodyPr/>
        <a:lstStyle/>
        <a:p>
          <a:endParaRPr lang="id-ID" i="1">
            <a:latin typeface="Cambria" panose="02040503050406030204" pitchFamily="18" charset="0"/>
            <a:ea typeface="Cambria" panose="02040503050406030204" pitchFamily="18" charset="0"/>
          </a:endParaRPr>
        </a:p>
      </dgm:t>
    </dgm:pt>
    <dgm:pt modelId="{206FF3B9-1134-4A99-B47F-DAD657CF236A}" type="sibTrans" cxnId="{F2F33C86-6AF7-4F64-A6E8-C75D8A05F533}">
      <dgm:prSet/>
      <dgm:spPr/>
      <dgm:t>
        <a:bodyPr/>
        <a:lstStyle/>
        <a:p>
          <a:endParaRPr lang="id-ID" i="1">
            <a:latin typeface="Cambria" panose="02040503050406030204" pitchFamily="18" charset="0"/>
            <a:ea typeface="Cambria" panose="02040503050406030204" pitchFamily="18" charset="0"/>
          </a:endParaRPr>
        </a:p>
      </dgm:t>
    </dgm:pt>
    <dgm:pt modelId="{CCBA5C28-F79F-4F42-AA9B-AC5BD5171543}">
      <dgm:prSet phldrT="[Text]" custT="1"/>
      <dgm:spPr>
        <a:solidFill>
          <a:schemeClr val="accent5">
            <a:lumMod val="40000"/>
            <a:lumOff val="60000"/>
          </a:schemeClr>
        </a:solidFill>
      </dgm:spPr>
      <dgm:t>
        <a:bodyPr/>
        <a:lstStyle/>
        <a:p>
          <a:r>
            <a:rPr lang="id-ID" sz="1800" i="1" dirty="0" smtClean="0">
              <a:solidFill>
                <a:schemeClr val="tx1"/>
              </a:solidFill>
              <a:latin typeface="Cambria" panose="02040503050406030204" pitchFamily="18" charset="0"/>
              <a:ea typeface="Cambria" panose="02040503050406030204" pitchFamily="18" charset="0"/>
            </a:rPr>
            <a:t>Interpretation</a:t>
          </a:r>
          <a:endParaRPr lang="id-ID" sz="1800" i="1" dirty="0">
            <a:solidFill>
              <a:schemeClr val="tx1"/>
            </a:solidFill>
            <a:latin typeface="Cambria" panose="02040503050406030204" pitchFamily="18" charset="0"/>
            <a:ea typeface="Cambria" panose="02040503050406030204" pitchFamily="18" charset="0"/>
          </a:endParaRPr>
        </a:p>
      </dgm:t>
    </dgm:pt>
    <dgm:pt modelId="{D0DED11D-F9C6-45A8-8A65-F1DAC22EBBA3}" type="parTrans" cxnId="{2BEBB7FC-362B-464A-A229-11240DF083CE}">
      <dgm:prSet/>
      <dgm:spPr/>
      <dgm:t>
        <a:bodyPr/>
        <a:lstStyle/>
        <a:p>
          <a:endParaRPr lang="id-ID" i="1">
            <a:latin typeface="Cambria" panose="02040503050406030204" pitchFamily="18" charset="0"/>
            <a:ea typeface="Cambria" panose="02040503050406030204" pitchFamily="18" charset="0"/>
          </a:endParaRPr>
        </a:p>
      </dgm:t>
    </dgm:pt>
    <dgm:pt modelId="{79E647E6-DD9D-445E-864F-1B2A42FE0905}" type="sibTrans" cxnId="{2BEBB7FC-362B-464A-A229-11240DF083CE}">
      <dgm:prSet/>
      <dgm:spPr/>
      <dgm:t>
        <a:bodyPr/>
        <a:lstStyle/>
        <a:p>
          <a:endParaRPr lang="id-ID" i="1">
            <a:latin typeface="Cambria" panose="02040503050406030204" pitchFamily="18" charset="0"/>
            <a:ea typeface="Cambria" panose="02040503050406030204" pitchFamily="18" charset="0"/>
          </a:endParaRPr>
        </a:p>
      </dgm:t>
    </dgm:pt>
    <dgm:pt modelId="{D2BAD8D7-4BB8-48A3-81DB-5DB3387243B5}">
      <dgm:prSet phldrT="[Text]" custT="1"/>
      <dgm:spPr>
        <a:ln>
          <a:solidFill>
            <a:schemeClr val="accent5">
              <a:lumMod val="60000"/>
              <a:lumOff val="40000"/>
            </a:schemeClr>
          </a:solidFill>
        </a:ln>
      </dgm:spPr>
      <dgm:t>
        <a:bodyPr/>
        <a:lstStyle/>
        <a:p>
          <a:r>
            <a:rPr lang="id-ID" sz="1100" i="1" dirty="0" smtClean="0">
              <a:latin typeface="Cambria" panose="02040503050406030204" pitchFamily="18" charset="0"/>
              <a:ea typeface="Cambria" panose="02040503050406030204" pitchFamily="18" charset="0"/>
            </a:rPr>
            <a:t>Sinergi dan kombinasi antara dua tahap sebelumnya yang dapat dinyatakan sebagai interpretasi data.</a:t>
          </a:r>
          <a:endParaRPr lang="id-ID" sz="1100" i="1" dirty="0">
            <a:latin typeface="Cambria" panose="02040503050406030204" pitchFamily="18" charset="0"/>
            <a:ea typeface="Cambria" panose="02040503050406030204" pitchFamily="18" charset="0"/>
          </a:endParaRPr>
        </a:p>
      </dgm:t>
    </dgm:pt>
    <dgm:pt modelId="{DE7160BB-C43C-4AE5-BDAC-CBBCB7343604}" type="parTrans" cxnId="{0178D4D4-B0B6-4CEA-8099-7AC7E57F1D8F}">
      <dgm:prSet/>
      <dgm:spPr/>
      <dgm:t>
        <a:bodyPr/>
        <a:lstStyle/>
        <a:p>
          <a:endParaRPr lang="id-ID" i="1">
            <a:latin typeface="Cambria" panose="02040503050406030204" pitchFamily="18" charset="0"/>
            <a:ea typeface="Cambria" panose="02040503050406030204" pitchFamily="18" charset="0"/>
          </a:endParaRPr>
        </a:p>
      </dgm:t>
    </dgm:pt>
    <dgm:pt modelId="{9A7D7C7A-EB0E-45BF-9AAF-5C00D6278BDB}" type="sibTrans" cxnId="{0178D4D4-B0B6-4CEA-8099-7AC7E57F1D8F}">
      <dgm:prSet/>
      <dgm:spPr/>
      <dgm:t>
        <a:bodyPr/>
        <a:lstStyle/>
        <a:p>
          <a:endParaRPr lang="id-ID" i="1">
            <a:latin typeface="Cambria" panose="02040503050406030204" pitchFamily="18" charset="0"/>
            <a:ea typeface="Cambria" panose="02040503050406030204" pitchFamily="18" charset="0"/>
          </a:endParaRPr>
        </a:p>
      </dgm:t>
    </dgm:pt>
    <dgm:pt modelId="{E7365C9B-2D54-4731-8E8A-2A0F3BCC2BF1}">
      <dgm:prSet phldrT="[Text]" custT="1"/>
      <dgm:spPr>
        <a:ln>
          <a:solidFill>
            <a:schemeClr val="accent5">
              <a:lumMod val="60000"/>
              <a:lumOff val="40000"/>
            </a:schemeClr>
          </a:solidFill>
        </a:ln>
      </dgm:spPr>
      <dgm:t>
        <a:bodyPr/>
        <a:lstStyle/>
        <a:p>
          <a:r>
            <a:rPr lang="id-ID" sz="1100" i="1" dirty="0" smtClean="0">
              <a:latin typeface="Cambria" panose="02040503050406030204" pitchFamily="18" charset="0"/>
              <a:ea typeface="Cambria" panose="02040503050406030204" pitchFamily="18" charset="0"/>
            </a:rPr>
            <a:t>Mekanisme identifikasi data abstrak dengan metode kodefikasi, pengklasifikasian, rangkuman, atau kategorisasi.</a:t>
          </a:r>
          <a:endParaRPr lang="id-ID" sz="1100" i="1" dirty="0">
            <a:latin typeface="Cambria" panose="02040503050406030204" pitchFamily="18" charset="0"/>
            <a:ea typeface="Cambria" panose="02040503050406030204" pitchFamily="18" charset="0"/>
          </a:endParaRPr>
        </a:p>
      </dgm:t>
    </dgm:pt>
    <dgm:pt modelId="{CF74C449-00FA-418C-864C-3051C850855F}" type="parTrans" cxnId="{AE992CC6-20AA-409A-A394-49FFB49A8B74}">
      <dgm:prSet/>
      <dgm:spPr/>
      <dgm:t>
        <a:bodyPr/>
        <a:lstStyle/>
        <a:p>
          <a:endParaRPr lang="id-ID" i="1">
            <a:latin typeface="Cambria" panose="02040503050406030204" pitchFamily="18" charset="0"/>
            <a:ea typeface="Cambria" panose="02040503050406030204" pitchFamily="18" charset="0"/>
          </a:endParaRPr>
        </a:p>
      </dgm:t>
    </dgm:pt>
    <dgm:pt modelId="{FA5E792A-82A3-40CA-8E25-C420991BEA36}" type="sibTrans" cxnId="{AE992CC6-20AA-409A-A394-49FFB49A8B74}">
      <dgm:prSet/>
      <dgm:spPr/>
      <dgm:t>
        <a:bodyPr/>
        <a:lstStyle/>
        <a:p>
          <a:endParaRPr lang="id-ID" i="1">
            <a:latin typeface="Cambria" panose="02040503050406030204" pitchFamily="18" charset="0"/>
            <a:ea typeface="Cambria" panose="02040503050406030204" pitchFamily="18" charset="0"/>
          </a:endParaRPr>
        </a:p>
      </dgm:t>
    </dgm:pt>
    <dgm:pt modelId="{A957C3D7-E01F-42B4-9220-859743425457}" type="pres">
      <dgm:prSet presAssocID="{AAC1F4F3-F92A-4C8A-B30C-FEAB3A10B5E9}" presName="Name0" presStyleCnt="0">
        <dgm:presLayoutVars>
          <dgm:dir/>
          <dgm:animLvl val="lvl"/>
          <dgm:resizeHandles val="exact"/>
        </dgm:presLayoutVars>
      </dgm:prSet>
      <dgm:spPr/>
      <dgm:t>
        <a:bodyPr/>
        <a:lstStyle/>
        <a:p>
          <a:endParaRPr lang="id-ID"/>
        </a:p>
      </dgm:t>
    </dgm:pt>
    <dgm:pt modelId="{AC11BEA3-6EE6-46A2-84A9-C343DF4C48D3}" type="pres">
      <dgm:prSet presAssocID="{AAC1F4F3-F92A-4C8A-B30C-FEAB3A10B5E9}" presName="tSp" presStyleCnt="0"/>
      <dgm:spPr/>
    </dgm:pt>
    <dgm:pt modelId="{4E8A8139-B5A8-4DDC-93F2-FC29264BE625}" type="pres">
      <dgm:prSet presAssocID="{AAC1F4F3-F92A-4C8A-B30C-FEAB3A10B5E9}" presName="bSp" presStyleCnt="0"/>
      <dgm:spPr/>
    </dgm:pt>
    <dgm:pt modelId="{9B284D52-E81F-4CF4-A997-2792DBB35423}" type="pres">
      <dgm:prSet presAssocID="{AAC1F4F3-F92A-4C8A-B30C-FEAB3A10B5E9}" presName="process" presStyleCnt="0"/>
      <dgm:spPr/>
    </dgm:pt>
    <dgm:pt modelId="{74D59123-6381-449D-9832-E916D5F7332C}" type="pres">
      <dgm:prSet presAssocID="{A8F551CD-5C2F-44CD-94CA-E6438A6A6B1E}" presName="composite1" presStyleCnt="0"/>
      <dgm:spPr/>
    </dgm:pt>
    <dgm:pt modelId="{0A119C78-6F52-4BAA-84BE-A7C5DE60B8DB}" type="pres">
      <dgm:prSet presAssocID="{A8F551CD-5C2F-44CD-94CA-E6438A6A6B1E}" presName="dummyNode1" presStyleLbl="node1" presStyleIdx="0" presStyleCnt="3"/>
      <dgm:spPr/>
    </dgm:pt>
    <dgm:pt modelId="{0A6EF1C4-A137-4ABF-AD58-592D6384197D}" type="pres">
      <dgm:prSet presAssocID="{A8F551CD-5C2F-44CD-94CA-E6438A6A6B1E}" presName="childNode1" presStyleLbl="bgAcc1" presStyleIdx="0" presStyleCnt="3" custScaleX="128723">
        <dgm:presLayoutVars>
          <dgm:bulletEnabled val="1"/>
        </dgm:presLayoutVars>
      </dgm:prSet>
      <dgm:spPr/>
      <dgm:t>
        <a:bodyPr/>
        <a:lstStyle/>
        <a:p>
          <a:endParaRPr lang="id-ID"/>
        </a:p>
      </dgm:t>
    </dgm:pt>
    <dgm:pt modelId="{3CB2368F-BCB7-4181-B79E-32B4CE656955}" type="pres">
      <dgm:prSet presAssocID="{A8F551CD-5C2F-44CD-94CA-E6438A6A6B1E}" presName="childNode1tx" presStyleLbl="bgAcc1" presStyleIdx="0" presStyleCnt="3">
        <dgm:presLayoutVars>
          <dgm:bulletEnabled val="1"/>
        </dgm:presLayoutVars>
      </dgm:prSet>
      <dgm:spPr/>
      <dgm:t>
        <a:bodyPr/>
        <a:lstStyle/>
        <a:p>
          <a:endParaRPr lang="id-ID"/>
        </a:p>
      </dgm:t>
    </dgm:pt>
    <dgm:pt modelId="{DD2341FB-1F5F-4F16-8FC8-B0326B1EAE6B}" type="pres">
      <dgm:prSet presAssocID="{A8F551CD-5C2F-44CD-94CA-E6438A6A6B1E}" presName="parentNode1" presStyleLbl="node1" presStyleIdx="0" presStyleCnt="3" custScaleX="128723">
        <dgm:presLayoutVars>
          <dgm:chMax val="1"/>
          <dgm:bulletEnabled val="1"/>
        </dgm:presLayoutVars>
      </dgm:prSet>
      <dgm:spPr/>
      <dgm:t>
        <a:bodyPr/>
        <a:lstStyle/>
        <a:p>
          <a:endParaRPr lang="id-ID"/>
        </a:p>
      </dgm:t>
    </dgm:pt>
    <dgm:pt modelId="{348E44B6-C03C-4D5C-9E76-3CBA9C5D95C9}" type="pres">
      <dgm:prSet presAssocID="{A8F551CD-5C2F-44CD-94CA-E6438A6A6B1E}" presName="connSite1" presStyleCnt="0"/>
      <dgm:spPr/>
    </dgm:pt>
    <dgm:pt modelId="{F76073D1-E93B-4651-99CF-33D07C167EF8}" type="pres">
      <dgm:prSet presAssocID="{FABEDF77-CCE3-4851-A89C-7E83C5213797}" presName="Name9" presStyleLbl="sibTrans2D1" presStyleIdx="0" presStyleCnt="2" custScaleX="112758"/>
      <dgm:spPr/>
      <dgm:t>
        <a:bodyPr/>
        <a:lstStyle/>
        <a:p>
          <a:endParaRPr lang="id-ID"/>
        </a:p>
      </dgm:t>
    </dgm:pt>
    <dgm:pt modelId="{FF3D3B21-5B71-4713-AFC2-24D852EA7CD1}" type="pres">
      <dgm:prSet presAssocID="{32A868B1-E06A-472B-9A03-B1D738878E9C}" presName="composite2" presStyleCnt="0"/>
      <dgm:spPr/>
    </dgm:pt>
    <dgm:pt modelId="{0B18D5E4-E6A3-4B93-8460-775E3920569E}" type="pres">
      <dgm:prSet presAssocID="{32A868B1-E06A-472B-9A03-B1D738878E9C}" presName="dummyNode2" presStyleLbl="node1" presStyleIdx="0" presStyleCnt="3"/>
      <dgm:spPr/>
    </dgm:pt>
    <dgm:pt modelId="{61568D15-71B6-4E36-B256-1D71D807250C}" type="pres">
      <dgm:prSet presAssocID="{32A868B1-E06A-472B-9A03-B1D738878E9C}" presName="childNode2" presStyleLbl="bgAcc1" presStyleIdx="1" presStyleCnt="3" custScaleX="128723">
        <dgm:presLayoutVars>
          <dgm:bulletEnabled val="1"/>
        </dgm:presLayoutVars>
      </dgm:prSet>
      <dgm:spPr/>
      <dgm:t>
        <a:bodyPr/>
        <a:lstStyle/>
        <a:p>
          <a:endParaRPr lang="id-ID"/>
        </a:p>
      </dgm:t>
    </dgm:pt>
    <dgm:pt modelId="{5B657E25-77DD-49B0-A0A3-90E4024A4929}" type="pres">
      <dgm:prSet presAssocID="{32A868B1-E06A-472B-9A03-B1D738878E9C}" presName="childNode2tx" presStyleLbl="bgAcc1" presStyleIdx="1" presStyleCnt="3">
        <dgm:presLayoutVars>
          <dgm:bulletEnabled val="1"/>
        </dgm:presLayoutVars>
      </dgm:prSet>
      <dgm:spPr/>
      <dgm:t>
        <a:bodyPr/>
        <a:lstStyle/>
        <a:p>
          <a:endParaRPr lang="id-ID"/>
        </a:p>
      </dgm:t>
    </dgm:pt>
    <dgm:pt modelId="{92DA75FB-B45D-4E8A-9AFE-C8757A0427DC}" type="pres">
      <dgm:prSet presAssocID="{32A868B1-E06A-472B-9A03-B1D738878E9C}" presName="parentNode2" presStyleLbl="node1" presStyleIdx="1" presStyleCnt="3" custScaleX="128723">
        <dgm:presLayoutVars>
          <dgm:chMax val="0"/>
          <dgm:bulletEnabled val="1"/>
        </dgm:presLayoutVars>
      </dgm:prSet>
      <dgm:spPr/>
      <dgm:t>
        <a:bodyPr/>
        <a:lstStyle/>
        <a:p>
          <a:endParaRPr lang="id-ID"/>
        </a:p>
      </dgm:t>
    </dgm:pt>
    <dgm:pt modelId="{5F28D95E-3AEA-46F9-B3B9-ADF5570BA73B}" type="pres">
      <dgm:prSet presAssocID="{32A868B1-E06A-472B-9A03-B1D738878E9C}" presName="connSite2" presStyleCnt="0"/>
      <dgm:spPr/>
    </dgm:pt>
    <dgm:pt modelId="{99EFF1BC-D587-4E0D-B3F0-09CC12042F84}" type="pres">
      <dgm:prSet presAssocID="{BC66A5FD-143B-4890-BDCE-8345D8A2CD19}" presName="Name18" presStyleLbl="sibTrans2D1" presStyleIdx="1" presStyleCnt="2" custScaleX="112759"/>
      <dgm:spPr/>
      <dgm:t>
        <a:bodyPr/>
        <a:lstStyle/>
        <a:p>
          <a:endParaRPr lang="id-ID"/>
        </a:p>
      </dgm:t>
    </dgm:pt>
    <dgm:pt modelId="{9D7D6175-F557-468E-894C-F4839044701D}" type="pres">
      <dgm:prSet presAssocID="{CCBA5C28-F79F-4F42-AA9B-AC5BD5171543}" presName="composite1" presStyleCnt="0"/>
      <dgm:spPr/>
    </dgm:pt>
    <dgm:pt modelId="{477BABF1-D741-476B-8B00-08A9838D3466}" type="pres">
      <dgm:prSet presAssocID="{CCBA5C28-F79F-4F42-AA9B-AC5BD5171543}" presName="dummyNode1" presStyleLbl="node1" presStyleIdx="1" presStyleCnt="3"/>
      <dgm:spPr/>
    </dgm:pt>
    <dgm:pt modelId="{5D008BB1-3D09-41A4-ADB7-D870907541DA}" type="pres">
      <dgm:prSet presAssocID="{CCBA5C28-F79F-4F42-AA9B-AC5BD5171543}" presName="childNode1" presStyleLbl="bgAcc1" presStyleIdx="2" presStyleCnt="3" custScaleX="128723">
        <dgm:presLayoutVars>
          <dgm:bulletEnabled val="1"/>
        </dgm:presLayoutVars>
      </dgm:prSet>
      <dgm:spPr/>
      <dgm:t>
        <a:bodyPr/>
        <a:lstStyle/>
        <a:p>
          <a:endParaRPr lang="id-ID"/>
        </a:p>
      </dgm:t>
    </dgm:pt>
    <dgm:pt modelId="{90947218-1B36-4A50-958A-4D9D9C7A0778}" type="pres">
      <dgm:prSet presAssocID="{CCBA5C28-F79F-4F42-AA9B-AC5BD5171543}" presName="childNode1tx" presStyleLbl="bgAcc1" presStyleIdx="2" presStyleCnt="3">
        <dgm:presLayoutVars>
          <dgm:bulletEnabled val="1"/>
        </dgm:presLayoutVars>
      </dgm:prSet>
      <dgm:spPr/>
      <dgm:t>
        <a:bodyPr/>
        <a:lstStyle/>
        <a:p>
          <a:endParaRPr lang="id-ID"/>
        </a:p>
      </dgm:t>
    </dgm:pt>
    <dgm:pt modelId="{BD2BCFBC-B9FE-42F1-A730-A7F4CEF00A9C}" type="pres">
      <dgm:prSet presAssocID="{CCBA5C28-F79F-4F42-AA9B-AC5BD5171543}" presName="parentNode1" presStyleLbl="node1" presStyleIdx="2" presStyleCnt="3" custScaleX="128723">
        <dgm:presLayoutVars>
          <dgm:chMax val="1"/>
          <dgm:bulletEnabled val="1"/>
        </dgm:presLayoutVars>
      </dgm:prSet>
      <dgm:spPr/>
      <dgm:t>
        <a:bodyPr/>
        <a:lstStyle/>
        <a:p>
          <a:endParaRPr lang="id-ID"/>
        </a:p>
      </dgm:t>
    </dgm:pt>
    <dgm:pt modelId="{D2B38C45-DB6C-4877-B5AC-AD9FBDA345AC}" type="pres">
      <dgm:prSet presAssocID="{CCBA5C28-F79F-4F42-AA9B-AC5BD5171543}" presName="connSite1" presStyleCnt="0"/>
      <dgm:spPr/>
    </dgm:pt>
  </dgm:ptLst>
  <dgm:cxnLst>
    <dgm:cxn modelId="{AE992CC6-20AA-409A-A394-49FFB49A8B74}" srcId="{A8F551CD-5C2F-44CD-94CA-E6438A6A6B1E}" destId="{E7365C9B-2D54-4731-8E8A-2A0F3BCC2BF1}" srcOrd="0" destOrd="0" parTransId="{CF74C449-00FA-418C-864C-3051C850855F}" sibTransId="{FA5E792A-82A3-40CA-8E25-C420991BEA36}"/>
    <dgm:cxn modelId="{A4A971F9-5DBB-497D-8DE2-8B78FDD68CA3}" srcId="{AAC1F4F3-F92A-4C8A-B30C-FEAB3A10B5E9}" destId="{32A868B1-E06A-472B-9A03-B1D738878E9C}" srcOrd="1" destOrd="0" parTransId="{45421E72-7C75-45FB-ACCA-207A7E9F5A36}" sibTransId="{BC66A5FD-143B-4890-BDCE-8345D8A2CD19}"/>
    <dgm:cxn modelId="{B1DAE102-810B-408F-9A6C-4CF959856588}" type="presOf" srcId="{A8F551CD-5C2F-44CD-94CA-E6438A6A6B1E}" destId="{DD2341FB-1F5F-4F16-8FC8-B0326B1EAE6B}" srcOrd="0" destOrd="0" presId="urn:microsoft.com/office/officeart/2005/8/layout/hProcess4"/>
    <dgm:cxn modelId="{F1F9EDE2-68EB-4BB5-95F8-73920F7FAB87}" type="presOf" srcId="{D2BAD8D7-4BB8-48A3-81DB-5DB3387243B5}" destId="{90947218-1B36-4A50-958A-4D9D9C7A0778}" srcOrd="1" destOrd="0" presId="urn:microsoft.com/office/officeart/2005/8/layout/hProcess4"/>
    <dgm:cxn modelId="{3323CB4C-44C8-4C7B-8B7F-3FD3691B7750}" type="presOf" srcId="{FABEDF77-CCE3-4851-A89C-7E83C5213797}" destId="{F76073D1-E93B-4651-99CF-33D07C167EF8}" srcOrd="0" destOrd="0" presId="urn:microsoft.com/office/officeart/2005/8/layout/hProcess4"/>
    <dgm:cxn modelId="{F2F33C86-6AF7-4F64-A6E8-C75D8A05F533}" srcId="{32A868B1-E06A-472B-9A03-B1D738878E9C}" destId="{3A64E798-1AC4-45F3-8BBA-A2B769FC2B12}" srcOrd="0" destOrd="0" parTransId="{B06F8547-74BB-4FB5-B534-DC435DB6C6D0}" sibTransId="{206FF3B9-1134-4A99-B47F-DAD657CF236A}"/>
    <dgm:cxn modelId="{1DBD488C-13D4-4AC4-9E83-0E788187C01F}" type="presOf" srcId="{AAC1F4F3-F92A-4C8A-B30C-FEAB3A10B5E9}" destId="{A957C3D7-E01F-42B4-9220-859743425457}" srcOrd="0" destOrd="0" presId="urn:microsoft.com/office/officeart/2005/8/layout/hProcess4"/>
    <dgm:cxn modelId="{0178D4D4-B0B6-4CEA-8099-7AC7E57F1D8F}" srcId="{CCBA5C28-F79F-4F42-AA9B-AC5BD5171543}" destId="{D2BAD8D7-4BB8-48A3-81DB-5DB3387243B5}" srcOrd="0" destOrd="0" parTransId="{DE7160BB-C43C-4AE5-BDAC-CBBCB7343604}" sibTransId="{9A7D7C7A-EB0E-45BF-9AAF-5C00D6278BDB}"/>
    <dgm:cxn modelId="{2B783474-02C1-462D-B0E8-5D3923165078}" type="presOf" srcId="{3A64E798-1AC4-45F3-8BBA-A2B769FC2B12}" destId="{61568D15-71B6-4E36-B256-1D71D807250C}" srcOrd="0" destOrd="0" presId="urn:microsoft.com/office/officeart/2005/8/layout/hProcess4"/>
    <dgm:cxn modelId="{DECAA5B4-E30E-4F69-ACA0-A7B2ECF48BE0}" type="presOf" srcId="{32A868B1-E06A-472B-9A03-B1D738878E9C}" destId="{92DA75FB-B45D-4E8A-9AFE-C8757A0427DC}" srcOrd="0" destOrd="0" presId="urn:microsoft.com/office/officeart/2005/8/layout/hProcess4"/>
    <dgm:cxn modelId="{120F089D-BE44-4D37-9873-A0E51D88D0D8}" type="presOf" srcId="{3A64E798-1AC4-45F3-8BBA-A2B769FC2B12}" destId="{5B657E25-77DD-49B0-A0A3-90E4024A4929}" srcOrd="1" destOrd="0" presId="urn:microsoft.com/office/officeart/2005/8/layout/hProcess4"/>
    <dgm:cxn modelId="{2BEBB7FC-362B-464A-A229-11240DF083CE}" srcId="{AAC1F4F3-F92A-4C8A-B30C-FEAB3A10B5E9}" destId="{CCBA5C28-F79F-4F42-AA9B-AC5BD5171543}" srcOrd="2" destOrd="0" parTransId="{D0DED11D-F9C6-45A8-8A65-F1DAC22EBBA3}" sibTransId="{79E647E6-DD9D-445E-864F-1B2A42FE0905}"/>
    <dgm:cxn modelId="{92C3653A-B830-487D-B2A5-E38AA9BFADF4}" srcId="{AAC1F4F3-F92A-4C8A-B30C-FEAB3A10B5E9}" destId="{A8F551CD-5C2F-44CD-94CA-E6438A6A6B1E}" srcOrd="0" destOrd="0" parTransId="{B6457D64-CEDE-46FA-BC88-CF638BAF9550}" sibTransId="{FABEDF77-CCE3-4851-A89C-7E83C5213797}"/>
    <dgm:cxn modelId="{E296F439-DA7C-4FFA-A384-F7C717A181D9}" type="presOf" srcId="{E7365C9B-2D54-4731-8E8A-2A0F3BCC2BF1}" destId="{3CB2368F-BCB7-4181-B79E-32B4CE656955}" srcOrd="1" destOrd="0" presId="urn:microsoft.com/office/officeart/2005/8/layout/hProcess4"/>
    <dgm:cxn modelId="{02E5D3AE-CE3A-468B-9594-C600B579CAFB}" type="presOf" srcId="{E7365C9B-2D54-4731-8E8A-2A0F3BCC2BF1}" destId="{0A6EF1C4-A137-4ABF-AD58-592D6384197D}" srcOrd="0" destOrd="0" presId="urn:microsoft.com/office/officeart/2005/8/layout/hProcess4"/>
    <dgm:cxn modelId="{F6036378-1612-47F3-AC52-C1F3385C4C17}" type="presOf" srcId="{D2BAD8D7-4BB8-48A3-81DB-5DB3387243B5}" destId="{5D008BB1-3D09-41A4-ADB7-D870907541DA}" srcOrd="0" destOrd="0" presId="urn:microsoft.com/office/officeart/2005/8/layout/hProcess4"/>
    <dgm:cxn modelId="{A0B82893-769A-47E1-8BB9-AE93F313E975}" type="presOf" srcId="{BC66A5FD-143B-4890-BDCE-8345D8A2CD19}" destId="{99EFF1BC-D587-4E0D-B3F0-09CC12042F84}" srcOrd="0" destOrd="0" presId="urn:microsoft.com/office/officeart/2005/8/layout/hProcess4"/>
    <dgm:cxn modelId="{EB4987DE-882D-458B-BAB7-8848C33D587D}" type="presOf" srcId="{CCBA5C28-F79F-4F42-AA9B-AC5BD5171543}" destId="{BD2BCFBC-B9FE-42F1-A730-A7F4CEF00A9C}" srcOrd="0" destOrd="0" presId="urn:microsoft.com/office/officeart/2005/8/layout/hProcess4"/>
    <dgm:cxn modelId="{D4F3FDC2-80CA-4C0C-9C3B-127DD95C946F}" type="presParOf" srcId="{A957C3D7-E01F-42B4-9220-859743425457}" destId="{AC11BEA3-6EE6-46A2-84A9-C343DF4C48D3}" srcOrd="0" destOrd="0" presId="urn:microsoft.com/office/officeart/2005/8/layout/hProcess4"/>
    <dgm:cxn modelId="{16053676-FB9E-42BE-A4ED-C830C88C9381}" type="presParOf" srcId="{A957C3D7-E01F-42B4-9220-859743425457}" destId="{4E8A8139-B5A8-4DDC-93F2-FC29264BE625}" srcOrd="1" destOrd="0" presId="urn:microsoft.com/office/officeart/2005/8/layout/hProcess4"/>
    <dgm:cxn modelId="{96EB4D8C-67B0-414F-85AD-3AF93355DCA7}" type="presParOf" srcId="{A957C3D7-E01F-42B4-9220-859743425457}" destId="{9B284D52-E81F-4CF4-A997-2792DBB35423}" srcOrd="2" destOrd="0" presId="urn:microsoft.com/office/officeart/2005/8/layout/hProcess4"/>
    <dgm:cxn modelId="{C512DDA9-B231-4009-9405-B4CFD079673F}" type="presParOf" srcId="{9B284D52-E81F-4CF4-A997-2792DBB35423}" destId="{74D59123-6381-449D-9832-E916D5F7332C}" srcOrd="0" destOrd="0" presId="urn:microsoft.com/office/officeart/2005/8/layout/hProcess4"/>
    <dgm:cxn modelId="{635D8601-95BA-4ED2-BE38-BF785E313731}" type="presParOf" srcId="{74D59123-6381-449D-9832-E916D5F7332C}" destId="{0A119C78-6F52-4BAA-84BE-A7C5DE60B8DB}" srcOrd="0" destOrd="0" presId="urn:microsoft.com/office/officeart/2005/8/layout/hProcess4"/>
    <dgm:cxn modelId="{F6C1EC8C-EF62-4F0F-B202-7E24B4A1AE34}" type="presParOf" srcId="{74D59123-6381-449D-9832-E916D5F7332C}" destId="{0A6EF1C4-A137-4ABF-AD58-592D6384197D}" srcOrd="1" destOrd="0" presId="urn:microsoft.com/office/officeart/2005/8/layout/hProcess4"/>
    <dgm:cxn modelId="{47244CB7-BFF6-4D63-BA34-FEEDCE47710A}" type="presParOf" srcId="{74D59123-6381-449D-9832-E916D5F7332C}" destId="{3CB2368F-BCB7-4181-B79E-32B4CE656955}" srcOrd="2" destOrd="0" presId="urn:microsoft.com/office/officeart/2005/8/layout/hProcess4"/>
    <dgm:cxn modelId="{CE319D17-C59A-4C26-B027-23BFB8B62A86}" type="presParOf" srcId="{74D59123-6381-449D-9832-E916D5F7332C}" destId="{DD2341FB-1F5F-4F16-8FC8-B0326B1EAE6B}" srcOrd="3" destOrd="0" presId="urn:microsoft.com/office/officeart/2005/8/layout/hProcess4"/>
    <dgm:cxn modelId="{5B57683B-A7E0-47F2-AE6F-94B1C9941C0D}" type="presParOf" srcId="{74D59123-6381-449D-9832-E916D5F7332C}" destId="{348E44B6-C03C-4D5C-9E76-3CBA9C5D95C9}" srcOrd="4" destOrd="0" presId="urn:microsoft.com/office/officeart/2005/8/layout/hProcess4"/>
    <dgm:cxn modelId="{FD1E4839-83D6-4919-9122-E8F295515ACE}" type="presParOf" srcId="{9B284D52-E81F-4CF4-A997-2792DBB35423}" destId="{F76073D1-E93B-4651-99CF-33D07C167EF8}" srcOrd="1" destOrd="0" presId="urn:microsoft.com/office/officeart/2005/8/layout/hProcess4"/>
    <dgm:cxn modelId="{402B3ECA-8242-47C4-9F43-2356B398DF70}" type="presParOf" srcId="{9B284D52-E81F-4CF4-A997-2792DBB35423}" destId="{FF3D3B21-5B71-4713-AFC2-24D852EA7CD1}" srcOrd="2" destOrd="0" presId="urn:microsoft.com/office/officeart/2005/8/layout/hProcess4"/>
    <dgm:cxn modelId="{B8A4B05A-2DCE-4CC9-A2CB-2D67F6862B06}" type="presParOf" srcId="{FF3D3B21-5B71-4713-AFC2-24D852EA7CD1}" destId="{0B18D5E4-E6A3-4B93-8460-775E3920569E}" srcOrd="0" destOrd="0" presId="urn:microsoft.com/office/officeart/2005/8/layout/hProcess4"/>
    <dgm:cxn modelId="{BA97C5E4-E911-4BE8-AF65-00094533AE42}" type="presParOf" srcId="{FF3D3B21-5B71-4713-AFC2-24D852EA7CD1}" destId="{61568D15-71B6-4E36-B256-1D71D807250C}" srcOrd="1" destOrd="0" presId="urn:microsoft.com/office/officeart/2005/8/layout/hProcess4"/>
    <dgm:cxn modelId="{0B747BBE-03F4-4755-981F-7FD5B4BCF6E0}" type="presParOf" srcId="{FF3D3B21-5B71-4713-AFC2-24D852EA7CD1}" destId="{5B657E25-77DD-49B0-A0A3-90E4024A4929}" srcOrd="2" destOrd="0" presId="urn:microsoft.com/office/officeart/2005/8/layout/hProcess4"/>
    <dgm:cxn modelId="{3108F777-60C4-4D05-B73B-1A9C0B0A1147}" type="presParOf" srcId="{FF3D3B21-5B71-4713-AFC2-24D852EA7CD1}" destId="{92DA75FB-B45D-4E8A-9AFE-C8757A0427DC}" srcOrd="3" destOrd="0" presId="urn:microsoft.com/office/officeart/2005/8/layout/hProcess4"/>
    <dgm:cxn modelId="{3D8BF27C-F0D8-4DD8-858D-D88C098D2743}" type="presParOf" srcId="{FF3D3B21-5B71-4713-AFC2-24D852EA7CD1}" destId="{5F28D95E-3AEA-46F9-B3B9-ADF5570BA73B}" srcOrd="4" destOrd="0" presId="urn:microsoft.com/office/officeart/2005/8/layout/hProcess4"/>
    <dgm:cxn modelId="{5F1BB6BE-00E2-48C6-9566-1812D90A7F21}" type="presParOf" srcId="{9B284D52-E81F-4CF4-A997-2792DBB35423}" destId="{99EFF1BC-D587-4E0D-B3F0-09CC12042F84}" srcOrd="3" destOrd="0" presId="urn:microsoft.com/office/officeart/2005/8/layout/hProcess4"/>
    <dgm:cxn modelId="{6AB50BEE-8D6A-4101-8902-2B47131C461A}" type="presParOf" srcId="{9B284D52-E81F-4CF4-A997-2792DBB35423}" destId="{9D7D6175-F557-468E-894C-F4839044701D}" srcOrd="4" destOrd="0" presId="urn:microsoft.com/office/officeart/2005/8/layout/hProcess4"/>
    <dgm:cxn modelId="{00174ADB-5B9D-4C5E-B194-310686068FF6}" type="presParOf" srcId="{9D7D6175-F557-468E-894C-F4839044701D}" destId="{477BABF1-D741-476B-8B00-08A9838D3466}" srcOrd="0" destOrd="0" presId="urn:microsoft.com/office/officeart/2005/8/layout/hProcess4"/>
    <dgm:cxn modelId="{1FBD0A1D-DD3E-49E0-BC32-AB1858806F7D}" type="presParOf" srcId="{9D7D6175-F557-468E-894C-F4839044701D}" destId="{5D008BB1-3D09-41A4-ADB7-D870907541DA}" srcOrd="1" destOrd="0" presId="urn:microsoft.com/office/officeart/2005/8/layout/hProcess4"/>
    <dgm:cxn modelId="{402DB1AC-EDF0-47F9-8EA0-B670D6E48B69}" type="presParOf" srcId="{9D7D6175-F557-468E-894C-F4839044701D}" destId="{90947218-1B36-4A50-958A-4D9D9C7A0778}" srcOrd="2" destOrd="0" presId="urn:microsoft.com/office/officeart/2005/8/layout/hProcess4"/>
    <dgm:cxn modelId="{F5F0B4A5-E352-405C-926F-58C443555192}" type="presParOf" srcId="{9D7D6175-F557-468E-894C-F4839044701D}" destId="{BD2BCFBC-B9FE-42F1-A730-A7F4CEF00A9C}" srcOrd="3" destOrd="0" presId="urn:microsoft.com/office/officeart/2005/8/layout/hProcess4"/>
    <dgm:cxn modelId="{18175E65-6FB0-4D46-A043-4D381C1B7878}" type="presParOf" srcId="{9D7D6175-F557-468E-894C-F4839044701D}" destId="{D2B38C45-DB6C-4877-B5AC-AD9FBDA345AC}"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E827EE-284D-4B03-97DA-4B1095ADDA7E}" type="doc">
      <dgm:prSet loTypeId="urn:microsoft.com/office/officeart/2008/layout/VerticalCurvedList" loCatId="list" qsTypeId="urn:microsoft.com/office/officeart/2005/8/quickstyle/simple1" qsCatId="simple" csTypeId="urn:microsoft.com/office/officeart/2005/8/colors/accent3_1" csCatId="accent3" phldr="1"/>
      <dgm:spPr/>
      <dgm:t>
        <a:bodyPr/>
        <a:lstStyle/>
        <a:p>
          <a:endParaRPr lang="en-US"/>
        </a:p>
      </dgm:t>
    </dgm:pt>
    <dgm:pt modelId="{BA3275AC-1B80-42D0-BFE9-72B7E6B87B42}">
      <dgm:prSet phldrT="[Text]" custT="1"/>
      <dgm:spPr/>
      <dgm:t>
        <a:bodyPr/>
        <a:lstStyle/>
        <a:p>
          <a:pPr algn="just"/>
          <a:r>
            <a:rPr lang="id-ID" sz="1800" b="1" dirty="0" smtClean="0">
              <a:latin typeface="Cambria" panose="02040503050406030204" pitchFamily="18" charset="0"/>
              <a:ea typeface="Cambria" panose="02040503050406030204" pitchFamily="18" charset="0"/>
            </a:rPr>
            <a:t>Intimidasi berfisat fisik</a:t>
          </a:r>
          <a:r>
            <a:rPr lang="id-ID" sz="1800" dirty="0" smtClean="0">
              <a:latin typeface="Cambria" panose="02040503050406030204" pitchFamily="18" charset="0"/>
              <a:ea typeface="Cambria" panose="02040503050406030204" pitchFamily="18" charset="0"/>
            </a:rPr>
            <a:t>, tindak represif yang cenderung berupa kontak fisik yang berpotensi menimbulkan luka, seperti menendang dan memukul.</a:t>
          </a:r>
          <a:endParaRPr lang="en-US" sz="1800" dirty="0">
            <a:latin typeface="Cambria" panose="02040503050406030204" pitchFamily="18" charset="0"/>
            <a:ea typeface="Cambria" panose="02040503050406030204" pitchFamily="18" charset="0"/>
          </a:endParaRPr>
        </a:p>
      </dgm:t>
    </dgm:pt>
    <dgm:pt modelId="{B4C306B6-C938-4CFD-B475-989A34F0D810}" type="parTrans" cxnId="{7A2D6015-409F-474B-B63C-F266DA2F9E7E}">
      <dgm:prSet/>
      <dgm:spPr/>
      <dgm:t>
        <a:bodyPr/>
        <a:lstStyle/>
        <a:p>
          <a:pPr algn="just"/>
          <a:endParaRPr lang="en-US" sz="1800">
            <a:latin typeface="Cambria" panose="02040503050406030204" pitchFamily="18" charset="0"/>
            <a:ea typeface="Cambria" panose="02040503050406030204" pitchFamily="18" charset="0"/>
          </a:endParaRPr>
        </a:p>
      </dgm:t>
    </dgm:pt>
    <dgm:pt modelId="{E85E665F-3518-4494-8C35-4C8A72A9CE70}" type="sibTrans" cxnId="{7A2D6015-409F-474B-B63C-F266DA2F9E7E}">
      <dgm:prSet/>
      <dgm:spPr/>
      <dgm:t>
        <a:bodyPr/>
        <a:lstStyle/>
        <a:p>
          <a:pPr algn="just"/>
          <a:endParaRPr lang="en-US" sz="1800">
            <a:latin typeface="Cambria" panose="02040503050406030204" pitchFamily="18" charset="0"/>
            <a:ea typeface="Cambria" panose="02040503050406030204" pitchFamily="18" charset="0"/>
          </a:endParaRPr>
        </a:p>
      </dgm:t>
    </dgm:pt>
    <dgm:pt modelId="{FFC8C655-51BE-45CE-A521-E1EE2C09A265}">
      <dgm:prSet phldrT="[Text]" custT="1"/>
      <dgm:spPr/>
      <dgm:t>
        <a:bodyPr/>
        <a:lstStyle/>
        <a:p>
          <a:pPr algn="just"/>
          <a:r>
            <a:rPr lang="id-ID" sz="1800" b="1" dirty="0" smtClean="0">
              <a:latin typeface="Cambria" panose="02040503050406030204" pitchFamily="18" charset="0"/>
              <a:ea typeface="Cambria" panose="02040503050406030204" pitchFamily="18" charset="0"/>
            </a:rPr>
            <a:t>Intimidasi bersifat sosial</a:t>
          </a:r>
          <a:r>
            <a:rPr lang="id-ID" sz="1800" dirty="0" smtClean="0">
              <a:latin typeface="Cambria" panose="02040503050406030204" pitchFamily="18" charset="0"/>
              <a:ea typeface="Cambria" panose="02040503050406030204" pitchFamily="18" charset="0"/>
            </a:rPr>
            <a:t>, perbuatan yang dilakukan dapat mengakibatkan kredibilitas atau nama baik seseorang tercemar. Dampaknya, moral dan kondisi psikis korban menjadi </a:t>
          </a:r>
          <a:r>
            <a:rPr lang="id-ID" sz="1800" i="1" dirty="0" smtClean="0">
              <a:latin typeface="Cambria" panose="02040503050406030204" pitchFamily="18" charset="0"/>
              <a:ea typeface="Cambria" panose="02040503050406030204" pitchFamily="18" charset="0"/>
            </a:rPr>
            <a:t>drop</a:t>
          </a:r>
          <a:r>
            <a:rPr lang="id-ID" sz="1800" dirty="0" smtClean="0">
              <a:latin typeface="Cambria" panose="02040503050406030204" pitchFamily="18" charset="0"/>
              <a:ea typeface="Cambria" panose="02040503050406030204" pitchFamily="18" charset="0"/>
            </a:rPr>
            <a:t>.</a:t>
          </a:r>
          <a:endParaRPr lang="en-US" sz="1800" dirty="0">
            <a:latin typeface="Cambria" panose="02040503050406030204" pitchFamily="18" charset="0"/>
            <a:ea typeface="Cambria" panose="02040503050406030204" pitchFamily="18" charset="0"/>
          </a:endParaRPr>
        </a:p>
      </dgm:t>
    </dgm:pt>
    <dgm:pt modelId="{9722461A-BC1B-4E26-9500-FA07A3CE7F3B}" type="parTrans" cxnId="{DA82AA3B-F0DC-4B17-AFA9-ED217898E858}">
      <dgm:prSet/>
      <dgm:spPr/>
      <dgm:t>
        <a:bodyPr/>
        <a:lstStyle/>
        <a:p>
          <a:pPr algn="just"/>
          <a:endParaRPr lang="en-US" sz="1800">
            <a:latin typeface="Cambria" panose="02040503050406030204" pitchFamily="18" charset="0"/>
            <a:ea typeface="Cambria" panose="02040503050406030204" pitchFamily="18" charset="0"/>
          </a:endParaRPr>
        </a:p>
      </dgm:t>
    </dgm:pt>
    <dgm:pt modelId="{B9D8CA55-6009-4328-9CAD-FCFFD57F68B5}" type="sibTrans" cxnId="{DA82AA3B-F0DC-4B17-AFA9-ED217898E858}">
      <dgm:prSet/>
      <dgm:spPr/>
      <dgm:t>
        <a:bodyPr/>
        <a:lstStyle/>
        <a:p>
          <a:pPr algn="just"/>
          <a:endParaRPr lang="en-US" sz="1800">
            <a:latin typeface="Cambria" panose="02040503050406030204" pitchFamily="18" charset="0"/>
            <a:ea typeface="Cambria" panose="02040503050406030204" pitchFamily="18" charset="0"/>
          </a:endParaRPr>
        </a:p>
      </dgm:t>
    </dgm:pt>
    <dgm:pt modelId="{EA5DC68E-A512-4686-937A-C66AF596B4E3}">
      <dgm:prSet phldrT="[Text]" custT="1"/>
      <dgm:spPr/>
      <dgm:t>
        <a:bodyPr/>
        <a:lstStyle/>
        <a:p>
          <a:pPr algn="just"/>
          <a:r>
            <a:rPr lang="id-ID" sz="1800" b="1" dirty="0" smtClean="0">
              <a:latin typeface="Cambria" panose="02040503050406030204" pitchFamily="18" charset="0"/>
              <a:ea typeface="Cambria" panose="02040503050406030204" pitchFamily="18" charset="0"/>
            </a:rPr>
            <a:t>Intimidasi secara verbal</a:t>
          </a:r>
          <a:r>
            <a:rPr lang="id-ID" sz="1800" dirty="0" smtClean="0">
              <a:latin typeface="Cambria" panose="02040503050406030204" pitchFamily="18" charset="0"/>
              <a:ea typeface="Cambria" panose="02040503050406030204" pitchFamily="18" charset="0"/>
            </a:rPr>
            <a:t>, jenis perundungan yang dilakukan melalui pembicaraan, seperti penekanan, penghasutan, atau pengucapan kata tidak pantas kepada orang lain.</a:t>
          </a:r>
          <a:endParaRPr lang="en-US" sz="1800" dirty="0">
            <a:latin typeface="Cambria" panose="02040503050406030204" pitchFamily="18" charset="0"/>
            <a:ea typeface="Cambria" panose="02040503050406030204" pitchFamily="18" charset="0"/>
          </a:endParaRPr>
        </a:p>
      </dgm:t>
    </dgm:pt>
    <dgm:pt modelId="{363D2447-CF28-4717-B9F7-44BFCBEC31FB}" type="parTrans" cxnId="{CCD917A0-8A4C-4B39-B452-05633BCF18CA}">
      <dgm:prSet/>
      <dgm:spPr/>
      <dgm:t>
        <a:bodyPr/>
        <a:lstStyle/>
        <a:p>
          <a:pPr algn="just"/>
          <a:endParaRPr lang="en-US" sz="1800">
            <a:latin typeface="Cambria" panose="02040503050406030204" pitchFamily="18" charset="0"/>
            <a:ea typeface="Cambria" panose="02040503050406030204" pitchFamily="18" charset="0"/>
          </a:endParaRPr>
        </a:p>
      </dgm:t>
    </dgm:pt>
    <dgm:pt modelId="{2BA13EDE-EB79-4FCB-B23A-0A7233A64322}" type="sibTrans" cxnId="{CCD917A0-8A4C-4B39-B452-05633BCF18CA}">
      <dgm:prSet/>
      <dgm:spPr/>
      <dgm:t>
        <a:bodyPr/>
        <a:lstStyle/>
        <a:p>
          <a:pPr algn="just"/>
          <a:endParaRPr lang="en-US" sz="1800">
            <a:latin typeface="Cambria" panose="02040503050406030204" pitchFamily="18" charset="0"/>
            <a:ea typeface="Cambria" panose="02040503050406030204" pitchFamily="18" charset="0"/>
          </a:endParaRPr>
        </a:p>
      </dgm:t>
    </dgm:pt>
    <dgm:pt modelId="{1E855454-81CF-42E9-89B5-6B908DE58385}">
      <dgm:prSet phldrT="[Text]" custT="1"/>
      <dgm:spPr/>
      <dgm:t>
        <a:bodyPr/>
        <a:lstStyle/>
        <a:p>
          <a:pPr algn="just"/>
          <a:r>
            <a:rPr lang="id-ID" sz="1800" b="1" i="1" dirty="0" smtClean="0">
              <a:latin typeface="Cambria" panose="02040503050406030204" pitchFamily="18" charset="0"/>
              <a:ea typeface="Cambria" panose="02040503050406030204" pitchFamily="18" charset="0"/>
            </a:rPr>
            <a:t>Cyberbullying</a:t>
          </a:r>
          <a:r>
            <a:rPr lang="id-ID" sz="1800" dirty="0" smtClean="0">
              <a:latin typeface="Cambria" panose="02040503050406030204" pitchFamily="18" charset="0"/>
              <a:ea typeface="Cambria" panose="02040503050406030204" pitchFamily="18" charset="0"/>
            </a:rPr>
            <a:t>, intimidasi untuk menjatuhkan moral dan psikis lain melalui media internet dalam bentuk video, suara, teks, dan gambar. Contohnya, penyebaran hoaks.</a:t>
          </a:r>
          <a:endParaRPr lang="en-US" sz="1800" dirty="0">
            <a:latin typeface="Cambria" panose="02040503050406030204" pitchFamily="18" charset="0"/>
            <a:ea typeface="Cambria" panose="02040503050406030204" pitchFamily="18" charset="0"/>
          </a:endParaRPr>
        </a:p>
      </dgm:t>
    </dgm:pt>
    <dgm:pt modelId="{2F4DD786-2DE3-415F-9769-357ED1523536}" type="parTrans" cxnId="{CD6C0EC8-828E-4EB4-978A-7CFCB8FC607C}">
      <dgm:prSet/>
      <dgm:spPr/>
      <dgm:t>
        <a:bodyPr/>
        <a:lstStyle/>
        <a:p>
          <a:pPr algn="just"/>
          <a:endParaRPr lang="en-US" sz="1800">
            <a:latin typeface="Cambria" panose="02040503050406030204" pitchFamily="18" charset="0"/>
            <a:ea typeface="Cambria" panose="02040503050406030204" pitchFamily="18" charset="0"/>
          </a:endParaRPr>
        </a:p>
      </dgm:t>
    </dgm:pt>
    <dgm:pt modelId="{C0BFECDD-B32E-4474-8993-4DF6191B258B}" type="sibTrans" cxnId="{CD6C0EC8-828E-4EB4-978A-7CFCB8FC607C}">
      <dgm:prSet/>
      <dgm:spPr/>
      <dgm:t>
        <a:bodyPr/>
        <a:lstStyle/>
        <a:p>
          <a:pPr algn="just"/>
          <a:endParaRPr lang="en-US" sz="1800">
            <a:latin typeface="Cambria" panose="02040503050406030204" pitchFamily="18" charset="0"/>
            <a:ea typeface="Cambria" panose="02040503050406030204" pitchFamily="18" charset="0"/>
          </a:endParaRPr>
        </a:p>
      </dgm:t>
    </dgm:pt>
    <dgm:pt modelId="{69CDA02F-4C9E-4A6A-AD84-522B4D678B8A}" type="pres">
      <dgm:prSet presAssocID="{70E827EE-284D-4B03-97DA-4B1095ADDA7E}" presName="Name0" presStyleCnt="0">
        <dgm:presLayoutVars>
          <dgm:chMax val="7"/>
          <dgm:chPref val="7"/>
          <dgm:dir/>
        </dgm:presLayoutVars>
      </dgm:prSet>
      <dgm:spPr/>
      <dgm:t>
        <a:bodyPr/>
        <a:lstStyle/>
        <a:p>
          <a:endParaRPr lang="en-US"/>
        </a:p>
      </dgm:t>
    </dgm:pt>
    <dgm:pt modelId="{D95EAFE5-334E-4F3A-AFC7-7710DC865B5D}" type="pres">
      <dgm:prSet presAssocID="{70E827EE-284D-4B03-97DA-4B1095ADDA7E}" presName="Name1" presStyleCnt="0"/>
      <dgm:spPr/>
    </dgm:pt>
    <dgm:pt modelId="{4ADBE8FA-67FF-4256-B8E1-C6A7AE041D13}" type="pres">
      <dgm:prSet presAssocID="{70E827EE-284D-4B03-97DA-4B1095ADDA7E}" presName="cycle" presStyleCnt="0"/>
      <dgm:spPr/>
    </dgm:pt>
    <dgm:pt modelId="{6B82B870-0208-4CEC-968F-F40776555511}" type="pres">
      <dgm:prSet presAssocID="{70E827EE-284D-4B03-97DA-4B1095ADDA7E}" presName="srcNode" presStyleLbl="node1" presStyleIdx="0" presStyleCnt="4"/>
      <dgm:spPr/>
    </dgm:pt>
    <dgm:pt modelId="{C6B5222F-3E74-4DA5-963D-C5748EAFEF94}" type="pres">
      <dgm:prSet presAssocID="{70E827EE-284D-4B03-97DA-4B1095ADDA7E}" presName="conn" presStyleLbl="parChTrans1D2" presStyleIdx="0" presStyleCnt="1"/>
      <dgm:spPr/>
      <dgm:t>
        <a:bodyPr/>
        <a:lstStyle/>
        <a:p>
          <a:endParaRPr lang="en-US"/>
        </a:p>
      </dgm:t>
    </dgm:pt>
    <dgm:pt modelId="{E63AD5CF-745B-43B2-8C43-130C0FCAD189}" type="pres">
      <dgm:prSet presAssocID="{70E827EE-284D-4B03-97DA-4B1095ADDA7E}" presName="extraNode" presStyleLbl="node1" presStyleIdx="0" presStyleCnt="4"/>
      <dgm:spPr/>
    </dgm:pt>
    <dgm:pt modelId="{3B7435AC-27FC-4959-BCBA-87E6CCC7D7B1}" type="pres">
      <dgm:prSet presAssocID="{70E827EE-284D-4B03-97DA-4B1095ADDA7E}" presName="dstNode" presStyleLbl="node1" presStyleIdx="0" presStyleCnt="4"/>
      <dgm:spPr/>
    </dgm:pt>
    <dgm:pt modelId="{229B9FB0-6EBD-4C3A-86BE-815E98FD900E}" type="pres">
      <dgm:prSet presAssocID="{BA3275AC-1B80-42D0-BFE9-72B7E6B87B42}" presName="text_1" presStyleLbl="node1" presStyleIdx="0" presStyleCnt="4">
        <dgm:presLayoutVars>
          <dgm:bulletEnabled val="1"/>
        </dgm:presLayoutVars>
      </dgm:prSet>
      <dgm:spPr>
        <a:prstGeom prst="roundRect">
          <a:avLst/>
        </a:prstGeom>
      </dgm:spPr>
      <dgm:t>
        <a:bodyPr/>
        <a:lstStyle/>
        <a:p>
          <a:endParaRPr lang="en-US"/>
        </a:p>
      </dgm:t>
    </dgm:pt>
    <dgm:pt modelId="{37369DB0-F984-4A59-BB63-C939810800EC}" type="pres">
      <dgm:prSet presAssocID="{BA3275AC-1B80-42D0-BFE9-72B7E6B87B42}" presName="accent_1" presStyleCnt="0"/>
      <dgm:spPr/>
    </dgm:pt>
    <dgm:pt modelId="{BEEB9649-DED2-47D7-8028-C5C8FE1A422B}" type="pres">
      <dgm:prSet presAssocID="{BA3275AC-1B80-42D0-BFE9-72B7E6B87B42}" presName="accentRepeatNode" presStyleLbl="solidFgAcc1" presStyleIdx="0" presStyleCnt="4"/>
      <dgm:spPr>
        <a:solidFill>
          <a:schemeClr val="accent3">
            <a:lumMod val="40000"/>
            <a:lumOff val="60000"/>
          </a:schemeClr>
        </a:solidFill>
        <a:ln>
          <a:noFill/>
        </a:ln>
      </dgm:spPr>
    </dgm:pt>
    <dgm:pt modelId="{905ABF6B-43DB-4388-A74A-E74205AD417E}" type="pres">
      <dgm:prSet presAssocID="{FFC8C655-51BE-45CE-A521-E1EE2C09A265}" presName="text_2" presStyleLbl="node1" presStyleIdx="1" presStyleCnt="4">
        <dgm:presLayoutVars>
          <dgm:bulletEnabled val="1"/>
        </dgm:presLayoutVars>
      </dgm:prSet>
      <dgm:spPr>
        <a:prstGeom prst="roundRect">
          <a:avLst/>
        </a:prstGeom>
      </dgm:spPr>
      <dgm:t>
        <a:bodyPr/>
        <a:lstStyle/>
        <a:p>
          <a:endParaRPr lang="en-US"/>
        </a:p>
      </dgm:t>
    </dgm:pt>
    <dgm:pt modelId="{181E42B3-C3F2-4945-86BA-CDED8BA96ED1}" type="pres">
      <dgm:prSet presAssocID="{FFC8C655-51BE-45CE-A521-E1EE2C09A265}" presName="accent_2" presStyleCnt="0"/>
      <dgm:spPr/>
    </dgm:pt>
    <dgm:pt modelId="{1F030E7F-D500-4E13-934D-D33754E6FA9D}" type="pres">
      <dgm:prSet presAssocID="{FFC8C655-51BE-45CE-A521-E1EE2C09A265}" presName="accentRepeatNode" presStyleLbl="solidFgAcc1" presStyleIdx="1" presStyleCnt="4"/>
      <dgm:spPr>
        <a:solidFill>
          <a:schemeClr val="accent3">
            <a:lumMod val="40000"/>
            <a:lumOff val="60000"/>
          </a:schemeClr>
        </a:solidFill>
        <a:ln>
          <a:noFill/>
        </a:ln>
      </dgm:spPr>
    </dgm:pt>
    <dgm:pt modelId="{E12CE61C-A26D-4BBA-9F71-5F773D79DC8E}" type="pres">
      <dgm:prSet presAssocID="{EA5DC68E-A512-4686-937A-C66AF596B4E3}" presName="text_3" presStyleLbl="node1" presStyleIdx="2" presStyleCnt="4">
        <dgm:presLayoutVars>
          <dgm:bulletEnabled val="1"/>
        </dgm:presLayoutVars>
      </dgm:prSet>
      <dgm:spPr>
        <a:prstGeom prst="roundRect">
          <a:avLst/>
        </a:prstGeom>
      </dgm:spPr>
      <dgm:t>
        <a:bodyPr/>
        <a:lstStyle/>
        <a:p>
          <a:endParaRPr lang="en-US"/>
        </a:p>
      </dgm:t>
    </dgm:pt>
    <dgm:pt modelId="{46772578-9BF0-4B65-A6CA-4F6E86F6BCEE}" type="pres">
      <dgm:prSet presAssocID="{EA5DC68E-A512-4686-937A-C66AF596B4E3}" presName="accent_3" presStyleCnt="0"/>
      <dgm:spPr/>
    </dgm:pt>
    <dgm:pt modelId="{703F47F3-BB42-4179-9395-7CC0FD372DDF}" type="pres">
      <dgm:prSet presAssocID="{EA5DC68E-A512-4686-937A-C66AF596B4E3}" presName="accentRepeatNode" presStyleLbl="solidFgAcc1" presStyleIdx="2" presStyleCnt="4"/>
      <dgm:spPr>
        <a:solidFill>
          <a:schemeClr val="accent3">
            <a:lumMod val="40000"/>
            <a:lumOff val="60000"/>
          </a:schemeClr>
        </a:solidFill>
        <a:ln>
          <a:noFill/>
        </a:ln>
      </dgm:spPr>
      <dgm:t>
        <a:bodyPr/>
        <a:lstStyle/>
        <a:p>
          <a:endParaRPr lang="en-US"/>
        </a:p>
      </dgm:t>
    </dgm:pt>
    <dgm:pt modelId="{B43ABDB1-3DBF-4DFD-995C-1348CEF551B2}" type="pres">
      <dgm:prSet presAssocID="{1E855454-81CF-42E9-89B5-6B908DE58385}" presName="text_4" presStyleLbl="node1" presStyleIdx="3" presStyleCnt="4">
        <dgm:presLayoutVars>
          <dgm:bulletEnabled val="1"/>
        </dgm:presLayoutVars>
      </dgm:prSet>
      <dgm:spPr>
        <a:prstGeom prst="roundRect">
          <a:avLst/>
        </a:prstGeom>
      </dgm:spPr>
      <dgm:t>
        <a:bodyPr/>
        <a:lstStyle/>
        <a:p>
          <a:endParaRPr lang="en-US"/>
        </a:p>
      </dgm:t>
    </dgm:pt>
    <dgm:pt modelId="{67E28B2F-42B5-4CC1-AA9C-C32B2F44FF2E}" type="pres">
      <dgm:prSet presAssocID="{1E855454-81CF-42E9-89B5-6B908DE58385}" presName="accent_4" presStyleCnt="0"/>
      <dgm:spPr/>
    </dgm:pt>
    <dgm:pt modelId="{7E9EA518-2481-42CB-B182-CA4EAB7A626F}" type="pres">
      <dgm:prSet presAssocID="{1E855454-81CF-42E9-89B5-6B908DE58385}" presName="accentRepeatNode" presStyleLbl="solidFgAcc1" presStyleIdx="3" presStyleCnt="4"/>
      <dgm:spPr>
        <a:solidFill>
          <a:schemeClr val="accent3">
            <a:lumMod val="40000"/>
            <a:lumOff val="60000"/>
          </a:schemeClr>
        </a:solidFill>
        <a:ln>
          <a:noFill/>
        </a:ln>
      </dgm:spPr>
      <dgm:t>
        <a:bodyPr/>
        <a:lstStyle/>
        <a:p>
          <a:endParaRPr lang="en-US"/>
        </a:p>
      </dgm:t>
    </dgm:pt>
  </dgm:ptLst>
  <dgm:cxnLst>
    <dgm:cxn modelId="{DA82AA3B-F0DC-4B17-AFA9-ED217898E858}" srcId="{70E827EE-284D-4B03-97DA-4B1095ADDA7E}" destId="{FFC8C655-51BE-45CE-A521-E1EE2C09A265}" srcOrd="1" destOrd="0" parTransId="{9722461A-BC1B-4E26-9500-FA07A3CE7F3B}" sibTransId="{B9D8CA55-6009-4328-9CAD-FCFFD57F68B5}"/>
    <dgm:cxn modelId="{7A2D1CFD-4737-4C09-BD66-E3A6FBC13F13}" type="presOf" srcId="{EA5DC68E-A512-4686-937A-C66AF596B4E3}" destId="{E12CE61C-A26D-4BBA-9F71-5F773D79DC8E}" srcOrd="0" destOrd="0" presId="urn:microsoft.com/office/officeart/2008/layout/VerticalCurvedList"/>
    <dgm:cxn modelId="{3D80EC99-1CF1-4BBA-AD45-6A6695C3E96E}" type="presOf" srcId="{BA3275AC-1B80-42D0-BFE9-72B7E6B87B42}" destId="{229B9FB0-6EBD-4C3A-86BE-815E98FD900E}" srcOrd="0" destOrd="0" presId="urn:microsoft.com/office/officeart/2008/layout/VerticalCurvedList"/>
    <dgm:cxn modelId="{7A2D6015-409F-474B-B63C-F266DA2F9E7E}" srcId="{70E827EE-284D-4B03-97DA-4B1095ADDA7E}" destId="{BA3275AC-1B80-42D0-BFE9-72B7E6B87B42}" srcOrd="0" destOrd="0" parTransId="{B4C306B6-C938-4CFD-B475-989A34F0D810}" sibTransId="{E85E665F-3518-4494-8C35-4C8A72A9CE70}"/>
    <dgm:cxn modelId="{B6B7D9F3-67C7-43C7-8203-0574378D3920}" type="presOf" srcId="{1E855454-81CF-42E9-89B5-6B908DE58385}" destId="{B43ABDB1-3DBF-4DFD-995C-1348CEF551B2}" srcOrd="0" destOrd="0" presId="urn:microsoft.com/office/officeart/2008/layout/VerticalCurvedList"/>
    <dgm:cxn modelId="{4562884D-4BBE-4454-98DD-0B890B164345}" type="presOf" srcId="{70E827EE-284D-4B03-97DA-4B1095ADDA7E}" destId="{69CDA02F-4C9E-4A6A-AD84-522B4D678B8A}" srcOrd="0" destOrd="0" presId="urn:microsoft.com/office/officeart/2008/layout/VerticalCurvedList"/>
    <dgm:cxn modelId="{EB1F4377-0F3B-48FF-A273-4022BC65E989}" type="presOf" srcId="{E85E665F-3518-4494-8C35-4C8A72A9CE70}" destId="{C6B5222F-3E74-4DA5-963D-C5748EAFEF94}" srcOrd="0" destOrd="0" presId="urn:microsoft.com/office/officeart/2008/layout/VerticalCurvedList"/>
    <dgm:cxn modelId="{25115A0F-D7D6-44A2-A9AC-C335A32D137B}" type="presOf" srcId="{FFC8C655-51BE-45CE-A521-E1EE2C09A265}" destId="{905ABF6B-43DB-4388-A74A-E74205AD417E}" srcOrd="0" destOrd="0" presId="urn:microsoft.com/office/officeart/2008/layout/VerticalCurvedList"/>
    <dgm:cxn modelId="{CCD917A0-8A4C-4B39-B452-05633BCF18CA}" srcId="{70E827EE-284D-4B03-97DA-4B1095ADDA7E}" destId="{EA5DC68E-A512-4686-937A-C66AF596B4E3}" srcOrd="2" destOrd="0" parTransId="{363D2447-CF28-4717-B9F7-44BFCBEC31FB}" sibTransId="{2BA13EDE-EB79-4FCB-B23A-0A7233A64322}"/>
    <dgm:cxn modelId="{CD6C0EC8-828E-4EB4-978A-7CFCB8FC607C}" srcId="{70E827EE-284D-4B03-97DA-4B1095ADDA7E}" destId="{1E855454-81CF-42E9-89B5-6B908DE58385}" srcOrd="3" destOrd="0" parTransId="{2F4DD786-2DE3-415F-9769-357ED1523536}" sibTransId="{C0BFECDD-B32E-4474-8993-4DF6191B258B}"/>
    <dgm:cxn modelId="{7C68E20C-D294-4750-AA0E-C859C9E28E4A}" type="presParOf" srcId="{69CDA02F-4C9E-4A6A-AD84-522B4D678B8A}" destId="{D95EAFE5-334E-4F3A-AFC7-7710DC865B5D}" srcOrd="0" destOrd="0" presId="urn:microsoft.com/office/officeart/2008/layout/VerticalCurvedList"/>
    <dgm:cxn modelId="{98B6B523-F877-4BF9-87DB-C621807A6E39}" type="presParOf" srcId="{D95EAFE5-334E-4F3A-AFC7-7710DC865B5D}" destId="{4ADBE8FA-67FF-4256-B8E1-C6A7AE041D13}" srcOrd="0" destOrd="0" presId="urn:microsoft.com/office/officeart/2008/layout/VerticalCurvedList"/>
    <dgm:cxn modelId="{1FCB810D-9E4D-490C-9686-8C2018D53DAB}" type="presParOf" srcId="{4ADBE8FA-67FF-4256-B8E1-C6A7AE041D13}" destId="{6B82B870-0208-4CEC-968F-F40776555511}" srcOrd="0" destOrd="0" presId="urn:microsoft.com/office/officeart/2008/layout/VerticalCurvedList"/>
    <dgm:cxn modelId="{6ECDF03D-6CEE-4EF7-AFC1-7C9E20A1E0C9}" type="presParOf" srcId="{4ADBE8FA-67FF-4256-B8E1-C6A7AE041D13}" destId="{C6B5222F-3E74-4DA5-963D-C5748EAFEF94}" srcOrd="1" destOrd="0" presId="urn:microsoft.com/office/officeart/2008/layout/VerticalCurvedList"/>
    <dgm:cxn modelId="{32CE6876-13FF-4100-A964-CCF91B3F749E}" type="presParOf" srcId="{4ADBE8FA-67FF-4256-B8E1-C6A7AE041D13}" destId="{E63AD5CF-745B-43B2-8C43-130C0FCAD189}" srcOrd="2" destOrd="0" presId="urn:microsoft.com/office/officeart/2008/layout/VerticalCurvedList"/>
    <dgm:cxn modelId="{24317606-8BFC-4446-B6FC-C14B2F4ED5D2}" type="presParOf" srcId="{4ADBE8FA-67FF-4256-B8E1-C6A7AE041D13}" destId="{3B7435AC-27FC-4959-BCBA-87E6CCC7D7B1}" srcOrd="3" destOrd="0" presId="urn:microsoft.com/office/officeart/2008/layout/VerticalCurvedList"/>
    <dgm:cxn modelId="{AC57C441-FEC7-45CC-BF90-CEB34C649085}" type="presParOf" srcId="{D95EAFE5-334E-4F3A-AFC7-7710DC865B5D}" destId="{229B9FB0-6EBD-4C3A-86BE-815E98FD900E}" srcOrd="1" destOrd="0" presId="urn:microsoft.com/office/officeart/2008/layout/VerticalCurvedList"/>
    <dgm:cxn modelId="{B906EF47-BADC-40A8-93F8-1C78F715B890}" type="presParOf" srcId="{D95EAFE5-334E-4F3A-AFC7-7710DC865B5D}" destId="{37369DB0-F984-4A59-BB63-C939810800EC}" srcOrd="2" destOrd="0" presId="urn:microsoft.com/office/officeart/2008/layout/VerticalCurvedList"/>
    <dgm:cxn modelId="{74029C68-768F-4952-BA90-2C71FB4CC6CB}" type="presParOf" srcId="{37369DB0-F984-4A59-BB63-C939810800EC}" destId="{BEEB9649-DED2-47D7-8028-C5C8FE1A422B}" srcOrd="0" destOrd="0" presId="urn:microsoft.com/office/officeart/2008/layout/VerticalCurvedList"/>
    <dgm:cxn modelId="{D2B2D28C-3D6C-4870-83C4-A824403FC672}" type="presParOf" srcId="{D95EAFE5-334E-4F3A-AFC7-7710DC865B5D}" destId="{905ABF6B-43DB-4388-A74A-E74205AD417E}" srcOrd="3" destOrd="0" presId="urn:microsoft.com/office/officeart/2008/layout/VerticalCurvedList"/>
    <dgm:cxn modelId="{79CDF3E6-3081-41BA-9AAB-D6228273AF78}" type="presParOf" srcId="{D95EAFE5-334E-4F3A-AFC7-7710DC865B5D}" destId="{181E42B3-C3F2-4945-86BA-CDED8BA96ED1}" srcOrd="4" destOrd="0" presId="urn:microsoft.com/office/officeart/2008/layout/VerticalCurvedList"/>
    <dgm:cxn modelId="{781EB074-D6C4-4ACC-90D6-EDB29431A7B0}" type="presParOf" srcId="{181E42B3-C3F2-4945-86BA-CDED8BA96ED1}" destId="{1F030E7F-D500-4E13-934D-D33754E6FA9D}" srcOrd="0" destOrd="0" presId="urn:microsoft.com/office/officeart/2008/layout/VerticalCurvedList"/>
    <dgm:cxn modelId="{0649D352-C72D-42B9-AFE4-5BE6B306AC92}" type="presParOf" srcId="{D95EAFE5-334E-4F3A-AFC7-7710DC865B5D}" destId="{E12CE61C-A26D-4BBA-9F71-5F773D79DC8E}" srcOrd="5" destOrd="0" presId="urn:microsoft.com/office/officeart/2008/layout/VerticalCurvedList"/>
    <dgm:cxn modelId="{72194022-94D3-42E4-8486-1CC15EE7088D}" type="presParOf" srcId="{D95EAFE5-334E-4F3A-AFC7-7710DC865B5D}" destId="{46772578-9BF0-4B65-A6CA-4F6E86F6BCEE}" srcOrd="6" destOrd="0" presId="urn:microsoft.com/office/officeart/2008/layout/VerticalCurvedList"/>
    <dgm:cxn modelId="{B576B015-6F0E-4BA5-8E20-B6CD39040CC7}" type="presParOf" srcId="{46772578-9BF0-4B65-A6CA-4F6E86F6BCEE}" destId="{703F47F3-BB42-4179-9395-7CC0FD372DDF}" srcOrd="0" destOrd="0" presId="urn:microsoft.com/office/officeart/2008/layout/VerticalCurvedList"/>
    <dgm:cxn modelId="{04FF60A0-CF04-4D77-87DF-7A52A926ED7A}" type="presParOf" srcId="{D95EAFE5-334E-4F3A-AFC7-7710DC865B5D}" destId="{B43ABDB1-3DBF-4DFD-995C-1348CEF551B2}" srcOrd="7" destOrd="0" presId="urn:microsoft.com/office/officeart/2008/layout/VerticalCurvedList"/>
    <dgm:cxn modelId="{7A991E8B-AA1D-4D37-ADB5-14DA63F89607}" type="presParOf" srcId="{D95EAFE5-334E-4F3A-AFC7-7710DC865B5D}" destId="{67E28B2F-42B5-4CC1-AA9C-C32B2F44FF2E}" srcOrd="8" destOrd="0" presId="urn:microsoft.com/office/officeart/2008/layout/VerticalCurvedList"/>
    <dgm:cxn modelId="{29FAC44F-3460-498F-81EC-6775C0F3E11A}" type="presParOf" srcId="{67E28B2F-42B5-4CC1-AA9C-C32B2F44FF2E}" destId="{7E9EA518-2481-42CB-B182-CA4EAB7A626F}"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6EF1C4-A137-4ABF-AD58-592D6384197D}">
      <dsp:nvSpPr>
        <dsp:cNvPr id="0" name=""/>
        <dsp:cNvSpPr/>
      </dsp:nvSpPr>
      <dsp:spPr>
        <a:xfrm>
          <a:off x="789" y="912532"/>
          <a:ext cx="2429601" cy="1556763"/>
        </a:xfrm>
        <a:prstGeom prst="roundRect">
          <a:avLst>
            <a:gd name="adj" fmla="val 10000"/>
          </a:avLst>
        </a:prstGeom>
        <a:solidFill>
          <a:schemeClr val="lt1">
            <a:alpha val="90000"/>
            <a:hueOff val="0"/>
            <a:satOff val="0"/>
            <a:lumOff val="0"/>
            <a:alphaOff val="0"/>
          </a:schemeClr>
        </a:solidFill>
        <a:ln w="25400" cap="flat" cmpd="sng" algn="ctr">
          <a:solidFill>
            <a:schemeClr val="accent5">
              <a:lumMod val="60000"/>
              <a:lum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57150" lvl="1" indent="-57150" algn="l" defTabSz="488950">
            <a:lnSpc>
              <a:spcPct val="90000"/>
            </a:lnSpc>
            <a:spcBef>
              <a:spcPct val="0"/>
            </a:spcBef>
            <a:spcAft>
              <a:spcPct val="15000"/>
            </a:spcAft>
            <a:buChar char="••"/>
          </a:pPr>
          <a:r>
            <a:rPr lang="id-ID" sz="1100" i="1" kern="1200" dirty="0" smtClean="0">
              <a:latin typeface="Cambria" panose="02040503050406030204" pitchFamily="18" charset="0"/>
              <a:ea typeface="Cambria" panose="02040503050406030204" pitchFamily="18" charset="0"/>
            </a:rPr>
            <a:t>Mekanisme identifikasi data abstrak dengan metode kodefikasi, pengklasifikasian, rangkuman, atau kategorisasi.</a:t>
          </a:r>
          <a:endParaRPr lang="id-ID" sz="1100" i="1" kern="1200" dirty="0">
            <a:latin typeface="Cambria" panose="02040503050406030204" pitchFamily="18" charset="0"/>
            <a:ea typeface="Cambria" panose="02040503050406030204" pitchFamily="18" charset="0"/>
          </a:endParaRPr>
        </a:p>
      </dsp:txBody>
      <dsp:txXfrm>
        <a:off x="36614" y="948357"/>
        <a:ext cx="2357951" cy="1151521"/>
      </dsp:txXfrm>
    </dsp:sp>
    <dsp:sp modelId="{F76073D1-E93B-4651-99CF-33D07C167EF8}">
      <dsp:nvSpPr>
        <dsp:cNvPr id="0" name=""/>
        <dsp:cNvSpPr/>
      </dsp:nvSpPr>
      <dsp:spPr>
        <a:xfrm>
          <a:off x="1086074" y="742222"/>
          <a:ext cx="3179747" cy="2819975"/>
        </a:xfrm>
        <a:prstGeom prst="leftCircularArrow">
          <a:avLst>
            <a:gd name="adj1" fmla="val 3023"/>
            <a:gd name="adj2" fmla="val 370817"/>
            <a:gd name="adj3" fmla="val 2146328"/>
            <a:gd name="adj4" fmla="val 9024489"/>
            <a:gd name="adj5" fmla="val 3526"/>
          </a:avLst>
        </a:prstGeom>
        <a:solidFill>
          <a:schemeClr val="accent5">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sp>
    <dsp:sp modelId="{DD2341FB-1F5F-4F16-8FC8-B0326B1EAE6B}">
      <dsp:nvSpPr>
        <dsp:cNvPr id="0" name=""/>
        <dsp:cNvSpPr/>
      </dsp:nvSpPr>
      <dsp:spPr>
        <a:xfrm>
          <a:off x="450344" y="2135703"/>
          <a:ext cx="2159645" cy="667184"/>
        </a:xfrm>
        <a:prstGeom prst="roundRect">
          <a:avLst>
            <a:gd name="adj" fmla="val 10000"/>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id-ID" sz="1800" i="1" kern="1200" dirty="0" smtClean="0">
              <a:solidFill>
                <a:schemeClr val="tx1"/>
              </a:solidFill>
              <a:latin typeface="Cambria" panose="02040503050406030204" pitchFamily="18" charset="0"/>
              <a:ea typeface="Cambria" panose="02040503050406030204" pitchFamily="18" charset="0"/>
            </a:rPr>
            <a:t>Data reduction</a:t>
          </a:r>
          <a:endParaRPr lang="id-ID" sz="1800" i="1" kern="1200" dirty="0">
            <a:solidFill>
              <a:schemeClr val="tx1"/>
            </a:solidFill>
            <a:latin typeface="Cambria" panose="02040503050406030204" pitchFamily="18" charset="0"/>
            <a:ea typeface="Cambria" panose="02040503050406030204" pitchFamily="18" charset="0"/>
          </a:endParaRPr>
        </a:p>
      </dsp:txBody>
      <dsp:txXfrm>
        <a:off x="469885" y="2155244"/>
        <a:ext cx="2120563" cy="628102"/>
      </dsp:txXfrm>
    </dsp:sp>
    <dsp:sp modelId="{61568D15-71B6-4E36-B256-1D71D807250C}">
      <dsp:nvSpPr>
        <dsp:cNvPr id="0" name=""/>
        <dsp:cNvSpPr/>
      </dsp:nvSpPr>
      <dsp:spPr>
        <a:xfrm>
          <a:off x="3015879" y="912532"/>
          <a:ext cx="2429601" cy="1556763"/>
        </a:xfrm>
        <a:prstGeom prst="roundRect">
          <a:avLst>
            <a:gd name="adj" fmla="val 10000"/>
          </a:avLst>
        </a:prstGeom>
        <a:solidFill>
          <a:schemeClr val="lt1">
            <a:alpha val="90000"/>
            <a:hueOff val="0"/>
            <a:satOff val="0"/>
            <a:lumOff val="0"/>
            <a:alphaOff val="0"/>
          </a:schemeClr>
        </a:solidFill>
        <a:ln w="25400" cap="flat" cmpd="sng" algn="ctr">
          <a:solidFill>
            <a:schemeClr val="accent5">
              <a:lumMod val="60000"/>
              <a:lum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57150" lvl="1" indent="-57150" algn="l" defTabSz="488950">
            <a:lnSpc>
              <a:spcPct val="90000"/>
            </a:lnSpc>
            <a:spcBef>
              <a:spcPct val="0"/>
            </a:spcBef>
            <a:spcAft>
              <a:spcPct val="15000"/>
            </a:spcAft>
            <a:buChar char="••"/>
          </a:pPr>
          <a:r>
            <a:rPr lang="id-ID" sz="1100" i="1" kern="1200" dirty="0" smtClean="0">
              <a:latin typeface="Cambria" panose="02040503050406030204" pitchFamily="18" charset="0"/>
              <a:ea typeface="Cambria" panose="02040503050406030204" pitchFamily="18" charset="0"/>
            </a:rPr>
            <a:t>Proses penggabungan data yang telah diperoleh menjadi sebuah informasi utuh.</a:t>
          </a:r>
          <a:endParaRPr lang="id-ID" sz="1100" i="1" kern="1200" dirty="0">
            <a:latin typeface="Cambria" panose="02040503050406030204" pitchFamily="18" charset="0"/>
            <a:ea typeface="Cambria" panose="02040503050406030204" pitchFamily="18" charset="0"/>
          </a:endParaRPr>
        </a:p>
      </dsp:txBody>
      <dsp:txXfrm>
        <a:off x="3051704" y="1281949"/>
        <a:ext cx="2357951" cy="1151521"/>
      </dsp:txXfrm>
    </dsp:sp>
    <dsp:sp modelId="{99EFF1BC-D587-4E0D-B3F0-09CC12042F84}">
      <dsp:nvSpPr>
        <dsp:cNvPr id="0" name=""/>
        <dsp:cNvSpPr/>
      </dsp:nvSpPr>
      <dsp:spPr>
        <a:xfrm>
          <a:off x="4070035" y="-241408"/>
          <a:ext cx="3451723" cy="3061151"/>
        </a:xfrm>
        <a:prstGeom prst="circularArrow">
          <a:avLst>
            <a:gd name="adj1" fmla="val 2784"/>
            <a:gd name="adj2" fmla="val 339700"/>
            <a:gd name="adj3" fmla="val 19484789"/>
            <a:gd name="adj4" fmla="val 12575511"/>
            <a:gd name="adj5" fmla="val 3249"/>
          </a:avLst>
        </a:prstGeom>
        <a:solidFill>
          <a:schemeClr val="accent5">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sp>
    <dsp:sp modelId="{92DA75FB-B45D-4E8A-9AFE-C8757A0427DC}">
      <dsp:nvSpPr>
        <dsp:cNvPr id="0" name=""/>
        <dsp:cNvSpPr/>
      </dsp:nvSpPr>
      <dsp:spPr>
        <a:xfrm>
          <a:off x="3465434" y="578939"/>
          <a:ext cx="2159645" cy="667184"/>
        </a:xfrm>
        <a:prstGeom prst="roundRect">
          <a:avLst>
            <a:gd name="adj" fmla="val 10000"/>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id-ID" sz="1800" i="1" kern="1200" dirty="0" smtClean="0">
              <a:solidFill>
                <a:schemeClr val="tx1"/>
              </a:solidFill>
              <a:latin typeface="Cambria" panose="02040503050406030204" pitchFamily="18" charset="0"/>
              <a:ea typeface="Cambria" panose="02040503050406030204" pitchFamily="18" charset="0"/>
            </a:rPr>
            <a:t>Organization</a:t>
          </a:r>
          <a:endParaRPr lang="id-ID" sz="1800" i="1" kern="1200" dirty="0">
            <a:solidFill>
              <a:schemeClr val="tx1"/>
            </a:solidFill>
            <a:latin typeface="Cambria" panose="02040503050406030204" pitchFamily="18" charset="0"/>
            <a:ea typeface="Cambria" panose="02040503050406030204" pitchFamily="18" charset="0"/>
          </a:endParaRPr>
        </a:p>
      </dsp:txBody>
      <dsp:txXfrm>
        <a:off x="3484975" y="598480"/>
        <a:ext cx="2120563" cy="628102"/>
      </dsp:txXfrm>
    </dsp:sp>
    <dsp:sp modelId="{5D008BB1-3D09-41A4-ADB7-D870907541DA}">
      <dsp:nvSpPr>
        <dsp:cNvPr id="0" name=""/>
        <dsp:cNvSpPr/>
      </dsp:nvSpPr>
      <dsp:spPr>
        <a:xfrm>
          <a:off x="6030969" y="912532"/>
          <a:ext cx="2429601" cy="1556763"/>
        </a:xfrm>
        <a:prstGeom prst="roundRect">
          <a:avLst>
            <a:gd name="adj" fmla="val 10000"/>
          </a:avLst>
        </a:prstGeom>
        <a:solidFill>
          <a:schemeClr val="lt1">
            <a:alpha val="90000"/>
            <a:hueOff val="0"/>
            <a:satOff val="0"/>
            <a:lumOff val="0"/>
            <a:alphaOff val="0"/>
          </a:schemeClr>
        </a:solidFill>
        <a:ln w="25400" cap="flat" cmpd="sng" algn="ctr">
          <a:solidFill>
            <a:schemeClr val="accent5">
              <a:lumMod val="60000"/>
              <a:lum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57150" lvl="1" indent="-57150" algn="l" defTabSz="488950">
            <a:lnSpc>
              <a:spcPct val="90000"/>
            </a:lnSpc>
            <a:spcBef>
              <a:spcPct val="0"/>
            </a:spcBef>
            <a:spcAft>
              <a:spcPct val="15000"/>
            </a:spcAft>
            <a:buChar char="••"/>
          </a:pPr>
          <a:r>
            <a:rPr lang="id-ID" sz="1100" i="1" kern="1200" dirty="0" smtClean="0">
              <a:latin typeface="Cambria" panose="02040503050406030204" pitchFamily="18" charset="0"/>
              <a:ea typeface="Cambria" panose="02040503050406030204" pitchFamily="18" charset="0"/>
            </a:rPr>
            <a:t>Sinergi dan kombinasi antara dua tahap sebelumnya yang dapat dinyatakan sebagai interpretasi data.</a:t>
          </a:r>
          <a:endParaRPr lang="id-ID" sz="1100" i="1" kern="1200" dirty="0">
            <a:latin typeface="Cambria" panose="02040503050406030204" pitchFamily="18" charset="0"/>
            <a:ea typeface="Cambria" panose="02040503050406030204" pitchFamily="18" charset="0"/>
          </a:endParaRPr>
        </a:p>
      </dsp:txBody>
      <dsp:txXfrm>
        <a:off x="6066794" y="948357"/>
        <a:ext cx="2357951" cy="1151521"/>
      </dsp:txXfrm>
    </dsp:sp>
    <dsp:sp modelId="{BD2BCFBC-B9FE-42F1-A730-A7F4CEF00A9C}">
      <dsp:nvSpPr>
        <dsp:cNvPr id="0" name=""/>
        <dsp:cNvSpPr/>
      </dsp:nvSpPr>
      <dsp:spPr>
        <a:xfrm>
          <a:off x="6480524" y="2135703"/>
          <a:ext cx="2159645" cy="667184"/>
        </a:xfrm>
        <a:prstGeom prst="roundRect">
          <a:avLst>
            <a:gd name="adj" fmla="val 10000"/>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id-ID" sz="1800" i="1" kern="1200" dirty="0" smtClean="0">
              <a:solidFill>
                <a:schemeClr val="tx1"/>
              </a:solidFill>
              <a:latin typeface="Cambria" panose="02040503050406030204" pitchFamily="18" charset="0"/>
              <a:ea typeface="Cambria" panose="02040503050406030204" pitchFamily="18" charset="0"/>
            </a:rPr>
            <a:t>Interpretation</a:t>
          </a:r>
          <a:endParaRPr lang="id-ID" sz="1800" i="1" kern="1200" dirty="0">
            <a:solidFill>
              <a:schemeClr val="tx1"/>
            </a:solidFill>
            <a:latin typeface="Cambria" panose="02040503050406030204" pitchFamily="18" charset="0"/>
            <a:ea typeface="Cambria" panose="02040503050406030204" pitchFamily="18" charset="0"/>
          </a:endParaRPr>
        </a:p>
      </dsp:txBody>
      <dsp:txXfrm>
        <a:off x="6500065" y="2155244"/>
        <a:ext cx="2120563" cy="6281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B5222F-3E74-4DA5-963D-C5748EAFEF94}">
      <dsp:nvSpPr>
        <dsp:cNvPr id="0" name=""/>
        <dsp:cNvSpPr/>
      </dsp:nvSpPr>
      <dsp:spPr>
        <a:xfrm>
          <a:off x="-5638170" y="-863098"/>
          <a:ext cx="6712815" cy="6712815"/>
        </a:xfrm>
        <a:prstGeom prst="blockArc">
          <a:avLst>
            <a:gd name="adj1" fmla="val 18900000"/>
            <a:gd name="adj2" fmla="val 2700000"/>
            <a:gd name="adj3" fmla="val 322"/>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9B9FB0-6EBD-4C3A-86BE-815E98FD900E}">
      <dsp:nvSpPr>
        <dsp:cNvPr id="0" name=""/>
        <dsp:cNvSpPr/>
      </dsp:nvSpPr>
      <dsp:spPr>
        <a:xfrm>
          <a:off x="562544" y="383371"/>
          <a:ext cx="9880864" cy="767141"/>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8919" tIns="45720" rIns="45720" bIns="45720" numCol="1" spcCol="1270" anchor="ctr" anchorCtr="0">
          <a:noAutofit/>
        </a:bodyPr>
        <a:lstStyle/>
        <a:p>
          <a:pPr lvl="0" algn="just" defTabSz="800100">
            <a:lnSpc>
              <a:spcPct val="90000"/>
            </a:lnSpc>
            <a:spcBef>
              <a:spcPct val="0"/>
            </a:spcBef>
            <a:spcAft>
              <a:spcPct val="35000"/>
            </a:spcAft>
          </a:pPr>
          <a:r>
            <a:rPr lang="id-ID" sz="1800" b="1" kern="1200" dirty="0" smtClean="0">
              <a:latin typeface="Cambria" panose="02040503050406030204" pitchFamily="18" charset="0"/>
              <a:ea typeface="Cambria" panose="02040503050406030204" pitchFamily="18" charset="0"/>
            </a:rPr>
            <a:t>Intimidasi berfisat fisik</a:t>
          </a:r>
          <a:r>
            <a:rPr lang="id-ID" sz="1800" kern="1200" dirty="0" smtClean="0">
              <a:latin typeface="Cambria" panose="02040503050406030204" pitchFamily="18" charset="0"/>
              <a:ea typeface="Cambria" panose="02040503050406030204" pitchFamily="18" charset="0"/>
            </a:rPr>
            <a:t>, tindak represif yang cenderung berupa kontak fisik yang berpotensi menimbulkan luka, seperti menendang dan memukul.</a:t>
          </a:r>
          <a:endParaRPr lang="en-US" sz="1800" kern="1200" dirty="0">
            <a:latin typeface="Cambria" panose="02040503050406030204" pitchFamily="18" charset="0"/>
            <a:ea typeface="Cambria" panose="02040503050406030204" pitchFamily="18" charset="0"/>
          </a:endParaRPr>
        </a:p>
      </dsp:txBody>
      <dsp:txXfrm>
        <a:off x="599993" y="420820"/>
        <a:ext cx="9805966" cy="692243"/>
      </dsp:txXfrm>
    </dsp:sp>
    <dsp:sp modelId="{BEEB9649-DED2-47D7-8028-C5C8FE1A422B}">
      <dsp:nvSpPr>
        <dsp:cNvPr id="0" name=""/>
        <dsp:cNvSpPr/>
      </dsp:nvSpPr>
      <dsp:spPr>
        <a:xfrm>
          <a:off x="83081" y="287478"/>
          <a:ext cx="958926" cy="958926"/>
        </a:xfrm>
        <a:prstGeom prst="ellipse">
          <a:avLst/>
        </a:prstGeom>
        <a:solidFill>
          <a:schemeClr val="accent3">
            <a:lumMod val="40000"/>
            <a:lumOff val="60000"/>
          </a:schemeClr>
        </a:solidFill>
        <a:ln w="25400" cap="flat" cmpd="sng" algn="ctr">
          <a:noFill/>
          <a:prstDash val="solid"/>
        </a:ln>
        <a:effectLst/>
      </dsp:spPr>
      <dsp:style>
        <a:lnRef idx="2">
          <a:scrgbClr r="0" g="0" b="0"/>
        </a:lnRef>
        <a:fillRef idx="1">
          <a:scrgbClr r="0" g="0" b="0"/>
        </a:fillRef>
        <a:effectRef idx="0">
          <a:scrgbClr r="0" g="0" b="0"/>
        </a:effectRef>
        <a:fontRef idx="minor"/>
      </dsp:style>
    </dsp:sp>
    <dsp:sp modelId="{905ABF6B-43DB-4388-A74A-E74205AD417E}">
      <dsp:nvSpPr>
        <dsp:cNvPr id="0" name=""/>
        <dsp:cNvSpPr/>
      </dsp:nvSpPr>
      <dsp:spPr>
        <a:xfrm>
          <a:off x="1002364" y="1534282"/>
          <a:ext cx="9441044" cy="767141"/>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8919" tIns="45720" rIns="45720" bIns="45720" numCol="1" spcCol="1270" anchor="ctr" anchorCtr="0">
          <a:noAutofit/>
        </a:bodyPr>
        <a:lstStyle/>
        <a:p>
          <a:pPr lvl="0" algn="just" defTabSz="800100">
            <a:lnSpc>
              <a:spcPct val="90000"/>
            </a:lnSpc>
            <a:spcBef>
              <a:spcPct val="0"/>
            </a:spcBef>
            <a:spcAft>
              <a:spcPct val="35000"/>
            </a:spcAft>
          </a:pPr>
          <a:r>
            <a:rPr lang="id-ID" sz="1800" b="1" kern="1200" dirty="0" smtClean="0">
              <a:latin typeface="Cambria" panose="02040503050406030204" pitchFamily="18" charset="0"/>
              <a:ea typeface="Cambria" panose="02040503050406030204" pitchFamily="18" charset="0"/>
            </a:rPr>
            <a:t>Intimidasi bersifat sosial</a:t>
          </a:r>
          <a:r>
            <a:rPr lang="id-ID" sz="1800" kern="1200" dirty="0" smtClean="0">
              <a:latin typeface="Cambria" panose="02040503050406030204" pitchFamily="18" charset="0"/>
              <a:ea typeface="Cambria" panose="02040503050406030204" pitchFamily="18" charset="0"/>
            </a:rPr>
            <a:t>, perbuatan yang dilakukan dapat mengakibatkan kredibilitas atau nama baik seseorang tercemar. Dampaknya, moral dan kondisi psikis korban menjadi </a:t>
          </a:r>
          <a:r>
            <a:rPr lang="id-ID" sz="1800" i="1" kern="1200" dirty="0" smtClean="0">
              <a:latin typeface="Cambria" panose="02040503050406030204" pitchFamily="18" charset="0"/>
              <a:ea typeface="Cambria" panose="02040503050406030204" pitchFamily="18" charset="0"/>
            </a:rPr>
            <a:t>drop</a:t>
          </a:r>
          <a:r>
            <a:rPr lang="id-ID" sz="1800" kern="1200" dirty="0" smtClean="0">
              <a:latin typeface="Cambria" panose="02040503050406030204" pitchFamily="18" charset="0"/>
              <a:ea typeface="Cambria" panose="02040503050406030204" pitchFamily="18" charset="0"/>
            </a:rPr>
            <a:t>.</a:t>
          </a:r>
          <a:endParaRPr lang="en-US" sz="1800" kern="1200" dirty="0">
            <a:latin typeface="Cambria" panose="02040503050406030204" pitchFamily="18" charset="0"/>
            <a:ea typeface="Cambria" panose="02040503050406030204" pitchFamily="18" charset="0"/>
          </a:endParaRPr>
        </a:p>
      </dsp:txBody>
      <dsp:txXfrm>
        <a:off x="1039813" y="1571731"/>
        <a:ext cx="9366146" cy="692243"/>
      </dsp:txXfrm>
    </dsp:sp>
    <dsp:sp modelId="{1F030E7F-D500-4E13-934D-D33754E6FA9D}">
      <dsp:nvSpPr>
        <dsp:cNvPr id="0" name=""/>
        <dsp:cNvSpPr/>
      </dsp:nvSpPr>
      <dsp:spPr>
        <a:xfrm>
          <a:off x="522901" y="1438390"/>
          <a:ext cx="958926" cy="958926"/>
        </a:xfrm>
        <a:prstGeom prst="ellipse">
          <a:avLst/>
        </a:prstGeom>
        <a:solidFill>
          <a:schemeClr val="accent3">
            <a:lumMod val="40000"/>
            <a:lumOff val="60000"/>
          </a:schemeClr>
        </a:solidFill>
        <a:ln w="25400" cap="flat" cmpd="sng" algn="ctr">
          <a:noFill/>
          <a:prstDash val="solid"/>
        </a:ln>
        <a:effectLst/>
      </dsp:spPr>
      <dsp:style>
        <a:lnRef idx="2">
          <a:scrgbClr r="0" g="0" b="0"/>
        </a:lnRef>
        <a:fillRef idx="1">
          <a:scrgbClr r="0" g="0" b="0"/>
        </a:fillRef>
        <a:effectRef idx="0">
          <a:scrgbClr r="0" g="0" b="0"/>
        </a:effectRef>
        <a:fontRef idx="minor"/>
      </dsp:style>
    </dsp:sp>
    <dsp:sp modelId="{E12CE61C-A26D-4BBA-9F71-5F773D79DC8E}">
      <dsp:nvSpPr>
        <dsp:cNvPr id="0" name=""/>
        <dsp:cNvSpPr/>
      </dsp:nvSpPr>
      <dsp:spPr>
        <a:xfrm>
          <a:off x="1002364" y="2685194"/>
          <a:ext cx="9441044" cy="767141"/>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8919" tIns="45720" rIns="45720" bIns="45720" numCol="1" spcCol="1270" anchor="ctr" anchorCtr="0">
          <a:noAutofit/>
        </a:bodyPr>
        <a:lstStyle/>
        <a:p>
          <a:pPr lvl="0" algn="just" defTabSz="800100">
            <a:lnSpc>
              <a:spcPct val="90000"/>
            </a:lnSpc>
            <a:spcBef>
              <a:spcPct val="0"/>
            </a:spcBef>
            <a:spcAft>
              <a:spcPct val="35000"/>
            </a:spcAft>
          </a:pPr>
          <a:r>
            <a:rPr lang="id-ID" sz="1800" b="1" kern="1200" dirty="0" smtClean="0">
              <a:latin typeface="Cambria" panose="02040503050406030204" pitchFamily="18" charset="0"/>
              <a:ea typeface="Cambria" panose="02040503050406030204" pitchFamily="18" charset="0"/>
            </a:rPr>
            <a:t>Intimidasi secara verbal</a:t>
          </a:r>
          <a:r>
            <a:rPr lang="id-ID" sz="1800" kern="1200" dirty="0" smtClean="0">
              <a:latin typeface="Cambria" panose="02040503050406030204" pitchFamily="18" charset="0"/>
              <a:ea typeface="Cambria" panose="02040503050406030204" pitchFamily="18" charset="0"/>
            </a:rPr>
            <a:t>, jenis perundungan yang dilakukan melalui pembicaraan, seperti penekanan, penghasutan, atau pengucapan kata tidak pantas kepada orang lain.</a:t>
          </a:r>
          <a:endParaRPr lang="en-US" sz="1800" kern="1200" dirty="0">
            <a:latin typeface="Cambria" panose="02040503050406030204" pitchFamily="18" charset="0"/>
            <a:ea typeface="Cambria" panose="02040503050406030204" pitchFamily="18" charset="0"/>
          </a:endParaRPr>
        </a:p>
      </dsp:txBody>
      <dsp:txXfrm>
        <a:off x="1039813" y="2722643"/>
        <a:ext cx="9366146" cy="692243"/>
      </dsp:txXfrm>
    </dsp:sp>
    <dsp:sp modelId="{703F47F3-BB42-4179-9395-7CC0FD372DDF}">
      <dsp:nvSpPr>
        <dsp:cNvPr id="0" name=""/>
        <dsp:cNvSpPr/>
      </dsp:nvSpPr>
      <dsp:spPr>
        <a:xfrm>
          <a:off x="522901" y="2589301"/>
          <a:ext cx="958926" cy="958926"/>
        </a:xfrm>
        <a:prstGeom prst="ellipse">
          <a:avLst/>
        </a:prstGeom>
        <a:solidFill>
          <a:schemeClr val="accent3">
            <a:lumMod val="40000"/>
            <a:lumOff val="60000"/>
          </a:schemeClr>
        </a:solidFill>
        <a:ln w="25400" cap="flat" cmpd="sng" algn="ctr">
          <a:noFill/>
          <a:prstDash val="solid"/>
        </a:ln>
        <a:effectLst/>
      </dsp:spPr>
      <dsp:style>
        <a:lnRef idx="2">
          <a:scrgbClr r="0" g="0" b="0"/>
        </a:lnRef>
        <a:fillRef idx="1">
          <a:scrgbClr r="0" g="0" b="0"/>
        </a:fillRef>
        <a:effectRef idx="0">
          <a:scrgbClr r="0" g="0" b="0"/>
        </a:effectRef>
        <a:fontRef idx="minor"/>
      </dsp:style>
    </dsp:sp>
    <dsp:sp modelId="{B43ABDB1-3DBF-4DFD-995C-1348CEF551B2}">
      <dsp:nvSpPr>
        <dsp:cNvPr id="0" name=""/>
        <dsp:cNvSpPr/>
      </dsp:nvSpPr>
      <dsp:spPr>
        <a:xfrm>
          <a:off x="562544" y="3836106"/>
          <a:ext cx="9880864" cy="767141"/>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8919" tIns="45720" rIns="45720" bIns="45720" numCol="1" spcCol="1270" anchor="ctr" anchorCtr="0">
          <a:noAutofit/>
        </a:bodyPr>
        <a:lstStyle/>
        <a:p>
          <a:pPr lvl="0" algn="just" defTabSz="800100">
            <a:lnSpc>
              <a:spcPct val="90000"/>
            </a:lnSpc>
            <a:spcBef>
              <a:spcPct val="0"/>
            </a:spcBef>
            <a:spcAft>
              <a:spcPct val="35000"/>
            </a:spcAft>
          </a:pPr>
          <a:r>
            <a:rPr lang="id-ID" sz="1800" b="1" i="1" kern="1200" dirty="0" smtClean="0">
              <a:latin typeface="Cambria" panose="02040503050406030204" pitchFamily="18" charset="0"/>
              <a:ea typeface="Cambria" panose="02040503050406030204" pitchFamily="18" charset="0"/>
            </a:rPr>
            <a:t>Cyberbullying</a:t>
          </a:r>
          <a:r>
            <a:rPr lang="id-ID" sz="1800" kern="1200" dirty="0" smtClean="0">
              <a:latin typeface="Cambria" panose="02040503050406030204" pitchFamily="18" charset="0"/>
              <a:ea typeface="Cambria" panose="02040503050406030204" pitchFamily="18" charset="0"/>
            </a:rPr>
            <a:t>, intimidasi untuk menjatuhkan moral dan psikis lain melalui media internet dalam bentuk video, suara, teks, dan gambar. Contohnya, penyebaran hoaks.</a:t>
          </a:r>
          <a:endParaRPr lang="en-US" sz="1800" kern="1200" dirty="0">
            <a:latin typeface="Cambria" panose="02040503050406030204" pitchFamily="18" charset="0"/>
            <a:ea typeface="Cambria" panose="02040503050406030204" pitchFamily="18" charset="0"/>
          </a:endParaRPr>
        </a:p>
      </dsp:txBody>
      <dsp:txXfrm>
        <a:off x="599993" y="3873555"/>
        <a:ext cx="9805966" cy="692243"/>
      </dsp:txXfrm>
    </dsp:sp>
    <dsp:sp modelId="{7E9EA518-2481-42CB-B182-CA4EAB7A626F}">
      <dsp:nvSpPr>
        <dsp:cNvPr id="0" name=""/>
        <dsp:cNvSpPr/>
      </dsp:nvSpPr>
      <dsp:spPr>
        <a:xfrm>
          <a:off x="83081" y="3740213"/>
          <a:ext cx="958926" cy="958926"/>
        </a:xfrm>
        <a:prstGeom prst="ellipse">
          <a:avLst/>
        </a:prstGeom>
        <a:solidFill>
          <a:schemeClr val="accent3">
            <a:lumMod val="40000"/>
            <a:lumOff val="60000"/>
          </a:schemeClr>
        </a:solidFill>
        <a:ln w="2540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00C0ED-541A-4312-9E7C-2A908B5D9A15}" type="datetimeFigureOut">
              <a:rPr lang="id-ID" smtClean="0"/>
              <a:t>11/07/2022</a:t>
            </a:fld>
            <a:endParaRPr lang="id-ID"/>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22C36F-6A50-43E6-A0F6-69902B181486}" type="slidenum">
              <a:rPr lang="id-ID" smtClean="0"/>
              <a:t>‹#›</a:t>
            </a:fld>
            <a:endParaRPr lang="id-ID"/>
          </a:p>
        </p:txBody>
      </p:sp>
    </p:spTree>
    <p:extLst>
      <p:ext uri="{BB962C8B-B14F-4D97-AF65-F5344CB8AC3E}">
        <p14:creationId xmlns:p14="http://schemas.microsoft.com/office/powerpoint/2010/main" val="18162799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97723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88503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01261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65</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66</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67</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68</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69</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70</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71</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503434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023913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81854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02684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34793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53</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54</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88357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60</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88556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116AD72B-54FC-4D14-9DF5-069D036F26C6}" type="datetimeFigureOut">
              <a:rPr lang="id-ID" smtClean="0"/>
              <a:t>11/07/2022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2274652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116AD72B-54FC-4D14-9DF5-069D036F26C6}" type="datetimeFigureOut">
              <a:rPr lang="id-ID" smtClean="0"/>
              <a:t>11/07/2022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291119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116AD72B-54FC-4D14-9DF5-069D036F26C6}" type="datetimeFigureOut">
              <a:rPr lang="id-ID" smtClean="0"/>
              <a:t>11/07/2022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9038035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58633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0902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676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73132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56295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04666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97722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1980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116AD72B-54FC-4D14-9DF5-069D036F26C6}" type="datetimeFigureOut">
              <a:rPr lang="id-ID" smtClean="0"/>
              <a:t>11/07/2022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27165097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86706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5147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53479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49089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60894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72318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33980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22639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6154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0014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16AD72B-54FC-4D14-9DF5-069D036F26C6}" type="datetimeFigureOut">
              <a:rPr lang="id-ID" smtClean="0"/>
              <a:t>11/07/2022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24993699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38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40920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01625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22784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660048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46024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543072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7901305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988985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87374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116AD72B-54FC-4D14-9DF5-069D036F26C6}" type="datetimeFigureOut">
              <a:rPr lang="id-ID" smtClean="0"/>
              <a:t>11/07/2022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17092380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890304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6539849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8777374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5697803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2414919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976900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49130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17357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72764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4713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116AD72B-54FC-4D14-9DF5-069D036F26C6}" type="datetimeFigureOut">
              <a:rPr lang="id-ID" smtClean="0"/>
              <a:t>11/07/2022</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7666370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73469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94725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635526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626055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81306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486090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81373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201538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782462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5721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116AD72B-54FC-4D14-9DF5-069D036F26C6}" type="datetimeFigureOut">
              <a:rPr lang="id-ID" smtClean="0"/>
              <a:t>11/07/2022</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18763980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894255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18307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71818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368484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565554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272605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23082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6AD72B-54FC-4D14-9DF5-069D036F26C6}" type="datetimeFigureOut">
              <a:rPr lang="id-ID" smtClean="0"/>
              <a:t>11/07/2022</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815809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6AD72B-54FC-4D14-9DF5-069D036F26C6}" type="datetimeFigureOut">
              <a:rPr lang="id-ID" smtClean="0"/>
              <a:t>11/07/2022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8836165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6AD72B-54FC-4D14-9DF5-069D036F26C6}" type="datetimeFigureOut">
              <a:rPr lang="id-ID" smtClean="0"/>
              <a:t>11/07/2022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3243048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6AD72B-54FC-4D14-9DF5-069D036F26C6}" type="datetimeFigureOut">
              <a:rPr lang="id-ID" smtClean="0"/>
              <a:t>11/07/2022</a:t>
            </a:fld>
            <a:endParaRPr lang="id-ID"/>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A857A9-C1F5-42F5-A50E-C38E39FC719C}" type="slidenum">
              <a:rPr lang="id-ID" smtClean="0"/>
              <a:t>‹#›</a:t>
            </a:fld>
            <a:endParaRPr lang="id-ID"/>
          </a:p>
        </p:txBody>
      </p:sp>
    </p:spTree>
    <p:extLst>
      <p:ext uri="{BB962C8B-B14F-4D97-AF65-F5344CB8AC3E}">
        <p14:creationId xmlns:p14="http://schemas.microsoft.com/office/powerpoint/2010/main" val="11666128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83915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21818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5248586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3D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216253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3D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78928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6.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8.png"/><Relationship Id="rId5" Type="http://schemas.microsoft.com/office/2007/relationships/hdphoto" Target="../media/hdphoto1.wdp"/><Relationship Id="rId4" Type="http://schemas.openxmlformats.org/officeDocument/2006/relationships/image" Target="../media/image17.pn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png"/><Relationship Id="rId7"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9.jpeg"/><Relationship Id="rId4" Type="http://schemas.openxmlformats.org/officeDocument/2006/relationships/image" Target="../media/image28.jpeg"/></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7.xml"/></Relationships>
</file>

<file path=ppt/slides/_rels/slide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4000" b="-14000"/>
          </a:stretch>
        </a:blipFill>
        <a:effectLst/>
      </p:bgPr>
    </p:bg>
    <p:spTree>
      <p:nvGrpSpPr>
        <p:cNvPr id="1" name=""/>
        <p:cNvGrpSpPr/>
        <p:nvPr/>
      </p:nvGrpSpPr>
      <p:grpSpPr>
        <a:xfrm>
          <a:off x="0" y="0"/>
          <a:ext cx="0" cy="0"/>
          <a:chOff x="0" y="0"/>
          <a:chExt cx="0" cy="0"/>
        </a:xfrm>
      </p:grpSpPr>
      <p:sp>
        <p:nvSpPr>
          <p:cNvPr id="4" name="Double Wave 3"/>
          <p:cNvSpPr/>
          <p:nvPr/>
        </p:nvSpPr>
        <p:spPr>
          <a:xfrm>
            <a:off x="0" y="1628800"/>
            <a:ext cx="12193592" cy="3024336"/>
          </a:xfrm>
          <a:prstGeom prst="doubleWave">
            <a:avLst/>
          </a:prstGeom>
          <a:pattFill prst="wdUpDiag">
            <a:fgClr>
              <a:schemeClr val="accent3">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8" name="Rectangle 17"/>
          <p:cNvSpPr/>
          <p:nvPr/>
        </p:nvSpPr>
        <p:spPr>
          <a:xfrm>
            <a:off x="5169105" y="2276872"/>
            <a:ext cx="1872208" cy="57606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527695" y="1700808"/>
            <a:ext cx="7121375" cy="2803864"/>
          </a:xfrm>
          <a:ln>
            <a:noFill/>
          </a:ln>
        </p:spPr>
        <p:txBody>
          <a:bodyPr>
            <a:normAutofit/>
          </a:bodyPr>
          <a:lstStyle/>
          <a:p>
            <a:r>
              <a:rPr lang="id-ID" b="1" dirty="0" smtClean="0">
                <a:latin typeface="Cambria" panose="02040503050406030204" pitchFamily="18" charset="0"/>
              </a:rPr>
              <a:t>BAB 6</a:t>
            </a:r>
            <a:r>
              <a:rPr lang="id-ID" sz="4800" dirty="0" smtClean="0">
                <a:latin typeface="Cambria" panose="02040503050406030204" pitchFamily="18" charset="0"/>
              </a:rPr>
              <a:t/>
            </a:r>
            <a:br>
              <a:rPr lang="id-ID" sz="4800" dirty="0" smtClean="0">
                <a:latin typeface="Cambria" panose="02040503050406030204" pitchFamily="18" charset="0"/>
              </a:rPr>
            </a:br>
            <a:r>
              <a:rPr lang="id-ID" sz="3600" dirty="0" smtClean="0">
                <a:latin typeface="Cambria" panose="02040503050406030204" pitchFamily="18" charset="0"/>
              </a:rPr>
              <a:t>ANALISIS DATA DAN DAMPAK SOSIAL INFORMATIKA</a:t>
            </a:r>
            <a:endParaRPr lang="id-ID" sz="3600" dirty="0">
              <a:latin typeface="Cambria" panose="02040503050406030204" pitchFamily="18" charset="0"/>
            </a:endParaRPr>
          </a:p>
        </p:txBody>
      </p:sp>
    </p:spTree>
    <p:extLst>
      <p:ext uri="{BB962C8B-B14F-4D97-AF65-F5344CB8AC3E}">
        <p14:creationId xmlns:p14="http://schemas.microsoft.com/office/powerpoint/2010/main" val="35227059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4484464" y="775492"/>
            <a:ext cx="6220048" cy="2005436"/>
          </a:xfrm>
        </p:spPr>
        <p:txBody>
          <a:bodyPr>
            <a:noAutofit/>
          </a:bodyPr>
          <a:lstStyle/>
          <a:p>
            <a:pPr marL="0" indent="0" algn="just">
              <a:buNone/>
            </a:pPr>
            <a:r>
              <a:rPr lang="id-ID" sz="2000" dirty="0">
                <a:latin typeface="Cambria" panose="02040503050406030204" pitchFamily="18" charset="0"/>
                <a:ea typeface="Cambria" panose="02040503050406030204" pitchFamily="18" charset="0"/>
              </a:rPr>
              <a:t>Data kuantitatif merupakan jenis data yang dapat diukur, dinilai, dan dihitung karena memiliki nilai berupa angka yang dapat dibuat statistik</a:t>
            </a:r>
            <a:r>
              <a:rPr lang="id-ID" sz="2000" dirty="0" smtClean="0">
                <a:latin typeface="Cambria" panose="02040503050406030204" pitchFamily="18" charset="0"/>
                <a:ea typeface="Cambria" panose="02040503050406030204" pitchFamily="18" charset="0"/>
              </a:rPr>
              <a:t>.</a:t>
            </a:r>
            <a:endParaRPr lang="en-US" sz="2000" dirty="0" smtClean="0">
              <a:latin typeface="Cambria" panose="02040503050406030204" pitchFamily="18" charset="0"/>
              <a:ea typeface="Cambria" panose="02040503050406030204" pitchFamily="18" charset="0"/>
            </a:endParaRPr>
          </a:p>
          <a:p>
            <a:pPr marL="0" indent="0" algn="just">
              <a:buNone/>
            </a:pPr>
            <a:r>
              <a:rPr lang="id-ID" sz="2000" dirty="0">
                <a:latin typeface="Cambria" panose="02040503050406030204" pitchFamily="18" charset="0"/>
                <a:ea typeface="Cambria" panose="02040503050406030204" pitchFamily="18" charset="0"/>
              </a:rPr>
              <a:t>Untuk memperoleh data kuantitatif, dapat menggunakan beberapa metode pendekatan, yaitu sebagai berikut</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7" name="Google Shape;5637;p47">
            <a:extLst>
              <a:ext uri="{FF2B5EF4-FFF2-40B4-BE49-F238E27FC236}">
                <a16:creationId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5">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9" name="Google Shape;5637;p47">
            <a:extLst>
              <a:ext uri="{FF2B5EF4-FFF2-40B4-BE49-F238E27FC236}">
                <a16:creationId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5">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0" name="Rectangle 9"/>
          <p:cNvSpPr/>
          <p:nvPr/>
        </p:nvSpPr>
        <p:spPr>
          <a:xfrm>
            <a:off x="1645010" y="1156728"/>
            <a:ext cx="2332112" cy="461665"/>
          </a:xfrm>
          <a:prstGeom prst="rect">
            <a:avLst/>
          </a:prstGeom>
        </p:spPr>
        <p:txBody>
          <a:bodyPr wrap="square">
            <a:spAutoFit/>
          </a:bodyPr>
          <a:lstStyle/>
          <a:p>
            <a:pPr algn="ctr"/>
            <a:r>
              <a:rPr lang="en-US" sz="2400" dirty="0" smtClean="0">
                <a:latin typeface="Cambria" panose="02040503050406030204" pitchFamily="18" charset="0"/>
                <a:ea typeface="Cambria" panose="02040503050406030204" pitchFamily="18" charset="0"/>
              </a:rPr>
              <a:t>Data </a:t>
            </a:r>
            <a:r>
              <a:rPr lang="en-US" sz="2400" dirty="0" err="1" smtClean="0">
                <a:latin typeface="Cambria" panose="02040503050406030204" pitchFamily="18" charset="0"/>
                <a:ea typeface="Cambria" panose="02040503050406030204" pitchFamily="18" charset="0"/>
              </a:rPr>
              <a:t>Kuantitatif</a:t>
            </a:r>
            <a:endParaRPr lang="en-US" sz="2400" dirty="0">
              <a:latin typeface="Cambria" panose="02040503050406030204" pitchFamily="18" charset="0"/>
              <a:ea typeface="Cambria" panose="02040503050406030204" pitchFamily="18" charset="0"/>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23" name="Google Shape;2853;p133"/>
          <p:cNvGrpSpPr/>
          <p:nvPr/>
        </p:nvGrpSpPr>
        <p:grpSpPr>
          <a:xfrm>
            <a:off x="1395989" y="2860246"/>
            <a:ext cx="9384788" cy="1356890"/>
            <a:chOff x="4411970" y="3131459"/>
            <a:chExt cx="710520" cy="117397"/>
          </a:xfrm>
        </p:grpSpPr>
        <p:sp>
          <p:nvSpPr>
            <p:cNvPr id="24"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853;p133"/>
          <p:cNvGrpSpPr/>
          <p:nvPr/>
        </p:nvGrpSpPr>
        <p:grpSpPr>
          <a:xfrm flipH="1">
            <a:off x="1395989" y="4538682"/>
            <a:ext cx="9384788" cy="1356890"/>
            <a:chOff x="4411970" y="3131459"/>
            <a:chExt cx="710520" cy="117397"/>
          </a:xfrm>
        </p:grpSpPr>
        <p:sp>
          <p:nvSpPr>
            <p:cNvPr id="27"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Rectangle 28"/>
          <p:cNvSpPr/>
          <p:nvPr/>
        </p:nvSpPr>
        <p:spPr>
          <a:xfrm>
            <a:off x="1705442" y="3215525"/>
            <a:ext cx="1079334" cy="707886"/>
          </a:xfrm>
          <a:prstGeom prst="rect">
            <a:avLst/>
          </a:prstGeom>
        </p:spPr>
        <p:txBody>
          <a:bodyPr wrap="none">
            <a:spAutoFit/>
          </a:bodyPr>
          <a:lstStyle/>
          <a:p>
            <a:pPr lvl="0" algn="ctr"/>
            <a:r>
              <a:rPr lang="id-ID" sz="2000" dirty="0" smtClean="0">
                <a:latin typeface="Cambria" panose="02040503050406030204" pitchFamily="18" charset="0"/>
                <a:ea typeface="Cambria" panose="02040503050406030204" pitchFamily="18" charset="0"/>
              </a:rPr>
              <a:t>Metode</a:t>
            </a:r>
            <a:endParaRPr lang="en-US" sz="2000" dirty="0" smtClean="0">
              <a:latin typeface="Cambria" panose="02040503050406030204" pitchFamily="18" charset="0"/>
              <a:ea typeface="Cambria" panose="02040503050406030204" pitchFamily="18" charset="0"/>
            </a:endParaRPr>
          </a:p>
          <a:p>
            <a:pPr lvl="0" algn="ctr"/>
            <a:r>
              <a:rPr lang="en-US" sz="2000" dirty="0" smtClean="0">
                <a:latin typeface="Cambria" panose="02040503050406030204" pitchFamily="18" charset="0"/>
                <a:ea typeface="Cambria" panose="02040503050406030204" pitchFamily="18" charset="0"/>
              </a:rPr>
              <a:t>K</a:t>
            </a:r>
            <a:r>
              <a:rPr lang="id-ID" sz="2000" dirty="0" smtClean="0">
                <a:latin typeface="Cambria" panose="02040503050406030204" pitchFamily="18" charset="0"/>
                <a:ea typeface="Cambria" panose="02040503050406030204" pitchFamily="18" charset="0"/>
              </a:rPr>
              <a:t>orelasi</a:t>
            </a:r>
            <a:endParaRPr lang="id-ID" sz="2000" dirty="0">
              <a:latin typeface="Cambria" panose="02040503050406030204" pitchFamily="18" charset="0"/>
              <a:ea typeface="Cambria" panose="02040503050406030204" pitchFamily="18" charset="0"/>
            </a:endParaRPr>
          </a:p>
        </p:txBody>
      </p:sp>
      <p:sp>
        <p:nvSpPr>
          <p:cNvPr id="30" name="Rectangle 29"/>
          <p:cNvSpPr/>
          <p:nvPr/>
        </p:nvSpPr>
        <p:spPr>
          <a:xfrm>
            <a:off x="9238866" y="4893962"/>
            <a:ext cx="1418594" cy="707886"/>
          </a:xfrm>
          <a:prstGeom prst="rect">
            <a:avLst/>
          </a:prstGeom>
        </p:spPr>
        <p:txBody>
          <a:bodyPr wrap="none">
            <a:spAutoFit/>
          </a:bodyPr>
          <a:lstStyle/>
          <a:p>
            <a:pPr lvl="0" algn="ctr"/>
            <a:r>
              <a:rPr lang="id-ID" sz="2000" dirty="0">
                <a:latin typeface="Cambria" panose="02040503050406030204" pitchFamily="18" charset="0"/>
                <a:ea typeface="Cambria" panose="02040503050406030204" pitchFamily="18" charset="0"/>
              </a:rPr>
              <a:t>Metode </a:t>
            </a:r>
            <a:endParaRPr lang="en-US" sz="2000" dirty="0" smtClean="0">
              <a:latin typeface="Cambria" panose="02040503050406030204" pitchFamily="18" charset="0"/>
              <a:ea typeface="Cambria" panose="02040503050406030204" pitchFamily="18" charset="0"/>
            </a:endParaRPr>
          </a:p>
          <a:p>
            <a:pPr lvl="0" algn="ctr"/>
            <a:r>
              <a:rPr lang="en-US" sz="2000" dirty="0" smtClean="0">
                <a:latin typeface="Cambria" panose="02040503050406030204" pitchFamily="18" charset="0"/>
                <a:ea typeface="Cambria" panose="02040503050406030204" pitchFamily="18" charset="0"/>
              </a:rPr>
              <a:t>K</a:t>
            </a:r>
            <a:r>
              <a:rPr lang="id-ID" sz="2000" dirty="0" smtClean="0">
                <a:latin typeface="Cambria" panose="02040503050406030204" pitchFamily="18" charset="0"/>
                <a:ea typeface="Cambria" panose="02040503050406030204" pitchFamily="18" charset="0"/>
              </a:rPr>
              <a:t>omparatif</a:t>
            </a:r>
            <a:endParaRPr lang="id-ID" sz="2000" dirty="0">
              <a:latin typeface="Cambria" panose="02040503050406030204" pitchFamily="18" charset="0"/>
              <a:ea typeface="Cambria" panose="02040503050406030204" pitchFamily="18" charset="0"/>
            </a:endParaRPr>
          </a:p>
        </p:txBody>
      </p:sp>
      <p:sp>
        <p:nvSpPr>
          <p:cNvPr id="31" name="Rectangle 30"/>
          <p:cNvSpPr/>
          <p:nvPr/>
        </p:nvSpPr>
        <p:spPr>
          <a:xfrm>
            <a:off x="1645010" y="4616962"/>
            <a:ext cx="6695796" cy="1200329"/>
          </a:xfrm>
          <a:prstGeom prst="rect">
            <a:avLst/>
          </a:prstGeom>
        </p:spPr>
        <p:txBody>
          <a:bodyPr wrap="square">
            <a:spAutoFit/>
          </a:bodyPr>
          <a:lstStyle/>
          <a:p>
            <a:pPr lvl="0" algn="just"/>
            <a:r>
              <a:rPr lang="id-ID" dirty="0">
                <a:latin typeface="Cambria" panose="02040503050406030204" pitchFamily="18" charset="0"/>
                <a:ea typeface="Cambria" panose="02040503050406030204" pitchFamily="18" charset="0"/>
              </a:rPr>
              <a:t>Metode komparatif merupakan teknik pengumpulan data yang dilakukan secara objektif tanpa memodifikasi atau memanipulasi hasil penelitian. Data tersebut kemudian dianalisis untuk mengetahui perbedaan variabel data.</a:t>
            </a:r>
          </a:p>
        </p:txBody>
      </p:sp>
      <p:sp>
        <p:nvSpPr>
          <p:cNvPr id="3" name="Rectangle 2"/>
          <p:cNvSpPr/>
          <p:nvPr/>
        </p:nvSpPr>
        <p:spPr>
          <a:xfrm>
            <a:off x="3615148" y="3215524"/>
            <a:ext cx="6813628" cy="646331"/>
          </a:xfrm>
          <a:prstGeom prst="rect">
            <a:avLst/>
          </a:prstGeom>
        </p:spPr>
        <p:txBody>
          <a:bodyPr wrap="square">
            <a:spAutoFit/>
          </a:bodyPr>
          <a:lstStyle/>
          <a:p>
            <a:pPr lvl="0" algn="just"/>
            <a:r>
              <a:rPr lang="id-ID" dirty="0">
                <a:latin typeface="Cambria" panose="02040503050406030204" pitchFamily="18" charset="0"/>
                <a:ea typeface="Cambria" panose="02040503050406030204" pitchFamily="18" charset="0"/>
              </a:rPr>
              <a:t>Metode korelasi dilakukan dengan membandingkan bahwa data memiliki kesamaan atau tidak terhadap objek yang akan diteliti.</a:t>
            </a:r>
          </a:p>
        </p:txBody>
      </p:sp>
    </p:spTree>
    <p:extLst>
      <p:ext uri="{BB962C8B-B14F-4D97-AF65-F5344CB8AC3E}">
        <p14:creationId xmlns:p14="http://schemas.microsoft.com/office/powerpoint/2010/main" val="4990536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395989" y="404664"/>
            <a:ext cx="9384788" cy="5555605"/>
            <a:chOff x="1395989" y="-160777"/>
            <a:chExt cx="9384788" cy="6265063"/>
          </a:xfrm>
        </p:grpSpPr>
        <p:grpSp>
          <p:nvGrpSpPr>
            <p:cNvPr id="3" name="Google Shape;2853;p133"/>
            <p:cNvGrpSpPr/>
            <p:nvPr/>
          </p:nvGrpSpPr>
          <p:grpSpPr>
            <a:xfrm>
              <a:off x="1395989" y="3068960"/>
              <a:ext cx="9384788" cy="1356890"/>
              <a:chOff x="4411970" y="3131459"/>
              <a:chExt cx="710520" cy="117397"/>
            </a:xfrm>
          </p:grpSpPr>
          <p:sp>
            <p:nvSpPr>
              <p:cNvPr id="5"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6"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grpSp>
        <p:grpSp>
          <p:nvGrpSpPr>
            <p:cNvPr id="7" name="Google Shape;2853;p133"/>
            <p:cNvGrpSpPr/>
            <p:nvPr/>
          </p:nvGrpSpPr>
          <p:grpSpPr>
            <a:xfrm flipH="1">
              <a:off x="1395989" y="4747396"/>
              <a:ext cx="9384788" cy="1356890"/>
              <a:chOff x="4411970" y="3131459"/>
              <a:chExt cx="710520" cy="117397"/>
            </a:xfrm>
          </p:grpSpPr>
          <p:sp>
            <p:nvSpPr>
              <p:cNvPr id="8"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9"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grpSp>
        <p:sp>
          <p:nvSpPr>
            <p:cNvPr id="10" name="Rectangle 9"/>
            <p:cNvSpPr/>
            <p:nvPr/>
          </p:nvSpPr>
          <p:spPr>
            <a:xfrm>
              <a:off x="1432707" y="3424239"/>
              <a:ext cx="1624804" cy="798284"/>
            </a:xfrm>
            <a:prstGeom prst="rect">
              <a:avLst/>
            </a:prstGeom>
          </p:spPr>
          <p:txBody>
            <a:bodyPr wrap="none">
              <a:spAutoFit/>
            </a:bodyPr>
            <a:lstStyle/>
            <a:p>
              <a:pPr lvl="0" algn="ctr"/>
              <a:r>
                <a:rPr lang="id-ID" sz="2000" dirty="0" smtClean="0">
                  <a:latin typeface="Cambria" panose="02040503050406030204" pitchFamily="18" charset="0"/>
                  <a:ea typeface="Cambria" panose="02040503050406030204" pitchFamily="18" charset="0"/>
                </a:rPr>
                <a:t>Metode</a:t>
              </a:r>
              <a:endParaRPr lang="en-US" sz="2000" dirty="0" smtClean="0">
                <a:latin typeface="Cambria" panose="02040503050406030204" pitchFamily="18" charset="0"/>
                <a:ea typeface="Cambria" panose="02040503050406030204" pitchFamily="18" charset="0"/>
              </a:endParaRPr>
            </a:p>
            <a:p>
              <a:pPr lvl="0"/>
              <a:r>
                <a:rPr lang="en-US" sz="2000" i="1" dirty="0">
                  <a:latin typeface="Cambria" panose="02040503050406030204" pitchFamily="18" charset="0"/>
                  <a:ea typeface="Cambria" panose="02040503050406030204" pitchFamily="18" charset="0"/>
                </a:rPr>
                <a:t>E</a:t>
              </a:r>
              <a:r>
                <a:rPr lang="id-ID" sz="2000" i="1" dirty="0" smtClean="0">
                  <a:latin typeface="Cambria" panose="02040503050406030204" pitchFamily="18" charset="0"/>
                  <a:ea typeface="Cambria" panose="02040503050406030204" pitchFamily="18" charset="0"/>
                </a:rPr>
                <a:t>x-post </a:t>
              </a:r>
              <a:r>
                <a:rPr lang="en-US" sz="2000" i="1" dirty="0" smtClean="0">
                  <a:latin typeface="Cambria" panose="02040503050406030204" pitchFamily="18" charset="0"/>
                  <a:ea typeface="Cambria" panose="02040503050406030204" pitchFamily="18" charset="0"/>
                </a:rPr>
                <a:t>F</a:t>
              </a:r>
              <a:r>
                <a:rPr lang="id-ID" sz="2000" i="1" dirty="0" smtClean="0">
                  <a:latin typeface="Cambria" panose="02040503050406030204" pitchFamily="18" charset="0"/>
                  <a:ea typeface="Cambria" panose="02040503050406030204" pitchFamily="18" charset="0"/>
                </a:rPr>
                <a:t>acto</a:t>
              </a:r>
              <a:endParaRPr lang="en-US" sz="2000" dirty="0">
                <a:latin typeface="Cambria" panose="02040503050406030204" pitchFamily="18" charset="0"/>
                <a:ea typeface="Cambria" panose="02040503050406030204" pitchFamily="18" charset="0"/>
              </a:endParaRPr>
            </a:p>
          </p:txBody>
        </p:sp>
        <p:sp>
          <p:nvSpPr>
            <p:cNvPr id="11" name="Rectangle 10"/>
            <p:cNvSpPr/>
            <p:nvPr/>
          </p:nvSpPr>
          <p:spPr>
            <a:xfrm>
              <a:off x="9203786" y="4949830"/>
              <a:ext cx="1418978" cy="1145364"/>
            </a:xfrm>
            <a:prstGeom prst="rect">
              <a:avLst/>
            </a:prstGeom>
          </p:spPr>
          <p:txBody>
            <a:bodyPr wrap="none">
              <a:spAutoFit/>
            </a:bodyPr>
            <a:lstStyle/>
            <a:p>
              <a:pPr lvl="0" algn="ctr"/>
              <a:r>
                <a:rPr lang="id-ID" sz="2000" dirty="0">
                  <a:latin typeface="Cambria" panose="02040503050406030204" pitchFamily="18" charset="0"/>
                  <a:ea typeface="Cambria" panose="02040503050406030204" pitchFamily="18" charset="0"/>
                </a:rPr>
                <a:t>Metode </a:t>
              </a:r>
              <a:endParaRPr lang="en-US" sz="2000" dirty="0" smtClean="0">
                <a:latin typeface="Cambria" panose="02040503050406030204" pitchFamily="18" charset="0"/>
                <a:ea typeface="Cambria" panose="02040503050406030204" pitchFamily="18" charset="0"/>
              </a:endParaRPr>
            </a:p>
            <a:p>
              <a:pPr lvl="0" algn="ctr"/>
              <a:r>
                <a:rPr lang="en-US" sz="2000" i="1" dirty="0" smtClean="0">
                  <a:latin typeface="Cambria" panose="02040503050406030204" pitchFamily="18" charset="0"/>
                  <a:ea typeface="Cambria" panose="02040503050406030204" pitchFamily="18" charset="0"/>
                </a:rPr>
                <a:t>T</a:t>
              </a:r>
              <a:r>
                <a:rPr lang="id-ID" sz="2000" i="1" dirty="0" smtClean="0">
                  <a:latin typeface="Cambria" panose="02040503050406030204" pitchFamily="18" charset="0"/>
                  <a:ea typeface="Cambria" panose="02040503050406030204" pitchFamily="18" charset="0"/>
                </a:rPr>
                <a:t>rue</a:t>
              </a:r>
              <a:endParaRPr lang="en-US" sz="2000" i="1" dirty="0" smtClean="0">
                <a:latin typeface="Cambria" panose="02040503050406030204" pitchFamily="18" charset="0"/>
                <a:ea typeface="Cambria" panose="02040503050406030204" pitchFamily="18" charset="0"/>
              </a:endParaRPr>
            </a:p>
            <a:p>
              <a:pPr lvl="0" algn="ctr"/>
              <a:r>
                <a:rPr lang="en-US" sz="2000" i="1" dirty="0" smtClean="0">
                  <a:latin typeface="Cambria" panose="02040503050406030204" pitchFamily="18" charset="0"/>
                  <a:ea typeface="Cambria" panose="02040503050406030204" pitchFamily="18" charset="0"/>
                </a:rPr>
                <a:t>E</a:t>
              </a:r>
              <a:r>
                <a:rPr lang="id-ID" sz="2000" i="1" dirty="0" smtClean="0">
                  <a:latin typeface="Cambria" panose="02040503050406030204" pitchFamily="18" charset="0"/>
                  <a:ea typeface="Cambria" panose="02040503050406030204" pitchFamily="18" charset="0"/>
                </a:rPr>
                <a:t>xperiment</a:t>
              </a:r>
              <a:endParaRPr lang="en-US" sz="2000" dirty="0">
                <a:latin typeface="Cambria" panose="02040503050406030204" pitchFamily="18" charset="0"/>
                <a:ea typeface="Cambria" panose="02040503050406030204" pitchFamily="18" charset="0"/>
              </a:endParaRPr>
            </a:p>
          </p:txBody>
        </p:sp>
        <p:sp>
          <p:nvSpPr>
            <p:cNvPr id="12" name="Rectangle 11"/>
            <p:cNvSpPr/>
            <p:nvPr/>
          </p:nvSpPr>
          <p:spPr>
            <a:xfrm>
              <a:off x="1645010" y="4711434"/>
              <a:ext cx="6847154" cy="1353611"/>
            </a:xfrm>
            <a:prstGeom prst="rect">
              <a:avLst/>
            </a:prstGeom>
          </p:spPr>
          <p:txBody>
            <a:bodyPr wrap="square">
              <a:spAutoFit/>
            </a:bodyPr>
            <a:lstStyle/>
            <a:p>
              <a:pPr lvl="0" algn="just"/>
              <a:r>
                <a:rPr lang="id-ID" dirty="0">
                  <a:latin typeface="Cambria" panose="02040503050406030204" pitchFamily="18" charset="0"/>
                  <a:ea typeface="Cambria" panose="02040503050406030204" pitchFamily="18" charset="0"/>
                </a:rPr>
                <a:t>Metode</a:t>
              </a:r>
              <a:r>
                <a:rPr lang="id-ID" i="1" dirty="0">
                  <a:latin typeface="Cambria" panose="02040503050406030204" pitchFamily="18" charset="0"/>
                  <a:ea typeface="Cambria" panose="02040503050406030204" pitchFamily="18" charset="0"/>
                </a:rPr>
                <a:t> true experiment </a:t>
              </a:r>
              <a:r>
                <a:rPr lang="id-ID" dirty="0">
                  <a:latin typeface="Cambria" panose="02040503050406030204" pitchFamily="18" charset="0"/>
                  <a:ea typeface="Cambria" panose="02040503050406030204" pitchFamily="18" charset="0"/>
                </a:rPr>
                <a:t>digunakan untuk mengontrol variabel penentu data yang berasal dari lingkuan luar. Mekanisme ini bertujuan untuk menguji apakah terjadi perubahan nilai setelah penelitian dilakukan.</a:t>
              </a:r>
            </a:p>
          </p:txBody>
        </p:sp>
        <p:sp>
          <p:nvSpPr>
            <p:cNvPr id="13" name="Rectangle 12"/>
            <p:cNvSpPr/>
            <p:nvPr/>
          </p:nvSpPr>
          <p:spPr>
            <a:xfrm>
              <a:off x="3615148" y="3242734"/>
              <a:ext cx="6813628" cy="1041240"/>
            </a:xfrm>
            <a:prstGeom prst="rect">
              <a:avLst/>
            </a:prstGeom>
          </p:spPr>
          <p:txBody>
            <a:bodyPr wrap="square">
              <a:spAutoFit/>
            </a:bodyPr>
            <a:lstStyle/>
            <a:p>
              <a:pPr lvl="0" algn="just"/>
              <a:r>
                <a:rPr lang="id-ID" dirty="0">
                  <a:latin typeface="Cambria" panose="02040503050406030204" pitchFamily="18" charset="0"/>
                  <a:ea typeface="Cambria" panose="02040503050406030204" pitchFamily="18" charset="0"/>
                </a:rPr>
                <a:t>Metode </a:t>
              </a:r>
              <a:r>
                <a:rPr lang="id-ID" i="1" dirty="0">
                  <a:latin typeface="Cambria" panose="02040503050406030204" pitchFamily="18" charset="0"/>
                  <a:ea typeface="Cambria" panose="02040503050406030204" pitchFamily="18" charset="0"/>
                </a:rPr>
                <a:t>ex-facto </a:t>
              </a:r>
              <a:r>
                <a:rPr lang="id-ID" dirty="0">
                  <a:latin typeface="Cambria" panose="02040503050406030204" pitchFamily="18" charset="0"/>
                  <a:ea typeface="Cambria" panose="02040503050406030204" pitchFamily="18" charset="0"/>
                </a:rPr>
                <a:t>merupakan teknik pengambilan data yang dilakukan untuk menghasilkan informasi tentang sebab dan akibat proses manipulasi data hasil penelitian berbasis teori tertentu.</a:t>
              </a:r>
            </a:p>
          </p:txBody>
        </p:sp>
        <p:grpSp>
          <p:nvGrpSpPr>
            <p:cNvPr id="14" name="Google Shape;2853;p133"/>
            <p:cNvGrpSpPr/>
            <p:nvPr/>
          </p:nvGrpSpPr>
          <p:grpSpPr>
            <a:xfrm>
              <a:off x="1395989" y="-160777"/>
              <a:ext cx="9384788" cy="1356890"/>
              <a:chOff x="4411970" y="3131459"/>
              <a:chExt cx="710520" cy="117397"/>
            </a:xfrm>
          </p:grpSpPr>
          <p:sp>
            <p:nvSpPr>
              <p:cNvPr id="15"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6"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grpSp>
        <p:grpSp>
          <p:nvGrpSpPr>
            <p:cNvPr id="17" name="Google Shape;2853;p133"/>
            <p:cNvGrpSpPr/>
            <p:nvPr/>
          </p:nvGrpSpPr>
          <p:grpSpPr>
            <a:xfrm flipH="1">
              <a:off x="1395989" y="1517659"/>
              <a:ext cx="9384788" cy="1356890"/>
              <a:chOff x="4411970" y="3131459"/>
              <a:chExt cx="710520" cy="117397"/>
            </a:xfrm>
          </p:grpSpPr>
          <p:sp>
            <p:nvSpPr>
              <p:cNvPr id="18"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9"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grpSp>
        <p:sp>
          <p:nvSpPr>
            <p:cNvPr id="20" name="Rectangle 19"/>
            <p:cNvSpPr/>
            <p:nvPr/>
          </p:nvSpPr>
          <p:spPr>
            <a:xfrm>
              <a:off x="1606154" y="194502"/>
              <a:ext cx="1277914" cy="798284"/>
            </a:xfrm>
            <a:prstGeom prst="rect">
              <a:avLst/>
            </a:prstGeom>
          </p:spPr>
          <p:txBody>
            <a:bodyPr wrap="none">
              <a:spAutoFit/>
            </a:bodyPr>
            <a:lstStyle/>
            <a:p>
              <a:pPr lvl="0" algn="ctr"/>
              <a:r>
                <a:rPr lang="id-ID" sz="2000" dirty="0" smtClean="0">
                  <a:latin typeface="Cambria" panose="02040503050406030204" pitchFamily="18" charset="0"/>
                  <a:ea typeface="Cambria" panose="02040503050406030204" pitchFamily="18" charset="0"/>
                </a:rPr>
                <a:t>Metode</a:t>
              </a:r>
              <a:endParaRPr lang="en-US" sz="2000" dirty="0" smtClean="0">
                <a:latin typeface="Cambria" panose="02040503050406030204" pitchFamily="18" charset="0"/>
                <a:ea typeface="Cambria" panose="02040503050406030204" pitchFamily="18" charset="0"/>
              </a:endParaRPr>
            </a:p>
            <a:p>
              <a:pPr lvl="0" algn="ctr"/>
              <a:r>
                <a:rPr lang="en-US" sz="2000" dirty="0" err="1" smtClean="0">
                  <a:latin typeface="Cambria" panose="02040503050406030204" pitchFamily="18" charset="0"/>
                  <a:ea typeface="Cambria" panose="02040503050406030204" pitchFamily="18" charset="0"/>
                </a:rPr>
                <a:t>Deskriptif</a:t>
              </a:r>
              <a:endParaRPr lang="id-ID" sz="2000" dirty="0">
                <a:latin typeface="Cambria" panose="02040503050406030204" pitchFamily="18" charset="0"/>
                <a:ea typeface="Cambria" panose="02040503050406030204" pitchFamily="18" charset="0"/>
              </a:endParaRPr>
            </a:p>
          </p:txBody>
        </p:sp>
        <p:sp>
          <p:nvSpPr>
            <p:cNvPr id="21" name="Rectangle 20"/>
            <p:cNvSpPr/>
            <p:nvPr/>
          </p:nvSpPr>
          <p:spPr>
            <a:xfrm>
              <a:off x="9416928" y="1872939"/>
              <a:ext cx="1062470" cy="798284"/>
            </a:xfrm>
            <a:prstGeom prst="rect">
              <a:avLst/>
            </a:prstGeom>
          </p:spPr>
          <p:txBody>
            <a:bodyPr wrap="none">
              <a:spAutoFit/>
            </a:bodyPr>
            <a:lstStyle/>
            <a:p>
              <a:pPr lvl="0" algn="ctr"/>
              <a:r>
                <a:rPr lang="id-ID" sz="2000" dirty="0">
                  <a:latin typeface="Cambria" panose="02040503050406030204" pitchFamily="18" charset="0"/>
                  <a:ea typeface="Cambria" panose="02040503050406030204" pitchFamily="18" charset="0"/>
                </a:rPr>
                <a:t>Metode </a:t>
              </a:r>
              <a:endParaRPr lang="en-US" sz="2000" dirty="0" smtClean="0">
                <a:latin typeface="Cambria" panose="02040503050406030204" pitchFamily="18" charset="0"/>
                <a:ea typeface="Cambria" panose="02040503050406030204" pitchFamily="18" charset="0"/>
              </a:endParaRPr>
            </a:p>
            <a:p>
              <a:pPr lvl="0" algn="ctr"/>
              <a:r>
                <a:rPr lang="en-US" sz="2000" dirty="0" err="1" smtClean="0">
                  <a:latin typeface="Cambria" panose="02040503050406030204" pitchFamily="18" charset="0"/>
                  <a:ea typeface="Cambria" panose="02040503050406030204" pitchFamily="18" charset="0"/>
                </a:rPr>
                <a:t>Survei</a:t>
              </a:r>
              <a:endParaRPr lang="id-ID" sz="2000" dirty="0">
                <a:latin typeface="Cambria" panose="02040503050406030204" pitchFamily="18" charset="0"/>
                <a:ea typeface="Cambria" panose="02040503050406030204" pitchFamily="18" charset="0"/>
              </a:endParaRPr>
            </a:p>
          </p:txBody>
        </p:sp>
        <p:sp>
          <p:nvSpPr>
            <p:cNvPr id="22" name="Rectangle 21"/>
            <p:cNvSpPr/>
            <p:nvPr/>
          </p:nvSpPr>
          <p:spPr>
            <a:xfrm>
              <a:off x="1645010" y="1672438"/>
              <a:ext cx="6847154" cy="1041240"/>
            </a:xfrm>
            <a:prstGeom prst="rect">
              <a:avLst/>
            </a:prstGeom>
          </p:spPr>
          <p:txBody>
            <a:bodyPr wrap="square">
              <a:spAutoFit/>
            </a:bodyPr>
            <a:lstStyle/>
            <a:p>
              <a:pPr lvl="0" algn="just"/>
              <a:r>
                <a:rPr lang="id-ID" dirty="0">
                  <a:latin typeface="Cambria" panose="02040503050406030204" pitchFamily="18" charset="0"/>
                  <a:ea typeface="Cambria" panose="02040503050406030204" pitchFamily="18" charset="0"/>
                </a:rPr>
                <a:t>Metode survei merupakan tahapan pengumpulan yang dilakukan dengan mengambil beberapa sampel dari sekian populasi untuk memperoleh hasil yang nyata.</a:t>
              </a:r>
            </a:p>
          </p:txBody>
        </p:sp>
        <p:sp>
          <p:nvSpPr>
            <p:cNvPr id="23" name="Rectangle 22"/>
            <p:cNvSpPr/>
            <p:nvPr/>
          </p:nvSpPr>
          <p:spPr>
            <a:xfrm>
              <a:off x="3624603" y="1630"/>
              <a:ext cx="6813628" cy="1041240"/>
            </a:xfrm>
            <a:prstGeom prst="rect">
              <a:avLst/>
            </a:prstGeom>
          </p:spPr>
          <p:txBody>
            <a:bodyPr wrap="square">
              <a:spAutoFit/>
            </a:bodyPr>
            <a:lstStyle/>
            <a:p>
              <a:pPr lvl="0" algn="just"/>
              <a:r>
                <a:rPr lang="id-ID" dirty="0">
                  <a:latin typeface="Cambria" panose="02040503050406030204" pitchFamily="18" charset="0"/>
                  <a:ea typeface="Cambria" panose="02040503050406030204" pitchFamily="18" charset="0"/>
                </a:rPr>
                <a:t>Metode deskriptif merupakan teknik pengumpulan data yang dilakukan dengan mempelajari kondisi dalam lapangan secara jelas dan teliti, baik dari sisi subjek maupun objek.</a:t>
              </a:r>
            </a:p>
          </p:txBody>
        </p:sp>
      </p:grpSp>
      <p:pic>
        <p:nvPicPr>
          <p:cNvPr id="30" name="Picture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0431372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0"/>
            <a:ext cx="12192000" cy="68580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a:off x="837652" y="593756"/>
            <a:ext cx="10501459" cy="6147612"/>
          </a:xfrm>
          <a:prstGeom prst="roundRect">
            <a:avLst>
              <a:gd name="adj" fmla="val 1248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3" name="Group 2"/>
          <p:cNvGrpSpPr/>
          <p:nvPr/>
        </p:nvGrpSpPr>
        <p:grpSpPr>
          <a:xfrm>
            <a:off x="4950446" y="733071"/>
            <a:ext cx="2275869" cy="2275869"/>
            <a:chOff x="5044267" y="692696"/>
            <a:chExt cx="2088232" cy="2088232"/>
          </a:xfrm>
        </p:grpSpPr>
        <p:sp>
          <p:nvSpPr>
            <p:cNvPr id="2" name="Oval 1"/>
            <p:cNvSpPr/>
            <p:nvPr/>
          </p:nvSpPr>
          <p:spPr>
            <a:xfrm>
              <a:off x="5044267" y="692696"/>
              <a:ext cx="2088232" cy="2088232"/>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1566502" y="4282725"/>
            <a:ext cx="1959690" cy="1959690"/>
            <a:chOff x="5044267" y="692696"/>
            <a:chExt cx="2088232" cy="2088232"/>
          </a:xfrm>
        </p:grpSpPr>
        <p:sp>
          <p:nvSpPr>
            <p:cNvPr id="11" name="Oval 10"/>
            <p:cNvSpPr/>
            <p:nvPr/>
          </p:nvSpPr>
          <p:spPr>
            <a:xfrm>
              <a:off x="5044267" y="692696"/>
              <a:ext cx="2088232" cy="2088232"/>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6328806" y="4254292"/>
            <a:ext cx="1959690" cy="1959690"/>
            <a:chOff x="5044267" y="692696"/>
            <a:chExt cx="2088232" cy="2088232"/>
          </a:xfrm>
        </p:grpSpPr>
        <p:sp>
          <p:nvSpPr>
            <p:cNvPr id="14" name="Oval 13"/>
            <p:cNvSpPr/>
            <p:nvPr/>
          </p:nvSpPr>
          <p:spPr>
            <a:xfrm>
              <a:off x="5044267" y="692696"/>
              <a:ext cx="2088232" cy="2088232"/>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7" name="Curved Connector 16"/>
          <p:cNvCxnSpPr>
            <a:endCxn id="26" idx="0"/>
          </p:cNvCxnSpPr>
          <p:nvPr/>
        </p:nvCxnSpPr>
        <p:spPr>
          <a:xfrm>
            <a:off x="6124004" y="2992647"/>
            <a:ext cx="3565799" cy="1225914"/>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092138" y="1448656"/>
            <a:ext cx="2016225" cy="1015663"/>
          </a:xfrm>
          <a:prstGeom prst="rect">
            <a:avLst/>
          </a:prstGeom>
          <a:noFill/>
        </p:spPr>
        <p:txBody>
          <a:bodyPr wrap="square" rtlCol="0">
            <a:spAutoFit/>
          </a:bodyPr>
          <a:lstStyle/>
          <a:p>
            <a:pPr algn="ctr"/>
            <a:r>
              <a:rPr lang="en-US" sz="2000" dirty="0" smtClean="0">
                <a:latin typeface="Cambria" panose="02040503050406030204" pitchFamily="18" charset="0"/>
                <a:ea typeface="Cambria" panose="02040503050406030204" pitchFamily="18" charset="0"/>
              </a:rPr>
              <a:t>Berdasarkan </a:t>
            </a:r>
            <a:r>
              <a:rPr lang="en-US" sz="2000" dirty="0" err="1" smtClean="0">
                <a:latin typeface="Cambria" panose="02040503050406030204" pitchFamily="18" charset="0"/>
                <a:ea typeface="Cambria" panose="02040503050406030204" pitchFamily="18" charset="0"/>
              </a:rPr>
              <a:t>Skala</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Pengukurannya</a:t>
            </a:r>
            <a:r>
              <a:rPr lang="en-US" sz="2000" dirty="0" smtClean="0">
                <a:latin typeface="Cambria" panose="02040503050406030204" pitchFamily="18" charset="0"/>
                <a:ea typeface="Cambria" panose="02040503050406030204" pitchFamily="18" charset="0"/>
              </a:rPr>
              <a:t>  </a:t>
            </a:r>
            <a:endParaRPr lang="en-US" sz="2000" dirty="0">
              <a:latin typeface="Cambria" panose="02040503050406030204" pitchFamily="18" charset="0"/>
              <a:ea typeface="Cambria" panose="02040503050406030204" pitchFamily="18" charset="0"/>
            </a:endParaRPr>
          </a:p>
        </p:txBody>
      </p:sp>
      <p:grpSp>
        <p:nvGrpSpPr>
          <p:cNvPr id="23" name="Group 22"/>
          <p:cNvGrpSpPr/>
          <p:nvPr/>
        </p:nvGrpSpPr>
        <p:grpSpPr>
          <a:xfrm>
            <a:off x="3947654" y="4282725"/>
            <a:ext cx="1959690" cy="1959690"/>
            <a:chOff x="5044267" y="692696"/>
            <a:chExt cx="2088232" cy="2088232"/>
          </a:xfrm>
        </p:grpSpPr>
        <p:sp>
          <p:nvSpPr>
            <p:cNvPr id="28" name="Oval 27"/>
            <p:cNvSpPr/>
            <p:nvPr/>
          </p:nvSpPr>
          <p:spPr>
            <a:xfrm>
              <a:off x="5044267" y="692696"/>
              <a:ext cx="2088232" cy="2088232"/>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p:cNvGrpSpPr/>
          <p:nvPr/>
        </p:nvGrpSpPr>
        <p:grpSpPr>
          <a:xfrm>
            <a:off x="8709958" y="4218561"/>
            <a:ext cx="1959690" cy="1959690"/>
            <a:chOff x="5044267" y="692696"/>
            <a:chExt cx="2088232" cy="2088232"/>
          </a:xfrm>
        </p:grpSpPr>
        <p:sp>
          <p:nvSpPr>
            <p:cNvPr id="26" name="Oval 25"/>
            <p:cNvSpPr/>
            <p:nvPr/>
          </p:nvSpPr>
          <p:spPr>
            <a:xfrm>
              <a:off x="5044267" y="692696"/>
              <a:ext cx="2088232" cy="2088232"/>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0" name="Curved Connector 29"/>
          <p:cNvCxnSpPr/>
          <p:nvPr/>
        </p:nvCxnSpPr>
        <p:spPr>
          <a:xfrm flipH="1">
            <a:off x="2602209" y="2995174"/>
            <a:ext cx="3565799" cy="1225914"/>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034577" y="4919408"/>
            <a:ext cx="1776575" cy="830997"/>
          </a:xfrm>
          <a:prstGeom prst="rect">
            <a:avLst/>
          </a:prstGeom>
          <a:noFill/>
        </p:spPr>
        <p:txBody>
          <a:bodyPr wrap="square" rtlCol="0">
            <a:spAutoFit/>
          </a:bodyPr>
          <a:lstStyle/>
          <a:p>
            <a:pPr algn="ctr"/>
            <a:r>
              <a:rPr lang="en-US" sz="2400" dirty="0" smtClean="0">
                <a:latin typeface="Cambria" panose="02040503050406030204" pitchFamily="18" charset="0"/>
                <a:ea typeface="Cambria" panose="02040503050406030204" pitchFamily="18" charset="0"/>
              </a:rPr>
              <a:t>Data Ordinal</a:t>
            </a:r>
            <a:endParaRPr lang="en-US" sz="2400" dirty="0">
              <a:latin typeface="Cambria" panose="02040503050406030204" pitchFamily="18" charset="0"/>
              <a:ea typeface="Cambria" panose="02040503050406030204" pitchFamily="18" charset="0"/>
            </a:endParaRPr>
          </a:p>
        </p:txBody>
      </p:sp>
      <p:sp>
        <p:nvSpPr>
          <p:cNvPr id="19" name="TextBox 18"/>
          <p:cNvSpPr txBox="1"/>
          <p:nvPr/>
        </p:nvSpPr>
        <p:spPr>
          <a:xfrm>
            <a:off x="1574239" y="4919408"/>
            <a:ext cx="1944216" cy="830997"/>
          </a:xfrm>
          <a:prstGeom prst="rect">
            <a:avLst/>
          </a:prstGeom>
          <a:noFill/>
        </p:spPr>
        <p:txBody>
          <a:bodyPr wrap="square" rtlCol="0">
            <a:spAutoFit/>
          </a:bodyPr>
          <a:lstStyle/>
          <a:p>
            <a:pPr algn="ctr"/>
            <a:r>
              <a:rPr lang="en-US" sz="2400" dirty="0" smtClean="0">
                <a:latin typeface="Cambria" panose="02040503050406030204" pitchFamily="18" charset="0"/>
                <a:ea typeface="Cambria" panose="02040503050406030204" pitchFamily="18" charset="0"/>
              </a:rPr>
              <a:t>Data Nominal</a:t>
            </a:r>
            <a:endParaRPr lang="en-US" sz="2400" dirty="0">
              <a:latin typeface="Cambria" panose="02040503050406030204" pitchFamily="18" charset="0"/>
              <a:ea typeface="Cambria" panose="02040503050406030204" pitchFamily="18" charset="0"/>
            </a:endParaRPr>
          </a:p>
        </p:txBody>
      </p:sp>
      <p:sp>
        <p:nvSpPr>
          <p:cNvPr id="31" name="TextBox 30"/>
          <p:cNvSpPr txBox="1"/>
          <p:nvPr/>
        </p:nvSpPr>
        <p:spPr>
          <a:xfrm>
            <a:off x="8717695" y="5031737"/>
            <a:ext cx="1944216" cy="461665"/>
          </a:xfrm>
          <a:prstGeom prst="rect">
            <a:avLst/>
          </a:prstGeom>
          <a:noFill/>
        </p:spPr>
        <p:txBody>
          <a:bodyPr wrap="square" rtlCol="0">
            <a:spAutoFit/>
          </a:bodyPr>
          <a:lstStyle/>
          <a:p>
            <a:pPr algn="ctr"/>
            <a:r>
              <a:rPr lang="en-US" sz="2400" dirty="0" smtClean="0">
                <a:latin typeface="Cambria" panose="02040503050406030204" pitchFamily="18" charset="0"/>
                <a:ea typeface="Cambria" panose="02040503050406030204" pitchFamily="18" charset="0"/>
              </a:rPr>
              <a:t>Data </a:t>
            </a:r>
            <a:r>
              <a:rPr lang="en-US" sz="2400" dirty="0" err="1" smtClean="0">
                <a:latin typeface="Cambria" panose="02040503050406030204" pitchFamily="18" charset="0"/>
                <a:ea typeface="Cambria" panose="02040503050406030204" pitchFamily="18" charset="0"/>
              </a:rPr>
              <a:t>Rasio</a:t>
            </a:r>
            <a:endParaRPr lang="en-US" sz="2400" dirty="0">
              <a:latin typeface="Cambria" panose="02040503050406030204" pitchFamily="18" charset="0"/>
              <a:ea typeface="Cambria" panose="02040503050406030204" pitchFamily="18" charset="0"/>
            </a:endParaRPr>
          </a:p>
        </p:txBody>
      </p:sp>
      <p:sp>
        <p:nvSpPr>
          <p:cNvPr id="32" name="TextBox 31"/>
          <p:cNvSpPr txBox="1"/>
          <p:nvPr/>
        </p:nvSpPr>
        <p:spPr>
          <a:xfrm>
            <a:off x="6436776" y="4916713"/>
            <a:ext cx="1743749" cy="830997"/>
          </a:xfrm>
          <a:prstGeom prst="rect">
            <a:avLst/>
          </a:prstGeom>
          <a:noFill/>
        </p:spPr>
        <p:txBody>
          <a:bodyPr wrap="square" rtlCol="0">
            <a:spAutoFit/>
          </a:bodyPr>
          <a:lstStyle/>
          <a:p>
            <a:pPr algn="ctr"/>
            <a:r>
              <a:rPr lang="en-US" sz="2400" dirty="0" smtClean="0">
                <a:latin typeface="Cambria" panose="02040503050406030204" pitchFamily="18" charset="0"/>
                <a:ea typeface="Cambria" panose="02040503050406030204" pitchFamily="18" charset="0"/>
              </a:rPr>
              <a:t>Data Interval</a:t>
            </a:r>
            <a:endParaRPr lang="en-US" sz="2400" dirty="0">
              <a:latin typeface="Cambria" panose="02040503050406030204" pitchFamily="18" charset="0"/>
              <a:ea typeface="Cambria" panose="02040503050406030204" pitchFamily="18" charset="0"/>
            </a:endParaRPr>
          </a:p>
        </p:txBody>
      </p:sp>
      <p:cxnSp>
        <p:nvCxnSpPr>
          <p:cNvPr id="33" name="Curved Connector 32"/>
          <p:cNvCxnSpPr>
            <a:stCxn id="6" idx="4"/>
          </p:cNvCxnSpPr>
          <p:nvPr/>
        </p:nvCxnSpPr>
        <p:spPr>
          <a:xfrm rot="5400000">
            <a:off x="4895076" y="3040386"/>
            <a:ext cx="1248676" cy="1137934"/>
          </a:xfrm>
          <a:prstGeom prst="curvedConnector3">
            <a:avLst>
              <a:gd name="adj1" fmla="val 50000"/>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urved Connector 33"/>
          <p:cNvCxnSpPr/>
          <p:nvPr/>
        </p:nvCxnSpPr>
        <p:spPr>
          <a:xfrm rot="16200000" flipH="1">
            <a:off x="6072824" y="3040386"/>
            <a:ext cx="1248676" cy="1137934"/>
          </a:xfrm>
          <a:prstGeom prst="curvedConnector3">
            <a:avLst>
              <a:gd name="adj1" fmla="val 50000"/>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71386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973583" y="2671153"/>
            <a:ext cx="8229600" cy="3456384"/>
          </a:xfrm>
          <a:prstGeom prst="roundRect">
            <a:avLst/>
          </a:prstGeom>
          <a:solidFill>
            <a:schemeClr val="accent6">
              <a:lumMod val="20000"/>
              <a:lumOff val="80000"/>
            </a:schemeClr>
          </a:solidFill>
        </p:spPr>
        <p:txBody>
          <a:bodyPr anchor="ctr">
            <a:normAutofit lnSpcReduction="10000"/>
          </a:bodyPr>
          <a:lstStyle/>
          <a:p>
            <a:pPr marL="0" indent="0" algn="just">
              <a:buNone/>
            </a:pPr>
            <a:r>
              <a:rPr lang="id-ID" sz="2000" dirty="0" smtClean="0">
                <a:latin typeface="Cambria" panose="02040503050406030204" pitchFamily="18" charset="0"/>
                <a:ea typeface="Cambria" panose="02040503050406030204" pitchFamily="18" charset="0"/>
              </a:rPr>
              <a:t>Data </a:t>
            </a:r>
            <a:r>
              <a:rPr lang="id-ID" sz="2000" dirty="0">
                <a:latin typeface="Cambria" panose="02040503050406030204" pitchFamily="18" charset="0"/>
                <a:ea typeface="Cambria" panose="02040503050406030204" pitchFamily="18" charset="0"/>
              </a:rPr>
              <a:t>nominal memiliki beberapa karakteristik sebagai berikut:</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Teknik klasterisasi dilakukan tanpa mempertimbangkan urutan data.</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Nilai pengukuran yang diperoleh untuk mewakili sebuah kategori data.</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Tiap jenis kategori data memiliki data yang sama.</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Termasuk tipikal pengukuran data berlevel terendah dalam skema pengukuran data.</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Jarang dioperasikan secara matematika.</a:t>
            </a:r>
          </a:p>
        </p:txBody>
      </p:sp>
      <p:sp>
        <p:nvSpPr>
          <p:cNvPr id="10" name="Content Placeholder 2"/>
          <p:cNvSpPr txBox="1">
            <a:spLocks/>
          </p:cNvSpPr>
          <p:nvPr/>
        </p:nvSpPr>
        <p:spPr>
          <a:xfrm>
            <a:off x="4484464" y="775492"/>
            <a:ext cx="6220048" cy="20054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Data nominal adalah data yang dikelompokkan (klaster) berdasarkan kategori tertentu. Contohnya, kode X digunakan untuk menunjukkan populasi laki-laki dan kode Y untuk menunjukkan populasi perempuan.</a:t>
            </a:r>
          </a:p>
        </p:txBody>
      </p:sp>
      <p:sp>
        <p:nvSpPr>
          <p:cNvPr id="11" name="Google Shape;5637;p47">
            <a:extLst>
              <a:ext uri="{FF2B5EF4-FFF2-40B4-BE49-F238E27FC236}">
                <a16:creationId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2" name="Google Shape;5637;p47">
            <a:extLst>
              <a:ext uri="{FF2B5EF4-FFF2-40B4-BE49-F238E27FC236}">
                <a16:creationId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3" name="Rectangle 12"/>
          <p:cNvSpPr/>
          <p:nvPr/>
        </p:nvSpPr>
        <p:spPr>
          <a:xfrm>
            <a:off x="1645010" y="1156728"/>
            <a:ext cx="2332112" cy="461665"/>
          </a:xfrm>
          <a:prstGeom prst="rect">
            <a:avLst/>
          </a:prstGeom>
        </p:spPr>
        <p:txBody>
          <a:bodyPr wrap="square">
            <a:spAutoFit/>
          </a:bodyPr>
          <a:lstStyle/>
          <a:p>
            <a:pPr algn="ctr"/>
            <a:r>
              <a:rPr lang="en-US" sz="2400" dirty="0" smtClean="0">
                <a:latin typeface="Cambria" panose="02040503050406030204" pitchFamily="18" charset="0"/>
                <a:ea typeface="Cambria" panose="02040503050406030204" pitchFamily="18" charset="0"/>
              </a:rPr>
              <a:t>Data Nominal</a:t>
            </a:r>
            <a:endParaRPr lang="en-US" sz="2400" dirty="0">
              <a:latin typeface="Cambria" panose="02040503050406030204" pitchFamily="18" charset="0"/>
              <a:ea typeface="Cambria" panose="02040503050406030204" pitchFamily="18" charset="0"/>
            </a:endParaRP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8397582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973583" y="2671153"/>
            <a:ext cx="8229600" cy="2638183"/>
          </a:xfrm>
          <a:prstGeom prst="roundRect">
            <a:avLst/>
          </a:prstGeom>
          <a:solidFill>
            <a:schemeClr val="accent6">
              <a:lumMod val="20000"/>
              <a:lumOff val="80000"/>
            </a:schemeClr>
          </a:solidFill>
        </p:spPr>
        <p:txBody>
          <a:bodyPr anchor="ctr">
            <a:normAutofit/>
          </a:bodyPr>
          <a:lstStyle/>
          <a:p>
            <a:pPr marL="0" indent="0" algn="just">
              <a:buNone/>
            </a:pPr>
            <a:r>
              <a:rPr lang="id-ID" sz="2000" dirty="0">
                <a:latin typeface="Cambria" panose="02040503050406030204" pitchFamily="18" charset="0"/>
                <a:ea typeface="Cambria" panose="02040503050406030204" pitchFamily="18" charset="0"/>
              </a:rPr>
              <a:t>Karakteristik data ordinal dapat dilihat dari beberapa aspek, yaitu sebagai berikut:</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Data dapat diklasifikasikan berdasarkan urutan.</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Pemilihan data berdasarkan tingkatan.</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Tidak dapat diberlakukan pada operasi matematis.</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Memiliki level lebih tinggi dibandingkan data nominal.</a:t>
            </a:r>
          </a:p>
        </p:txBody>
      </p:sp>
      <p:sp>
        <p:nvSpPr>
          <p:cNvPr id="10" name="Content Placeholder 2"/>
          <p:cNvSpPr txBox="1">
            <a:spLocks/>
          </p:cNvSpPr>
          <p:nvPr/>
        </p:nvSpPr>
        <p:spPr>
          <a:xfrm>
            <a:off x="4484464" y="775492"/>
            <a:ext cx="6220048" cy="20054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Data ordinal diperoleh dengan mengelompokkan data berdasarkan urutan peringkat dan hubungan antardata. Contohnya, korelasi data peringkat sekolah berdasarkan umur dan data kenaikan trafik jaringan berdasarkan jumlah pengguna.</a:t>
            </a:r>
          </a:p>
          <a:p>
            <a:pPr marL="0" indent="0" algn="just">
              <a:buNone/>
            </a:pPr>
            <a:r>
              <a:rPr lang="id-ID" sz="2000" dirty="0">
                <a:latin typeface="Cambria" panose="02040503050406030204" pitchFamily="18" charset="0"/>
                <a:ea typeface="Cambria" panose="02040503050406030204" pitchFamily="18" charset="0"/>
              </a:rPr>
              <a:t/>
            </a:r>
            <a:br>
              <a:rPr lang="id-ID" sz="2000" dirty="0">
                <a:latin typeface="Cambria" panose="02040503050406030204" pitchFamily="18" charset="0"/>
                <a:ea typeface="Cambria" panose="02040503050406030204" pitchFamily="18" charset="0"/>
              </a:rPr>
            </a:br>
            <a:endParaRPr lang="id-ID" sz="2000" dirty="0">
              <a:latin typeface="Cambria" panose="02040503050406030204" pitchFamily="18" charset="0"/>
              <a:ea typeface="Cambria" panose="02040503050406030204" pitchFamily="18" charset="0"/>
            </a:endParaRPr>
          </a:p>
        </p:txBody>
      </p:sp>
      <p:sp>
        <p:nvSpPr>
          <p:cNvPr id="11" name="Google Shape;5637;p47">
            <a:extLst>
              <a:ext uri="{FF2B5EF4-FFF2-40B4-BE49-F238E27FC236}">
                <a16:creationId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2" name="Google Shape;5637;p47">
            <a:extLst>
              <a:ext uri="{FF2B5EF4-FFF2-40B4-BE49-F238E27FC236}">
                <a16:creationId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3" name="Rectangle 12"/>
          <p:cNvSpPr/>
          <p:nvPr/>
        </p:nvSpPr>
        <p:spPr>
          <a:xfrm>
            <a:off x="1645010" y="1156728"/>
            <a:ext cx="2332112" cy="461665"/>
          </a:xfrm>
          <a:prstGeom prst="rect">
            <a:avLst/>
          </a:prstGeom>
        </p:spPr>
        <p:txBody>
          <a:bodyPr wrap="square">
            <a:spAutoFit/>
          </a:bodyPr>
          <a:lstStyle/>
          <a:p>
            <a:pPr algn="ctr"/>
            <a:r>
              <a:rPr lang="en-US" sz="2400" dirty="0" smtClean="0">
                <a:latin typeface="Cambria" panose="02040503050406030204" pitchFamily="18" charset="0"/>
                <a:ea typeface="Cambria" panose="02040503050406030204" pitchFamily="18" charset="0"/>
              </a:rPr>
              <a:t>Data Ordinal</a:t>
            </a:r>
            <a:endParaRPr lang="en-US" sz="2400" dirty="0">
              <a:latin typeface="Cambria" panose="02040503050406030204" pitchFamily="18" charset="0"/>
              <a:ea typeface="Cambria" panose="02040503050406030204" pitchFamily="18" charset="0"/>
            </a:endParaRP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1861455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973583" y="2348880"/>
            <a:ext cx="8229600" cy="3456384"/>
          </a:xfrm>
          <a:prstGeom prst="roundRect">
            <a:avLst/>
          </a:prstGeom>
          <a:solidFill>
            <a:schemeClr val="accent6">
              <a:lumMod val="20000"/>
              <a:lumOff val="80000"/>
            </a:schemeClr>
          </a:solidFill>
        </p:spPr>
        <p:txBody>
          <a:bodyPr anchor="ctr">
            <a:normAutofit/>
          </a:bodyPr>
          <a:lstStyle/>
          <a:p>
            <a:pPr marL="0" indent="0" algn="just">
              <a:buNone/>
            </a:pPr>
            <a:r>
              <a:rPr lang="id-ID" sz="2000" dirty="0">
                <a:latin typeface="Cambria" panose="02040503050406030204" pitchFamily="18" charset="0"/>
                <a:ea typeface="Cambria" panose="02040503050406030204" pitchFamily="18" charset="0"/>
              </a:rPr>
              <a:t>Data interval memiliki karakteristik sebagai berikut:</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Penggunaan interval atau </a:t>
            </a:r>
            <a:r>
              <a:rPr lang="id-ID" sz="2000" i="1" dirty="0">
                <a:latin typeface="Cambria" panose="02040503050406030204" pitchFamily="18" charset="0"/>
                <a:ea typeface="Cambria" panose="02040503050406030204" pitchFamily="18" charset="0"/>
              </a:rPr>
              <a:t>range</a:t>
            </a:r>
            <a:r>
              <a:rPr lang="id-ID" sz="2000" dirty="0">
                <a:latin typeface="Cambria" panose="02040503050406030204" pitchFamily="18" charset="0"/>
                <a:ea typeface="Cambria" panose="02040503050406030204" pitchFamily="18" charset="0"/>
              </a:rPr>
              <a:t> tertentu dalam menyatakan nilainya.</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Data disusun berurutan, bertingkat, dan memiliki nilai.</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Memungkinkan untuk dianalisis menggunakan metode statistik parametrik.</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Dilihat dari pengujian data, lebih tinggi dibandingkan data ordinal dari sisi pengukuran.</a:t>
            </a:r>
          </a:p>
        </p:txBody>
      </p:sp>
      <p:sp>
        <p:nvSpPr>
          <p:cNvPr id="10" name="Content Placeholder 2"/>
          <p:cNvSpPr txBox="1">
            <a:spLocks/>
          </p:cNvSpPr>
          <p:nvPr/>
        </p:nvSpPr>
        <p:spPr>
          <a:xfrm>
            <a:off x="4484464" y="775492"/>
            <a:ext cx="6220048" cy="12853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Interval atau </a:t>
            </a:r>
            <a:r>
              <a:rPr lang="id-ID" sz="2000" i="1" dirty="0">
                <a:latin typeface="Cambria" panose="02040503050406030204" pitchFamily="18" charset="0"/>
                <a:ea typeface="Cambria" panose="02040503050406030204" pitchFamily="18" charset="0"/>
              </a:rPr>
              <a:t>range</a:t>
            </a:r>
            <a:r>
              <a:rPr lang="id-ID" sz="2000" dirty="0">
                <a:latin typeface="Cambria" panose="02040503050406030204" pitchFamily="18" charset="0"/>
                <a:ea typeface="Cambria" panose="02040503050406030204" pitchFamily="18" charset="0"/>
              </a:rPr>
              <a:t> yang berarti jangkuan, dapat diperoleh melalui mekanisme pengukuran. Misalnya pengukuran skor ujian dan tes IQ.</a:t>
            </a:r>
          </a:p>
        </p:txBody>
      </p:sp>
      <p:sp>
        <p:nvSpPr>
          <p:cNvPr id="11" name="Google Shape;5637;p47">
            <a:extLst>
              <a:ext uri="{FF2B5EF4-FFF2-40B4-BE49-F238E27FC236}">
                <a16:creationId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2" name="Google Shape;5637;p47">
            <a:extLst>
              <a:ext uri="{FF2B5EF4-FFF2-40B4-BE49-F238E27FC236}">
                <a16:creationId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3" name="Rectangle 12"/>
          <p:cNvSpPr/>
          <p:nvPr/>
        </p:nvSpPr>
        <p:spPr>
          <a:xfrm>
            <a:off x="1645010" y="1156728"/>
            <a:ext cx="2332112" cy="461665"/>
          </a:xfrm>
          <a:prstGeom prst="rect">
            <a:avLst/>
          </a:prstGeom>
        </p:spPr>
        <p:txBody>
          <a:bodyPr wrap="square">
            <a:spAutoFit/>
          </a:bodyPr>
          <a:lstStyle/>
          <a:p>
            <a:pPr algn="ctr"/>
            <a:r>
              <a:rPr lang="en-US" sz="2400" dirty="0" smtClean="0">
                <a:latin typeface="Cambria" panose="02040503050406030204" pitchFamily="18" charset="0"/>
                <a:ea typeface="Cambria" panose="02040503050406030204" pitchFamily="18" charset="0"/>
              </a:rPr>
              <a:t>Data Interval</a:t>
            </a:r>
            <a:endParaRPr lang="en-US" sz="2400" dirty="0">
              <a:latin typeface="Cambria" panose="02040503050406030204" pitchFamily="18" charset="0"/>
              <a:ea typeface="Cambria" panose="02040503050406030204" pitchFamily="18" charset="0"/>
            </a:endParaRP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7660282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973583" y="2455129"/>
            <a:ext cx="8229600" cy="2270015"/>
          </a:xfrm>
          <a:prstGeom prst="roundRect">
            <a:avLst/>
          </a:prstGeom>
          <a:solidFill>
            <a:schemeClr val="accent6">
              <a:lumMod val="20000"/>
              <a:lumOff val="80000"/>
            </a:schemeClr>
          </a:solidFill>
        </p:spPr>
        <p:txBody>
          <a:bodyPr anchor="ctr">
            <a:normAutofit/>
          </a:bodyPr>
          <a:lstStyle/>
          <a:p>
            <a:pPr marL="0" indent="0" algn="just">
              <a:buNone/>
            </a:pPr>
            <a:r>
              <a:rPr lang="id-ID" sz="2000" dirty="0" smtClean="0">
                <a:latin typeface="Cambria" panose="02040503050406030204" pitchFamily="18" charset="0"/>
                <a:ea typeface="Cambria" panose="02040503050406030204" pitchFamily="18" charset="0"/>
              </a:rPr>
              <a:t>Data </a:t>
            </a:r>
            <a:r>
              <a:rPr lang="id-ID" sz="2000" dirty="0">
                <a:latin typeface="Cambria" panose="02040503050406030204" pitchFamily="18" charset="0"/>
                <a:ea typeface="Cambria" panose="02040503050406030204" pitchFamily="18" charset="0"/>
              </a:rPr>
              <a:t>rasio memiliki karakteristik sebagai berikut:</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Nilai data menggunakan angka sesuai fakta sebenarnya</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Penggunaan nilai absolut, misalnya angka 0.</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Dapat dibandingkan dan dioperasikan secara sistematis.</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Berada pada level tertinggi dalam pengukuran data.</a:t>
            </a:r>
          </a:p>
        </p:txBody>
      </p:sp>
      <p:sp>
        <p:nvSpPr>
          <p:cNvPr id="10" name="Content Placeholder 2"/>
          <p:cNvSpPr txBox="1">
            <a:spLocks/>
          </p:cNvSpPr>
          <p:nvPr/>
        </p:nvSpPr>
        <p:spPr>
          <a:xfrm>
            <a:off x="4484464" y="775492"/>
            <a:ext cx="6220048" cy="109765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Data rasio diperoleh dari hasil pengukuran, seperti jaral, skala, dan panjang.</a:t>
            </a:r>
          </a:p>
        </p:txBody>
      </p:sp>
      <p:sp>
        <p:nvSpPr>
          <p:cNvPr id="11" name="Google Shape;5637;p47">
            <a:extLst>
              <a:ext uri="{FF2B5EF4-FFF2-40B4-BE49-F238E27FC236}">
                <a16:creationId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2" name="Google Shape;5637;p47">
            <a:extLst>
              <a:ext uri="{FF2B5EF4-FFF2-40B4-BE49-F238E27FC236}">
                <a16:creationId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3" name="Rectangle 12"/>
          <p:cNvSpPr/>
          <p:nvPr/>
        </p:nvSpPr>
        <p:spPr>
          <a:xfrm>
            <a:off x="1645010" y="1156728"/>
            <a:ext cx="2332112" cy="461665"/>
          </a:xfrm>
          <a:prstGeom prst="rect">
            <a:avLst/>
          </a:prstGeom>
        </p:spPr>
        <p:txBody>
          <a:bodyPr wrap="square">
            <a:spAutoFit/>
          </a:bodyPr>
          <a:lstStyle/>
          <a:p>
            <a:pPr algn="ctr"/>
            <a:r>
              <a:rPr lang="en-US" sz="2400" dirty="0" smtClean="0">
                <a:latin typeface="Cambria" panose="02040503050406030204" pitchFamily="18" charset="0"/>
                <a:ea typeface="Cambria" panose="02040503050406030204" pitchFamily="18" charset="0"/>
              </a:rPr>
              <a:t>Data </a:t>
            </a:r>
            <a:r>
              <a:rPr lang="en-US" sz="2400" dirty="0" err="1" smtClean="0">
                <a:latin typeface="Cambria" panose="02040503050406030204" pitchFamily="18" charset="0"/>
                <a:ea typeface="Cambria" panose="02040503050406030204" pitchFamily="18" charset="0"/>
              </a:rPr>
              <a:t>Rasio</a:t>
            </a:r>
            <a:endParaRPr lang="en-US" sz="2400" dirty="0">
              <a:latin typeface="Cambria" panose="02040503050406030204" pitchFamily="18" charset="0"/>
              <a:ea typeface="Cambria" panose="02040503050406030204" pitchFamily="18" charset="0"/>
            </a:endParaRP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2965991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0"/>
            <a:ext cx="12192000" cy="68580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p:nvSpPr>
        <p:spPr>
          <a:xfrm>
            <a:off x="837652" y="593756"/>
            <a:ext cx="10501459" cy="6147612"/>
          </a:xfrm>
          <a:prstGeom prst="roundRect">
            <a:avLst>
              <a:gd name="adj" fmla="val 1248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3" name="Group 2"/>
          <p:cNvGrpSpPr/>
          <p:nvPr/>
        </p:nvGrpSpPr>
        <p:grpSpPr>
          <a:xfrm>
            <a:off x="5044267" y="931777"/>
            <a:ext cx="2088232" cy="2088232"/>
            <a:chOff x="5044267" y="692696"/>
            <a:chExt cx="2088232" cy="2088232"/>
          </a:xfrm>
        </p:grpSpPr>
        <p:sp>
          <p:nvSpPr>
            <p:cNvPr id="2" name="Oval 1"/>
            <p:cNvSpPr/>
            <p:nvPr/>
          </p:nvSpPr>
          <p:spPr>
            <a:xfrm>
              <a:off x="5044267" y="692696"/>
              <a:ext cx="2088232" cy="208823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Oval 5"/>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4" name="Group 3"/>
          <p:cNvGrpSpPr/>
          <p:nvPr/>
        </p:nvGrpSpPr>
        <p:grpSpPr>
          <a:xfrm>
            <a:off x="2304155" y="4200633"/>
            <a:ext cx="7568457" cy="1964671"/>
            <a:chOff x="2063552" y="3297957"/>
            <a:chExt cx="8064896" cy="2093540"/>
          </a:xfrm>
        </p:grpSpPr>
        <p:grpSp>
          <p:nvGrpSpPr>
            <p:cNvPr id="9" name="Group 8"/>
            <p:cNvGrpSpPr/>
            <p:nvPr/>
          </p:nvGrpSpPr>
          <p:grpSpPr>
            <a:xfrm>
              <a:off x="2063552" y="3303265"/>
              <a:ext cx="2088232" cy="2088232"/>
              <a:chOff x="5044267" y="692696"/>
              <a:chExt cx="2088232" cy="2088232"/>
            </a:xfrm>
          </p:grpSpPr>
          <p:sp>
            <p:nvSpPr>
              <p:cNvPr id="11" name="Oval 10"/>
              <p:cNvSpPr/>
              <p:nvPr/>
            </p:nvSpPr>
            <p:spPr>
              <a:xfrm>
                <a:off x="5044267" y="692696"/>
                <a:ext cx="2088232" cy="208823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Oval 11"/>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13" name="Group 12"/>
            <p:cNvGrpSpPr/>
            <p:nvPr/>
          </p:nvGrpSpPr>
          <p:grpSpPr>
            <a:xfrm>
              <a:off x="8040216" y="3297957"/>
              <a:ext cx="2088232" cy="2088232"/>
              <a:chOff x="5044267" y="692696"/>
              <a:chExt cx="2088232" cy="2088232"/>
            </a:xfrm>
          </p:grpSpPr>
          <p:sp>
            <p:nvSpPr>
              <p:cNvPr id="14" name="Oval 13"/>
              <p:cNvSpPr/>
              <p:nvPr/>
            </p:nvSpPr>
            <p:spPr>
              <a:xfrm>
                <a:off x="5044267" y="692696"/>
                <a:ext cx="2088232" cy="208823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Oval 14"/>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cxnSp>
        <p:nvCxnSpPr>
          <p:cNvPr id="16" name="Curved Connector 15"/>
          <p:cNvCxnSpPr>
            <a:stCxn id="6" idx="4"/>
          </p:cNvCxnSpPr>
          <p:nvPr/>
        </p:nvCxnSpPr>
        <p:spPr>
          <a:xfrm rot="5400000">
            <a:off x="4281016" y="2580794"/>
            <a:ext cx="1390104" cy="2224631"/>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urved Connector 16"/>
          <p:cNvCxnSpPr/>
          <p:nvPr/>
        </p:nvCxnSpPr>
        <p:spPr>
          <a:xfrm rot="16200000" flipH="1">
            <a:off x="6541268" y="2575383"/>
            <a:ext cx="1390104" cy="2224631"/>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123892" y="1734405"/>
            <a:ext cx="194421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Berdasarkan </a:t>
            </a:r>
            <a:r>
              <a:rPr kumimoji="0" lang="en-US" sz="24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Sumbernya</a:t>
            </a:r>
            <a:r>
              <a:rPr kumimoji="0" lang="en-US" sz="24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endPar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9" name="TextBox 18"/>
          <p:cNvSpPr txBox="1"/>
          <p:nvPr/>
        </p:nvSpPr>
        <p:spPr>
          <a:xfrm>
            <a:off x="2430740" y="4764722"/>
            <a:ext cx="170651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Data Primer</a:t>
            </a:r>
            <a:endPar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0" name="TextBox 19"/>
          <p:cNvSpPr txBox="1"/>
          <p:nvPr/>
        </p:nvSpPr>
        <p:spPr>
          <a:xfrm>
            <a:off x="7928396" y="4759741"/>
            <a:ext cx="194421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Data </a:t>
            </a:r>
            <a:r>
              <a:rPr kumimoji="0" lang="en-US" sz="24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Sekunder</a:t>
            </a:r>
            <a:endPar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8076918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4484464" y="775492"/>
            <a:ext cx="6220048" cy="11872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Pengambilan data primer dilakukan secara langsung pada objek penelitian. Misalnya, melalui interviu dan kuesioner pada individu, organisasi, dan konsumen.</a:t>
            </a:r>
          </a:p>
        </p:txBody>
      </p:sp>
      <p:sp>
        <p:nvSpPr>
          <p:cNvPr id="11" name="Google Shape;5637;p47">
            <a:extLst>
              <a:ext uri="{FF2B5EF4-FFF2-40B4-BE49-F238E27FC236}">
                <a16:creationId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3">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2" name="Google Shape;5637;p47">
            <a:extLst>
              <a:ext uri="{FF2B5EF4-FFF2-40B4-BE49-F238E27FC236}">
                <a16:creationId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3" name="Rectangle 12"/>
          <p:cNvSpPr/>
          <p:nvPr/>
        </p:nvSpPr>
        <p:spPr>
          <a:xfrm>
            <a:off x="1645010" y="1156728"/>
            <a:ext cx="2332112" cy="461665"/>
          </a:xfrm>
          <a:prstGeom prst="rect">
            <a:avLst/>
          </a:prstGeom>
        </p:spPr>
        <p:txBody>
          <a:bodyPr wrap="square">
            <a:spAutoFit/>
          </a:bodyPr>
          <a:lstStyle/>
          <a:p>
            <a:pPr algn="ctr"/>
            <a:r>
              <a:rPr lang="en-US" sz="2400" dirty="0" smtClean="0">
                <a:latin typeface="Cambria" panose="02040503050406030204" pitchFamily="18" charset="0"/>
                <a:ea typeface="Cambria" panose="02040503050406030204" pitchFamily="18" charset="0"/>
              </a:rPr>
              <a:t>Data Primer</a:t>
            </a:r>
            <a:endParaRPr lang="en-US" sz="2400" dirty="0">
              <a:latin typeface="Cambria" panose="02040503050406030204" pitchFamily="18" charset="0"/>
              <a:ea typeface="Cambria" panose="02040503050406030204" pitchFamily="18" charset="0"/>
            </a:endParaRP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4" name="Group 3"/>
          <p:cNvGrpSpPr/>
          <p:nvPr/>
        </p:nvGrpSpPr>
        <p:grpSpPr>
          <a:xfrm>
            <a:off x="1558632" y="2880693"/>
            <a:ext cx="3944586" cy="3246843"/>
            <a:chOff x="1506794" y="3227453"/>
            <a:chExt cx="3439460" cy="2831067"/>
          </a:xfrm>
        </p:grpSpPr>
        <p:sp>
          <p:nvSpPr>
            <p:cNvPr id="9" name="Rectangle 8"/>
            <p:cNvSpPr/>
            <p:nvPr/>
          </p:nvSpPr>
          <p:spPr>
            <a:xfrm>
              <a:off x="1506794" y="3555290"/>
              <a:ext cx="3178341" cy="2249976"/>
            </a:xfrm>
            <a:prstGeom prst="rect">
              <a:avLst/>
            </a:prstGeom>
            <a:noFill/>
            <a:ln w="38100" cap="flat" cmpd="sng" algn="ctr">
              <a:solidFill>
                <a:schemeClr val="accent3">
                  <a:lumMod val="75000"/>
                </a:schemeClr>
              </a:solidFill>
              <a:prstDash val="sysDot"/>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sz="1600" dirty="0">
                <a:solidFill>
                  <a:schemeClr val="tx1"/>
                </a:solidFill>
                <a:latin typeface="Cambria" panose="02040503050406030204" pitchFamily="18" charset="0"/>
                <a:ea typeface="Cambria" panose="02040503050406030204" pitchFamily="18" charset="0"/>
              </a:endParaRPr>
            </a:p>
          </p:txBody>
        </p:sp>
        <p:sp>
          <p:nvSpPr>
            <p:cNvPr id="15" name="Rectangle 14"/>
            <p:cNvSpPr/>
            <p:nvPr/>
          </p:nvSpPr>
          <p:spPr>
            <a:xfrm flipH="1">
              <a:off x="1829236" y="3227453"/>
              <a:ext cx="2533453" cy="507211"/>
            </a:xfrm>
            <a:prstGeom prst="rect">
              <a:avLst/>
            </a:prstGeom>
            <a:solidFill>
              <a:schemeClr val="accent3">
                <a:lumMod val="60000"/>
                <a:lumOff val="4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dirty="0" err="1" smtClean="0">
                  <a:solidFill>
                    <a:schemeClr val="tx1"/>
                  </a:solidFill>
                  <a:latin typeface="Cambria" panose="02040503050406030204" pitchFamily="18" charset="0"/>
                  <a:ea typeface="Cambria" panose="02040503050406030204" pitchFamily="18" charset="0"/>
                </a:rPr>
                <a:t>Kelebihan</a:t>
              </a:r>
              <a:endParaRPr lang="en-US" sz="2000" dirty="0">
                <a:solidFill>
                  <a:schemeClr val="tx1"/>
                </a:solidFill>
                <a:latin typeface="Cambria" panose="02040503050406030204" pitchFamily="18" charset="0"/>
                <a:ea typeface="Cambria" panose="02040503050406030204" pitchFamily="18" charset="0"/>
              </a:endParaRPr>
            </a:p>
          </p:txBody>
        </p:sp>
        <p:sp>
          <p:nvSpPr>
            <p:cNvPr id="16" name="Rectangle 15"/>
            <p:cNvSpPr/>
            <p:nvPr/>
          </p:nvSpPr>
          <p:spPr>
            <a:xfrm>
              <a:off x="1719400" y="3768332"/>
              <a:ext cx="3226854" cy="2290188"/>
            </a:xfrm>
            <a:prstGeom prst="rect">
              <a:avLst/>
            </a:prstGeom>
            <a:solidFill>
              <a:schemeClr val="accent3">
                <a:lumMod val="60000"/>
                <a:lumOff val="4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3" name="Rectangle 2"/>
            <p:cNvSpPr/>
            <p:nvPr/>
          </p:nvSpPr>
          <p:spPr>
            <a:xfrm>
              <a:off x="1591514" y="3967509"/>
              <a:ext cx="3008898" cy="1422330"/>
            </a:xfrm>
            <a:prstGeom prst="rect">
              <a:avLst/>
            </a:prstGeom>
          </p:spPr>
          <p:txBody>
            <a:bodyPr wrap="square">
              <a:spAutoFit/>
            </a:bodyPr>
            <a:lstStyle/>
            <a:p>
              <a:pPr marL="285750" indent="-285750">
                <a:buFont typeface="Arial" panose="020B0604020202020204" pitchFamily="34" charset="0"/>
                <a:buChar char="•"/>
              </a:pPr>
              <a:r>
                <a:rPr lang="en-US" sz="2000" dirty="0">
                  <a:latin typeface="Cambria" panose="02040503050406030204" pitchFamily="18" charset="0"/>
                  <a:ea typeface="Cambria" panose="02040503050406030204" pitchFamily="18" charset="0"/>
                </a:rPr>
                <a:t>Lebih </a:t>
              </a:r>
              <a:r>
                <a:rPr lang="en-US" sz="2000" dirty="0" smtClean="0">
                  <a:latin typeface="Cambria" panose="02040503050406030204" pitchFamily="18" charset="0"/>
                  <a:ea typeface="Cambria" panose="02040503050406030204" pitchFamily="18" charset="0"/>
                </a:rPr>
                <a:t>lengkap</a:t>
              </a:r>
              <a:endParaRPr lang="en-US" sz="2000" dirty="0">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000" dirty="0">
                  <a:latin typeface="Cambria" panose="02040503050406030204" pitchFamily="18" charset="0"/>
                  <a:ea typeface="Cambria" panose="02040503050406030204" pitchFamily="18" charset="0"/>
                </a:rPr>
                <a:t>Sesuai </a:t>
              </a:r>
              <a:r>
                <a:rPr lang="en-US" sz="2000" dirty="0" err="1">
                  <a:latin typeface="Cambria" panose="02040503050406030204" pitchFamily="18" charset="0"/>
                  <a:ea typeface="Cambria" panose="02040503050406030204" pitchFamily="18" charset="0"/>
                </a:rPr>
                <a:t>fakta</a:t>
              </a:r>
              <a:r>
                <a:rPr lang="en-US" sz="2000" dirty="0">
                  <a:latin typeface="Cambria" panose="02040503050406030204" pitchFamily="18" charset="0"/>
                  <a:ea typeface="Cambria" panose="02040503050406030204" pitchFamily="18" charset="0"/>
                </a:rPr>
                <a:t> di </a:t>
              </a:r>
              <a:r>
                <a:rPr lang="en-US" sz="2000" dirty="0" err="1">
                  <a:latin typeface="Cambria" panose="02040503050406030204" pitchFamily="18" charset="0"/>
                  <a:ea typeface="Cambria" panose="02040503050406030204" pitchFamily="18" charset="0"/>
                </a:rPr>
                <a:t>lapangan</a:t>
              </a:r>
              <a:endParaRPr lang="en-US" sz="2000" dirty="0">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000" dirty="0" err="1">
                  <a:latin typeface="Cambria" panose="02040503050406030204" pitchFamily="18" charset="0"/>
                  <a:ea typeface="Cambria" panose="02040503050406030204" pitchFamily="18" charset="0"/>
                </a:rPr>
                <a:t>Informasi</a:t>
              </a:r>
              <a:r>
                <a:rPr lang="en-US" sz="2000" dirty="0">
                  <a:latin typeface="Cambria" panose="02040503050406030204" pitchFamily="18" charset="0"/>
                  <a:ea typeface="Cambria" panose="02040503050406030204" pitchFamily="18" charset="0"/>
                </a:rPr>
                <a:t> lebih </a:t>
              </a:r>
              <a:r>
                <a:rPr lang="en-US" sz="2000" i="1" dirty="0">
                  <a:latin typeface="Cambria" panose="02040503050406030204" pitchFamily="18" charset="0"/>
                  <a:ea typeface="Cambria" panose="02040503050406030204" pitchFamily="18" charset="0"/>
                </a:rPr>
                <a:t>update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relevan</a:t>
              </a:r>
              <a:r>
                <a:rPr lang="en-US" sz="2000" dirty="0">
                  <a:latin typeface="Cambria" panose="02040503050406030204" pitchFamily="18" charset="0"/>
                  <a:ea typeface="Cambria" panose="02040503050406030204" pitchFamily="18" charset="0"/>
                </a:rPr>
                <a:t> dengan </a:t>
              </a:r>
              <a:r>
                <a:rPr lang="en-US" sz="2000" dirty="0" err="1">
                  <a:latin typeface="Cambria" panose="02040503050406030204" pitchFamily="18" charset="0"/>
                  <a:ea typeface="Cambria" panose="02040503050406030204" pitchFamily="18" charset="0"/>
                </a:rPr>
                <a:t>perkembangan</a:t>
              </a:r>
              <a:r>
                <a:rPr lang="en-US" sz="2000" dirty="0">
                  <a:latin typeface="Cambria" panose="02040503050406030204" pitchFamily="18" charset="0"/>
                  <a:ea typeface="Cambria" panose="02040503050406030204" pitchFamily="18" charset="0"/>
                </a:rPr>
                <a:t> </a:t>
              </a:r>
              <a:r>
                <a:rPr lang="en-US" sz="2000" dirty="0" smtClean="0">
                  <a:latin typeface="Cambria" panose="02040503050406030204" pitchFamily="18" charset="0"/>
                  <a:ea typeface="Cambria" panose="02040503050406030204" pitchFamily="18" charset="0"/>
                </a:rPr>
                <a:t>zaman</a:t>
              </a:r>
              <a:endParaRPr lang="en-US" sz="2000" dirty="0">
                <a:latin typeface="Cambria" panose="02040503050406030204" pitchFamily="18" charset="0"/>
                <a:ea typeface="Cambria" panose="02040503050406030204" pitchFamily="18" charset="0"/>
              </a:endParaRPr>
            </a:p>
          </p:txBody>
        </p:sp>
      </p:grpSp>
      <p:grpSp>
        <p:nvGrpSpPr>
          <p:cNvPr id="20" name="Group 19"/>
          <p:cNvGrpSpPr/>
          <p:nvPr/>
        </p:nvGrpSpPr>
        <p:grpSpPr>
          <a:xfrm>
            <a:off x="6672064" y="2919305"/>
            <a:ext cx="3944586" cy="3208231"/>
            <a:chOff x="1505500" y="3193602"/>
            <a:chExt cx="3439460" cy="2797400"/>
          </a:xfrm>
        </p:grpSpPr>
        <p:sp>
          <p:nvSpPr>
            <p:cNvPr id="21" name="Rectangle 20"/>
            <p:cNvSpPr/>
            <p:nvPr/>
          </p:nvSpPr>
          <p:spPr>
            <a:xfrm>
              <a:off x="1505500" y="3487771"/>
              <a:ext cx="3178341" cy="2246771"/>
            </a:xfrm>
            <a:prstGeom prst="rect">
              <a:avLst/>
            </a:prstGeom>
            <a:noFill/>
            <a:ln w="38100" cap="flat" cmpd="sng" algn="ctr">
              <a:solidFill>
                <a:schemeClr val="accent3">
                  <a:lumMod val="75000"/>
                </a:schemeClr>
              </a:solidFill>
              <a:prstDash val="sysDot"/>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sz="1600" dirty="0">
                <a:solidFill>
                  <a:schemeClr val="tx1"/>
                </a:solidFill>
                <a:latin typeface="Cambria" panose="02040503050406030204" pitchFamily="18" charset="0"/>
                <a:ea typeface="Cambria" panose="02040503050406030204" pitchFamily="18" charset="0"/>
              </a:endParaRPr>
            </a:p>
          </p:txBody>
        </p:sp>
        <p:sp>
          <p:nvSpPr>
            <p:cNvPr id="22" name="Rectangle 21"/>
            <p:cNvSpPr/>
            <p:nvPr/>
          </p:nvSpPr>
          <p:spPr>
            <a:xfrm flipH="1">
              <a:off x="1827945" y="3193602"/>
              <a:ext cx="2533453" cy="507211"/>
            </a:xfrm>
            <a:prstGeom prst="rect">
              <a:avLst/>
            </a:prstGeom>
            <a:solidFill>
              <a:schemeClr val="accent3">
                <a:lumMod val="60000"/>
                <a:lumOff val="4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dirty="0" err="1" smtClean="0">
                  <a:solidFill>
                    <a:schemeClr val="tx1"/>
                  </a:solidFill>
                  <a:latin typeface="Cambria" panose="02040503050406030204" pitchFamily="18" charset="0"/>
                  <a:ea typeface="Cambria" panose="02040503050406030204" pitchFamily="18" charset="0"/>
                </a:rPr>
                <a:t>Kekurangan</a:t>
              </a:r>
              <a:endParaRPr lang="en-US" sz="2000" dirty="0">
                <a:solidFill>
                  <a:schemeClr val="tx1"/>
                </a:solidFill>
                <a:latin typeface="Cambria" panose="02040503050406030204" pitchFamily="18" charset="0"/>
                <a:ea typeface="Cambria" panose="02040503050406030204" pitchFamily="18" charset="0"/>
              </a:endParaRPr>
            </a:p>
          </p:txBody>
        </p:sp>
        <p:sp>
          <p:nvSpPr>
            <p:cNvPr id="23" name="Rectangle 22"/>
            <p:cNvSpPr/>
            <p:nvPr/>
          </p:nvSpPr>
          <p:spPr>
            <a:xfrm>
              <a:off x="1718106" y="3700813"/>
              <a:ext cx="3226854" cy="2290189"/>
            </a:xfrm>
            <a:prstGeom prst="rect">
              <a:avLst/>
            </a:prstGeom>
            <a:solidFill>
              <a:schemeClr val="accent3">
                <a:lumMod val="60000"/>
                <a:lumOff val="4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24" name="Rectangle 23"/>
            <p:cNvSpPr/>
            <p:nvPr/>
          </p:nvSpPr>
          <p:spPr>
            <a:xfrm>
              <a:off x="1590220" y="3899991"/>
              <a:ext cx="3008898" cy="1422330"/>
            </a:xfrm>
            <a:prstGeom prst="rect">
              <a:avLst/>
            </a:prstGeom>
          </p:spPr>
          <p:txBody>
            <a:bodyPr wrap="square">
              <a:spAutoFit/>
            </a:bodyPr>
            <a:lstStyle/>
            <a:p>
              <a:pPr marL="285750" indent="-285750">
                <a:buFont typeface="Arial" panose="020B0604020202020204" pitchFamily="34" charset="0"/>
                <a:buChar char="•"/>
              </a:pPr>
              <a:r>
                <a:rPr lang="id-ID" sz="2000" dirty="0">
                  <a:latin typeface="Cambria" panose="02040503050406030204" pitchFamily="18" charset="0"/>
                  <a:ea typeface="Cambria" panose="02040503050406030204" pitchFamily="18" charset="0"/>
                </a:rPr>
                <a:t>Membutuhkan waktu </a:t>
              </a:r>
              <a:r>
                <a:rPr lang="id-ID" sz="2000" dirty="0" smtClean="0">
                  <a:latin typeface="Cambria" panose="02040503050406030204" pitchFamily="18" charset="0"/>
                  <a:ea typeface="Cambria" panose="02040503050406030204" pitchFamily="18" charset="0"/>
                </a:rPr>
                <a:t>lama</a:t>
              </a:r>
              <a:endParaRPr lang="id-ID" sz="2000" dirty="0">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id-ID" sz="2000" dirty="0">
                  <a:latin typeface="Cambria" panose="02040503050406030204" pitchFamily="18" charset="0"/>
                  <a:ea typeface="Cambria" panose="02040503050406030204" pitchFamily="18" charset="0"/>
                </a:rPr>
                <a:t>Membutuhkan biayan </a:t>
              </a:r>
              <a:r>
                <a:rPr lang="id-ID" sz="2000" dirty="0" smtClean="0">
                  <a:latin typeface="Cambria" panose="02040503050406030204" pitchFamily="18" charset="0"/>
                  <a:ea typeface="Cambria" panose="02040503050406030204" pitchFamily="18" charset="0"/>
                </a:rPr>
                <a:t>besar</a:t>
              </a:r>
              <a:endParaRPr lang="id-ID" sz="2000" dirty="0">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id-ID" sz="2000" dirty="0">
                  <a:latin typeface="Cambria" panose="02040503050406030204" pitchFamily="18" charset="0"/>
                  <a:ea typeface="Cambria" panose="02040503050406030204" pitchFamily="18" charset="0"/>
                </a:rPr>
                <a:t>Terkadang sampel yang diambil kurang </a:t>
              </a:r>
              <a:r>
                <a:rPr lang="id-ID" sz="2000" i="1" dirty="0">
                  <a:latin typeface="Cambria" panose="02040503050406030204" pitchFamily="18" charset="0"/>
                  <a:ea typeface="Cambria" panose="02040503050406030204" pitchFamily="18" charset="0"/>
                </a:rPr>
                <a:t>valid</a:t>
              </a:r>
            </a:p>
          </p:txBody>
        </p:sp>
      </p:grpSp>
    </p:spTree>
    <p:extLst>
      <p:ext uri="{BB962C8B-B14F-4D97-AF65-F5344CB8AC3E}">
        <p14:creationId xmlns:p14="http://schemas.microsoft.com/office/powerpoint/2010/main" val="39516538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4484464" y="775492"/>
            <a:ext cx="6220048" cy="11872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Pengambilan data sekunder dilakukan secara tidak langsung pada objek penelitian. Misalnya berdasarkan referensi jurnal data data peneliatan terdahulu</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11" name="Google Shape;5637;p47">
            <a:extLst>
              <a:ext uri="{FF2B5EF4-FFF2-40B4-BE49-F238E27FC236}">
                <a16:creationId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3">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2" name="Google Shape;5637;p47">
            <a:extLst>
              <a:ext uri="{FF2B5EF4-FFF2-40B4-BE49-F238E27FC236}">
                <a16:creationId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3" name="Rectangle 12"/>
          <p:cNvSpPr/>
          <p:nvPr/>
        </p:nvSpPr>
        <p:spPr>
          <a:xfrm>
            <a:off x="1645010" y="1156728"/>
            <a:ext cx="2332112" cy="461665"/>
          </a:xfrm>
          <a:prstGeom prst="rect">
            <a:avLst/>
          </a:prstGeom>
        </p:spPr>
        <p:txBody>
          <a:bodyPr wrap="square">
            <a:spAutoFit/>
          </a:bodyPr>
          <a:lstStyle/>
          <a:p>
            <a:pPr algn="ctr"/>
            <a:r>
              <a:rPr lang="en-US" sz="2400" dirty="0" smtClean="0">
                <a:latin typeface="Cambria" panose="02040503050406030204" pitchFamily="18" charset="0"/>
                <a:ea typeface="Cambria" panose="02040503050406030204" pitchFamily="18" charset="0"/>
              </a:rPr>
              <a:t>Data </a:t>
            </a:r>
            <a:r>
              <a:rPr lang="en-US" sz="2400" dirty="0" err="1" smtClean="0">
                <a:latin typeface="Cambria" panose="02040503050406030204" pitchFamily="18" charset="0"/>
                <a:ea typeface="Cambria" panose="02040503050406030204" pitchFamily="18" charset="0"/>
              </a:rPr>
              <a:t>Sekunder</a:t>
            </a:r>
            <a:endParaRPr lang="en-US" sz="2400" dirty="0">
              <a:latin typeface="Cambria" panose="02040503050406030204" pitchFamily="18" charset="0"/>
              <a:ea typeface="Cambria" panose="02040503050406030204" pitchFamily="18" charset="0"/>
            </a:endParaRP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4" name="Group 3"/>
          <p:cNvGrpSpPr/>
          <p:nvPr/>
        </p:nvGrpSpPr>
        <p:grpSpPr>
          <a:xfrm>
            <a:off x="1558632" y="2880693"/>
            <a:ext cx="3944586" cy="3246843"/>
            <a:chOff x="1506794" y="3227453"/>
            <a:chExt cx="3439460" cy="2831067"/>
          </a:xfrm>
        </p:grpSpPr>
        <p:sp>
          <p:nvSpPr>
            <p:cNvPr id="9" name="Rectangle 8"/>
            <p:cNvSpPr/>
            <p:nvPr/>
          </p:nvSpPr>
          <p:spPr>
            <a:xfrm>
              <a:off x="1506794" y="3555290"/>
              <a:ext cx="3178341" cy="2249976"/>
            </a:xfrm>
            <a:prstGeom prst="rect">
              <a:avLst/>
            </a:prstGeom>
            <a:noFill/>
            <a:ln w="38100" cap="flat" cmpd="sng" algn="ctr">
              <a:solidFill>
                <a:schemeClr val="accent3">
                  <a:lumMod val="75000"/>
                </a:schemeClr>
              </a:solidFill>
              <a:prstDash val="sysDot"/>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sz="1600" dirty="0">
                <a:solidFill>
                  <a:schemeClr val="tx1"/>
                </a:solidFill>
                <a:latin typeface="Cambria" panose="02040503050406030204" pitchFamily="18" charset="0"/>
                <a:ea typeface="Cambria" panose="02040503050406030204" pitchFamily="18" charset="0"/>
              </a:endParaRPr>
            </a:p>
          </p:txBody>
        </p:sp>
        <p:sp>
          <p:nvSpPr>
            <p:cNvPr id="15" name="Rectangle 14"/>
            <p:cNvSpPr/>
            <p:nvPr/>
          </p:nvSpPr>
          <p:spPr>
            <a:xfrm flipH="1">
              <a:off x="1829236" y="3227453"/>
              <a:ext cx="2533453" cy="507211"/>
            </a:xfrm>
            <a:prstGeom prst="rect">
              <a:avLst/>
            </a:prstGeom>
            <a:solidFill>
              <a:schemeClr val="accent3">
                <a:lumMod val="60000"/>
                <a:lumOff val="4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dirty="0" err="1" smtClean="0">
                  <a:solidFill>
                    <a:schemeClr val="tx1"/>
                  </a:solidFill>
                  <a:latin typeface="Cambria" panose="02040503050406030204" pitchFamily="18" charset="0"/>
                  <a:ea typeface="Cambria" panose="02040503050406030204" pitchFamily="18" charset="0"/>
                </a:rPr>
                <a:t>Kelebihan</a:t>
              </a:r>
              <a:endParaRPr lang="en-US" sz="2000" dirty="0">
                <a:solidFill>
                  <a:schemeClr val="tx1"/>
                </a:solidFill>
                <a:latin typeface="Cambria" panose="02040503050406030204" pitchFamily="18" charset="0"/>
                <a:ea typeface="Cambria" panose="02040503050406030204" pitchFamily="18" charset="0"/>
              </a:endParaRPr>
            </a:p>
          </p:txBody>
        </p:sp>
        <p:sp>
          <p:nvSpPr>
            <p:cNvPr id="16" name="Rectangle 15"/>
            <p:cNvSpPr/>
            <p:nvPr/>
          </p:nvSpPr>
          <p:spPr>
            <a:xfrm>
              <a:off x="1719400" y="3768332"/>
              <a:ext cx="3226854" cy="2290188"/>
            </a:xfrm>
            <a:prstGeom prst="rect">
              <a:avLst/>
            </a:prstGeom>
            <a:solidFill>
              <a:schemeClr val="accent3">
                <a:lumMod val="60000"/>
                <a:lumOff val="4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3" name="Rectangle 2"/>
            <p:cNvSpPr/>
            <p:nvPr/>
          </p:nvSpPr>
          <p:spPr>
            <a:xfrm>
              <a:off x="1591514" y="3967509"/>
              <a:ext cx="3008898" cy="885602"/>
            </a:xfrm>
            <a:prstGeom prst="rect">
              <a:avLst/>
            </a:prstGeom>
          </p:spPr>
          <p:txBody>
            <a:bodyPr wrap="square">
              <a:spAutoFit/>
            </a:bodyPr>
            <a:lstStyle/>
            <a:p>
              <a:pPr marL="285750" indent="-285750">
                <a:buFont typeface="Arial" panose="020B0604020202020204" pitchFamily="34" charset="0"/>
                <a:buChar char="•"/>
              </a:pPr>
              <a:r>
                <a:rPr lang="en-US" sz="2000" dirty="0">
                  <a:latin typeface="Cambria" panose="02040503050406030204" pitchFamily="18" charset="0"/>
                  <a:ea typeface="Cambria" panose="02040503050406030204" pitchFamily="18" charset="0"/>
                </a:rPr>
                <a:t>Lebih </a:t>
              </a:r>
              <a:r>
                <a:rPr lang="en-US" sz="2000" dirty="0" err="1">
                  <a:latin typeface="Cambria" panose="02040503050406030204" pitchFamily="18" charset="0"/>
                  <a:ea typeface="Cambria" panose="02040503050406030204" pitchFamily="18" charset="0"/>
                </a:rPr>
                <a:t>murah</a:t>
              </a:r>
              <a:r>
                <a:rPr lang="en-US" sz="2000" dirty="0">
                  <a:latin typeface="Cambria" panose="02040503050406030204" pitchFamily="18" charset="0"/>
                  <a:ea typeface="Cambria" panose="02040503050406030204" pitchFamily="18" charset="0"/>
                </a:rPr>
                <a:t>.</a:t>
              </a:r>
            </a:p>
            <a:p>
              <a:pPr marL="285750" indent="-285750">
                <a:buFont typeface="Arial" panose="020B0604020202020204" pitchFamily="34" charset="0"/>
                <a:buChar char="•"/>
              </a:pPr>
              <a:r>
                <a:rPr lang="en-US" sz="2000" dirty="0">
                  <a:latin typeface="Cambria" panose="02040503050406030204" pitchFamily="18" charset="0"/>
                  <a:ea typeface="Cambria" panose="02040503050406030204" pitchFamily="18" charset="0"/>
                </a:rPr>
                <a:t>Tidak </a:t>
              </a:r>
              <a:r>
                <a:rPr lang="en-US" sz="2000" dirty="0" err="1">
                  <a:latin typeface="Cambria" panose="02040503050406030204" pitchFamily="18" charset="0"/>
                  <a:ea typeface="Cambria" panose="02040503050406030204" pitchFamily="18" charset="0"/>
                </a:rPr>
                <a:t>memakan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waktu</a:t>
              </a:r>
              <a:endParaRPr lang="en-US" sz="2000" dirty="0">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000" dirty="0" err="1">
                  <a:latin typeface="Cambria" panose="02040503050406030204" pitchFamily="18" charset="0"/>
                  <a:ea typeface="Cambria" panose="02040503050406030204" pitchFamily="18" charset="0"/>
                </a:rPr>
                <a:t>Terkadang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bersifat</a:t>
              </a:r>
              <a:r>
                <a:rPr lang="en-US" sz="2000" dirty="0">
                  <a:latin typeface="Cambria" panose="02040503050406030204" pitchFamily="18" charset="0"/>
                  <a:ea typeface="Cambria" panose="02040503050406030204" pitchFamily="18" charset="0"/>
                </a:rPr>
                <a:t> gratis</a:t>
              </a:r>
              <a:r>
                <a:rPr lang="en-US" sz="2000" dirty="0" smtClean="0">
                  <a:latin typeface="Cambria" panose="02040503050406030204" pitchFamily="18" charset="0"/>
                  <a:ea typeface="Cambria" panose="02040503050406030204" pitchFamily="18" charset="0"/>
                </a:rPr>
                <a:t>.</a:t>
              </a:r>
              <a:endParaRPr lang="en-US" sz="2000" dirty="0">
                <a:latin typeface="Cambria" panose="02040503050406030204" pitchFamily="18" charset="0"/>
                <a:ea typeface="Cambria" panose="02040503050406030204" pitchFamily="18" charset="0"/>
              </a:endParaRPr>
            </a:p>
          </p:txBody>
        </p:sp>
      </p:grpSp>
      <p:grpSp>
        <p:nvGrpSpPr>
          <p:cNvPr id="20" name="Group 19"/>
          <p:cNvGrpSpPr/>
          <p:nvPr/>
        </p:nvGrpSpPr>
        <p:grpSpPr>
          <a:xfrm>
            <a:off x="6672064" y="2919305"/>
            <a:ext cx="3944586" cy="3208231"/>
            <a:chOff x="1505500" y="3193602"/>
            <a:chExt cx="3439460" cy="2797400"/>
          </a:xfrm>
        </p:grpSpPr>
        <p:sp>
          <p:nvSpPr>
            <p:cNvPr id="21" name="Rectangle 20"/>
            <p:cNvSpPr/>
            <p:nvPr/>
          </p:nvSpPr>
          <p:spPr>
            <a:xfrm>
              <a:off x="1505500" y="3487771"/>
              <a:ext cx="3178341" cy="2246771"/>
            </a:xfrm>
            <a:prstGeom prst="rect">
              <a:avLst/>
            </a:prstGeom>
            <a:noFill/>
            <a:ln w="38100" cap="flat" cmpd="sng" algn="ctr">
              <a:solidFill>
                <a:schemeClr val="accent3">
                  <a:lumMod val="75000"/>
                </a:schemeClr>
              </a:solidFill>
              <a:prstDash val="sysDot"/>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sz="1600" dirty="0">
                <a:solidFill>
                  <a:schemeClr val="tx1"/>
                </a:solidFill>
                <a:latin typeface="Cambria" panose="02040503050406030204" pitchFamily="18" charset="0"/>
                <a:ea typeface="Cambria" panose="02040503050406030204" pitchFamily="18" charset="0"/>
              </a:endParaRPr>
            </a:p>
          </p:txBody>
        </p:sp>
        <p:sp>
          <p:nvSpPr>
            <p:cNvPr id="22" name="Rectangle 21"/>
            <p:cNvSpPr/>
            <p:nvPr/>
          </p:nvSpPr>
          <p:spPr>
            <a:xfrm flipH="1">
              <a:off x="1827945" y="3193602"/>
              <a:ext cx="2533453" cy="507211"/>
            </a:xfrm>
            <a:prstGeom prst="rect">
              <a:avLst/>
            </a:prstGeom>
            <a:solidFill>
              <a:schemeClr val="accent3">
                <a:lumMod val="60000"/>
                <a:lumOff val="4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dirty="0" err="1" smtClean="0">
                  <a:solidFill>
                    <a:schemeClr val="tx1"/>
                  </a:solidFill>
                  <a:latin typeface="Cambria" panose="02040503050406030204" pitchFamily="18" charset="0"/>
                  <a:ea typeface="Cambria" panose="02040503050406030204" pitchFamily="18" charset="0"/>
                </a:rPr>
                <a:t>Kekurangan</a:t>
              </a:r>
              <a:endParaRPr lang="en-US" sz="2000" dirty="0">
                <a:solidFill>
                  <a:schemeClr val="tx1"/>
                </a:solidFill>
                <a:latin typeface="Cambria" panose="02040503050406030204" pitchFamily="18" charset="0"/>
                <a:ea typeface="Cambria" panose="02040503050406030204" pitchFamily="18" charset="0"/>
              </a:endParaRPr>
            </a:p>
          </p:txBody>
        </p:sp>
        <p:sp>
          <p:nvSpPr>
            <p:cNvPr id="23" name="Rectangle 22"/>
            <p:cNvSpPr/>
            <p:nvPr/>
          </p:nvSpPr>
          <p:spPr>
            <a:xfrm>
              <a:off x="1718106" y="3700813"/>
              <a:ext cx="3226854" cy="2290189"/>
            </a:xfrm>
            <a:prstGeom prst="rect">
              <a:avLst/>
            </a:prstGeom>
            <a:solidFill>
              <a:schemeClr val="accent3">
                <a:lumMod val="60000"/>
                <a:lumOff val="4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24" name="Rectangle 23"/>
            <p:cNvSpPr/>
            <p:nvPr/>
          </p:nvSpPr>
          <p:spPr>
            <a:xfrm>
              <a:off x="1590220" y="3899991"/>
              <a:ext cx="3008898" cy="1959058"/>
            </a:xfrm>
            <a:prstGeom prst="rect">
              <a:avLst/>
            </a:prstGeom>
          </p:spPr>
          <p:txBody>
            <a:bodyPr wrap="square">
              <a:spAutoFit/>
            </a:bodyPr>
            <a:lstStyle/>
            <a:p>
              <a:pPr marL="285750" indent="-285750">
                <a:buFont typeface="Arial" panose="020B0604020202020204" pitchFamily="34" charset="0"/>
                <a:buChar char="•"/>
              </a:pPr>
              <a:r>
                <a:rPr lang="id-ID" sz="2000" dirty="0">
                  <a:latin typeface="Cambria" panose="02040503050406030204" pitchFamily="18" charset="0"/>
                  <a:ea typeface="Cambria" panose="02040503050406030204" pitchFamily="18" charset="0"/>
                </a:rPr>
                <a:t>Jika referensi yang dirujuk menggunakan pola </a:t>
              </a:r>
              <a:r>
                <a:rPr lang="id-ID" sz="2000" dirty="0" smtClean="0">
                  <a:latin typeface="Cambria" panose="02040503050406030204" pitchFamily="18" charset="0"/>
                  <a:ea typeface="Cambria" panose="02040503050406030204" pitchFamily="18" charset="0"/>
                </a:rPr>
                <a:t>tahun </a:t>
              </a:r>
              <a:r>
                <a:rPr lang="id-ID" sz="2000" dirty="0">
                  <a:latin typeface="Cambria" panose="02040503050406030204" pitchFamily="18" charset="0"/>
                  <a:ea typeface="Cambria" panose="02040503050406030204" pitchFamily="18" charset="0"/>
                </a:rPr>
                <a:t>sebelumnya atau kadaluwarsa dapat mengakibatkan simpulan data kurang valid.</a:t>
              </a:r>
            </a:p>
            <a:p>
              <a:pPr marL="285750" indent="-285750">
                <a:buFont typeface="Arial" panose="020B0604020202020204" pitchFamily="34" charset="0"/>
                <a:buChar char="•"/>
              </a:pPr>
              <a:endParaRPr lang="id-ID" sz="2000"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24888867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Pentagon 4"/>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a:solidFill>
                  <a:prstClr val="black"/>
                </a:solidFill>
                <a:latin typeface="Cambria" panose="02040503050406030204" pitchFamily="18" charset="0"/>
                <a:ea typeface="Cambria" panose="02040503050406030204" pitchFamily="18" charset="0"/>
              </a:rPr>
              <a:t>A</a:t>
            </a:r>
            <a:endParaRPr kumimoji="0" lang="en-US" sz="4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1052248" y="1457870"/>
            <a:ext cx="3576320" cy="1754326"/>
          </a:xfrm>
          <a:prstGeom prst="rect">
            <a:avLst/>
          </a:prstGeom>
          <a:noFill/>
        </p:spPr>
        <p:txBody>
          <a:bodyPr wrap="square" rtlCol="0" anchor="ctr">
            <a:spAutoFit/>
          </a:bodyPr>
          <a:lstStyle/>
          <a:p>
            <a:pPr lvl="0" algn="ctr">
              <a:defRPr/>
            </a:pPr>
            <a:r>
              <a:rPr lang="nl-NL" sz="3600" b="1" dirty="0" smtClean="0">
                <a:solidFill>
                  <a:prstClr val="black"/>
                </a:solidFill>
                <a:latin typeface="Cambria" panose="02040503050406030204" pitchFamily="18" charset="0"/>
                <a:ea typeface="Cambria" panose="02040503050406030204" pitchFamily="18" charset="0"/>
              </a:rPr>
              <a:t>Konsep dan Jenis Analisis Data</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41028854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0"/>
            <a:ext cx="12192000" cy="68580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p:nvSpPr>
        <p:spPr>
          <a:xfrm>
            <a:off x="837652" y="593756"/>
            <a:ext cx="10501459" cy="6147612"/>
          </a:xfrm>
          <a:prstGeom prst="roundRect">
            <a:avLst>
              <a:gd name="adj" fmla="val 1248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3" name="Group 2"/>
          <p:cNvGrpSpPr/>
          <p:nvPr/>
        </p:nvGrpSpPr>
        <p:grpSpPr>
          <a:xfrm>
            <a:off x="5044267" y="931777"/>
            <a:ext cx="2088232" cy="2088232"/>
            <a:chOff x="5044267" y="692696"/>
            <a:chExt cx="2088232" cy="2088232"/>
          </a:xfrm>
        </p:grpSpPr>
        <p:sp>
          <p:nvSpPr>
            <p:cNvPr id="2" name="Oval 1"/>
            <p:cNvSpPr/>
            <p:nvPr/>
          </p:nvSpPr>
          <p:spPr>
            <a:xfrm>
              <a:off x="5044267" y="692696"/>
              <a:ext cx="2088232" cy="208823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Oval 5"/>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4" name="Group 3"/>
          <p:cNvGrpSpPr/>
          <p:nvPr/>
        </p:nvGrpSpPr>
        <p:grpSpPr>
          <a:xfrm>
            <a:off x="2304155" y="4200633"/>
            <a:ext cx="7568457" cy="1964671"/>
            <a:chOff x="2063552" y="3297957"/>
            <a:chExt cx="8064896" cy="2093540"/>
          </a:xfrm>
        </p:grpSpPr>
        <p:grpSp>
          <p:nvGrpSpPr>
            <p:cNvPr id="9" name="Group 8"/>
            <p:cNvGrpSpPr/>
            <p:nvPr/>
          </p:nvGrpSpPr>
          <p:grpSpPr>
            <a:xfrm>
              <a:off x="2063552" y="3303265"/>
              <a:ext cx="2088232" cy="2088232"/>
              <a:chOff x="5044267" y="692696"/>
              <a:chExt cx="2088232" cy="2088232"/>
            </a:xfrm>
          </p:grpSpPr>
          <p:sp>
            <p:nvSpPr>
              <p:cNvPr id="11" name="Oval 10"/>
              <p:cNvSpPr/>
              <p:nvPr/>
            </p:nvSpPr>
            <p:spPr>
              <a:xfrm>
                <a:off x="5044267" y="692696"/>
                <a:ext cx="2088232" cy="208823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Oval 11"/>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13" name="Group 12"/>
            <p:cNvGrpSpPr/>
            <p:nvPr/>
          </p:nvGrpSpPr>
          <p:grpSpPr>
            <a:xfrm>
              <a:off x="8040216" y="3297957"/>
              <a:ext cx="2088232" cy="2088232"/>
              <a:chOff x="5044267" y="692696"/>
              <a:chExt cx="2088232" cy="2088232"/>
            </a:xfrm>
          </p:grpSpPr>
          <p:sp>
            <p:nvSpPr>
              <p:cNvPr id="14" name="Oval 13"/>
              <p:cNvSpPr/>
              <p:nvPr/>
            </p:nvSpPr>
            <p:spPr>
              <a:xfrm>
                <a:off x="5044267" y="692696"/>
                <a:ext cx="2088232" cy="208823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Oval 14"/>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cxnSp>
        <p:nvCxnSpPr>
          <p:cNvPr id="16" name="Curved Connector 15"/>
          <p:cNvCxnSpPr>
            <a:stCxn id="6" idx="4"/>
          </p:cNvCxnSpPr>
          <p:nvPr/>
        </p:nvCxnSpPr>
        <p:spPr>
          <a:xfrm rot="5400000">
            <a:off x="4281016" y="2580794"/>
            <a:ext cx="1390104" cy="2224631"/>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urved Connector 16"/>
          <p:cNvCxnSpPr/>
          <p:nvPr/>
        </p:nvCxnSpPr>
        <p:spPr>
          <a:xfrm rot="16200000" flipH="1">
            <a:off x="6541268" y="2575383"/>
            <a:ext cx="1390104" cy="2224631"/>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001655" y="1514228"/>
            <a:ext cx="212423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Berdasarkan </a:t>
            </a:r>
            <a:r>
              <a:rPr kumimoji="0" lang="en-US"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Bentuk</a:t>
            </a:r>
            <a:r>
              <a:rPr kumimoji="0" lang="en-US"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dan</a:t>
            </a:r>
            <a:r>
              <a:rPr kumimoji="0" lang="en-US"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Penyimpanannya</a:t>
            </a:r>
            <a:r>
              <a:rPr kumimoji="0" lang="en-US"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endParaRPr kumimoji="0" lang="en-US"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9" name="TextBox 18"/>
          <p:cNvSpPr txBox="1"/>
          <p:nvPr/>
        </p:nvSpPr>
        <p:spPr>
          <a:xfrm>
            <a:off x="2430740" y="4764722"/>
            <a:ext cx="170651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Data Primer</a:t>
            </a:r>
            <a:endPar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0" name="TextBox 19"/>
          <p:cNvSpPr txBox="1"/>
          <p:nvPr/>
        </p:nvSpPr>
        <p:spPr>
          <a:xfrm>
            <a:off x="7928396" y="4759741"/>
            <a:ext cx="194421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Data </a:t>
            </a:r>
            <a:r>
              <a:rPr kumimoji="0" lang="en-US" sz="24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Sekunder</a:t>
            </a:r>
            <a:endPar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30829138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4" name="Group 3"/>
          <p:cNvGrpSpPr/>
          <p:nvPr/>
        </p:nvGrpSpPr>
        <p:grpSpPr>
          <a:xfrm>
            <a:off x="1558632" y="1640398"/>
            <a:ext cx="3944586" cy="4487139"/>
            <a:chOff x="1506794" y="3555290"/>
            <a:chExt cx="3439460" cy="2503230"/>
          </a:xfrm>
        </p:grpSpPr>
        <p:sp>
          <p:nvSpPr>
            <p:cNvPr id="9" name="Rectangle 8"/>
            <p:cNvSpPr/>
            <p:nvPr/>
          </p:nvSpPr>
          <p:spPr>
            <a:xfrm>
              <a:off x="1506794" y="3555290"/>
              <a:ext cx="3178341" cy="2249976"/>
            </a:xfrm>
            <a:prstGeom prst="rect">
              <a:avLst/>
            </a:prstGeom>
            <a:noFill/>
            <a:ln w="38100" cap="flat" cmpd="sng" algn="ctr">
              <a:solidFill>
                <a:schemeClr val="accent2">
                  <a:lumMod val="75000"/>
                </a:schemeClr>
              </a:solidFill>
              <a:prstDash val="sysDot"/>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6" name="Rectangle 15"/>
            <p:cNvSpPr/>
            <p:nvPr/>
          </p:nvSpPr>
          <p:spPr>
            <a:xfrm>
              <a:off x="1719400" y="3768332"/>
              <a:ext cx="3226854" cy="2290188"/>
            </a:xfrm>
            <a:prstGeom prst="rect">
              <a:avLst/>
            </a:prstGeom>
            <a:solidFill>
              <a:schemeClr val="accent2">
                <a:lumMod val="60000"/>
                <a:lumOff val="4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3" name="Rectangle 2"/>
            <p:cNvSpPr/>
            <p:nvPr/>
          </p:nvSpPr>
          <p:spPr>
            <a:xfrm>
              <a:off x="1591514" y="3967509"/>
              <a:ext cx="3008898" cy="1425098"/>
            </a:xfrm>
            <a:prstGeom prst="rect">
              <a:avLst/>
            </a:prstGeom>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sz="20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Data analog </a:t>
              </a:r>
              <a:r>
                <a:rPr kumimoji="0" lang="en-US" sz="20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merupakan</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data yang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dibawa</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dalam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bentuk</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gelombang</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kontinu</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berdasarkan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frekuensi</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dan</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amplitude dengan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satuan</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pengukuran</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Hertz.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Tipe</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data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ini</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sering</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digunakan</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untuk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transmisi</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data jarak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jauh</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r>
                <a:rPr kumimoji="0" lang="en-US" sz="20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endParaRPr kumimoji="0" lang="en-U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grpSp>
        <p:nvGrpSpPr>
          <p:cNvPr id="20" name="Group 19"/>
          <p:cNvGrpSpPr/>
          <p:nvPr/>
        </p:nvGrpSpPr>
        <p:grpSpPr>
          <a:xfrm>
            <a:off x="6672064" y="1586392"/>
            <a:ext cx="3944586" cy="4541143"/>
            <a:chOff x="1505500" y="3487771"/>
            <a:chExt cx="3439460" cy="2503231"/>
          </a:xfrm>
        </p:grpSpPr>
        <p:sp>
          <p:nvSpPr>
            <p:cNvPr id="21" name="Rectangle 20"/>
            <p:cNvSpPr/>
            <p:nvPr/>
          </p:nvSpPr>
          <p:spPr>
            <a:xfrm>
              <a:off x="1505500" y="3487771"/>
              <a:ext cx="3178341" cy="2246771"/>
            </a:xfrm>
            <a:prstGeom prst="rect">
              <a:avLst/>
            </a:prstGeom>
            <a:noFill/>
            <a:ln w="38100" cap="flat" cmpd="sng" algn="ctr">
              <a:solidFill>
                <a:schemeClr val="accent2">
                  <a:lumMod val="75000"/>
                </a:schemeClr>
              </a:solidFill>
              <a:prstDash val="sysDot"/>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3" name="Rectangle 22"/>
            <p:cNvSpPr/>
            <p:nvPr/>
          </p:nvSpPr>
          <p:spPr>
            <a:xfrm>
              <a:off x="1718106" y="3700813"/>
              <a:ext cx="3226854" cy="2290189"/>
            </a:xfrm>
            <a:prstGeom prst="rect">
              <a:avLst/>
            </a:prstGeom>
            <a:solidFill>
              <a:schemeClr val="accent2">
                <a:lumMod val="60000"/>
                <a:lumOff val="4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24" name="Rectangle 23"/>
            <p:cNvSpPr/>
            <p:nvPr/>
          </p:nvSpPr>
          <p:spPr>
            <a:xfrm>
              <a:off x="1590220" y="3899991"/>
              <a:ext cx="3008898" cy="1577808"/>
            </a:xfrm>
            <a:prstGeom prst="rect">
              <a:avLst/>
            </a:prstGeom>
            <a:ln>
              <a:noFill/>
            </a:ln>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sz="20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Data</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digital memiliki format dalam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pulsa</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listrik</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dengan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bersaran</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0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dan</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1 (high voltage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dan</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low voltage) yang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dikenal</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dengan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istilah</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sinyal</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diskret</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Jenis</a:t>
              </a:r>
              <a:r>
                <a:rPr kumimoji="0" lang="en-US" sz="20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data </a:t>
              </a:r>
              <a:r>
                <a:rPr lang="en-US" sz="2000" dirty="0" err="1" smtClean="0">
                  <a:solidFill>
                    <a:prstClr val="black"/>
                  </a:solidFill>
                  <a:latin typeface="Cambria" panose="02040503050406030204" pitchFamily="18" charset="0"/>
                  <a:ea typeface="Cambria" panose="02040503050406030204" pitchFamily="18" charset="0"/>
                </a:rPr>
                <a:t>hanya</a:t>
              </a:r>
              <a:r>
                <a:rPr lang="en-US" sz="2000" dirty="0" smtClean="0">
                  <a:solidFill>
                    <a:prstClr val="black"/>
                  </a:solidFill>
                  <a:latin typeface="Cambria" panose="02040503050406030204" pitchFamily="18" charset="0"/>
                  <a:ea typeface="Cambria" panose="02040503050406030204" pitchFamily="18" charset="0"/>
                </a:rPr>
                <a:t> </a:t>
              </a:r>
              <a:r>
                <a:rPr lang="en-US" sz="2000" dirty="0" err="1" smtClean="0">
                  <a:solidFill>
                    <a:prstClr val="black"/>
                  </a:solidFill>
                  <a:latin typeface="Cambria" panose="02040503050406030204" pitchFamily="18" charset="0"/>
                  <a:ea typeface="Cambria" panose="02040503050406030204" pitchFamily="18" charset="0"/>
                </a:rPr>
                <a:t>bisa</a:t>
              </a:r>
              <a:r>
                <a:rPr lang="en-US" sz="2000" dirty="0" smtClean="0">
                  <a:solidFill>
                    <a:prstClr val="black"/>
                  </a:solidFill>
                  <a:latin typeface="Cambria" panose="02040503050406030204" pitchFamily="18" charset="0"/>
                  <a:ea typeface="Cambria" panose="02040503050406030204" pitchFamily="18" charset="0"/>
                </a:rPr>
                <a:t> </a:t>
              </a:r>
              <a:r>
                <a:rPr lang="en-US" sz="2000" dirty="0" err="1" smtClean="0">
                  <a:solidFill>
                    <a:prstClr val="black"/>
                  </a:solidFill>
                  <a:latin typeface="Cambria" panose="02040503050406030204" pitchFamily="18" charset="0"/>
                  <a:ea typeface="Cambria" panose="02040503050406030204" pitchFamily="18" charset="0"/>
                </a:rPr>
                <a:t>bekerja</a:t>
              </a:r>
              <a:r>
                <a:rPr lang="en-US" sz="2000" dirty="0" smtClean="0">
                  <a:solidFill>
                    <a:prstClr val="black"/>
                  </a:solidFill>
                  <a:latin typeface="Cambria" panose="02040503050406030204" pitchFamily="18" charset="0"/>
                  <a:ea typeface="Cambria" panose="02040503050406030204" pitchFamily="18" charset="0"/>
                </a:rPr>
                <a:t> dalam jarak </a:t>
              </a:r>
              <a:r>
                <a:rPr lang="en-US" sz="2000" dirty="0" err="1" smtClean="0">
                  <a:solidFill>
                    <a:prstClr val="black"/>
                  </a:solidFill>
                  <a:latin typeface="Cambria" panose="02040503050406030204" pitchFamily="18" charset="0"/>
                  <a:ea typeface="Cambria" panose="02040503050406030204" pitchFamily="18" charset="0"/>
                </a:rPr>
                <a:t>dekat</a:t>
              </a:r>
              <a:r>
                <a:rPr lang="en-US" sz="2000" dirty="0" smtClean="0">
                  <a:solidFill>
                    <a:prstClr val="black"/>
                  </a:solidFill>
                  <a:latin typeface="Cambria" panose="02040503050406030204" pitchFamily="18" charset="0"/>
                  <a:ea typeface="Cambria" panose="02040503050406030204" pitchFamily="18" charset="0"/>
                </a:rPr>
                <a:t> </a:t>
              </a:r>
              <a:r>
                <a:rPr lang="en-US" sz="2000" dirty="0" err="1" smtClean="0">
                  <a:solidFill>
                    <a:prstClr val="black"/>
                  </a:solidFill>
                  <a:latin typeface="Cambria" panose="02040503050406030204" pitchFamily="18" charset="0"/>
                  <a:ea typeface="Cambria" panose="02040503050406030204" pitchFamily="18" charset="0"/>
                </a:rPr>
                <a:t>dan</a:t>
              </a:r>
              <a:r>
                <a:rPr lang="en-US" sz="2000" dirty="0" smtClean="0">
                  <a:solidFill>
                    <a:prstClr val="black"/>
                  </a:solidFill>
                  <a:latin typeface="Cambria" panose="02040503050406030204" pitchFamily="18" charset="0"/>
                  <a:ea typeface="Cambria" panose="02040503050406030204" pitchFamily="18" charset="0"/>
                </a:rPr>
                <a:t> dapat </a:t>
              </a:r>
              <a:r>
                <a:rPr lang="en-US" sz="2000" dirty="0" err="1" smtClean="0">
                  <a:solidFill>
                    <a:prstClr val="black"/>
                  </a:solidFill>
                  <a:latin typeface="Cambria" panose="02040503050406030204" pitchFamily="18" charset="0"/>
                  <a:ea typeface="Cambria" panose="02040503050406030204" pitchFamily="18" charset="0"/>
                </a:rPr>
                <a:t>disimpan</a:t>
              </a:r>
              <a:r>
                <a:rPr lang="en-US" sz="2000" dirty="0" smtClean="0">
                  <a:solidFill>
                    <a:prstClr val="black"/>
                  </a:solidFill>
                  <a:latin typeface="Cambria" panose="02040503050406030204" pitchFamily="18" charset="0"/>
                  <a:ea typeface="Cambria" panose="02040503050406030204" pitchFamily="18" charset="0"/>
                </a:rPr>
                <a:t> dalam media disk </a:t>
              </a:r>
              <a:r>
                <a:rPr lang="en-US" sz="2000" dirty="0" err="1" smtClean="0">
                  <a:solidFill>
                    <a:prstClr val="black"/>
                  </a:solidFill>
                  <a:latin typeface="Cambria" panose="02040503050406030204" pitchFamily="18" charset="0"/>
                  <a:ea typeface="Cambria" panose="02040503050406030204" pitchFamily="18" charset="0"/>
                </a:rPr>
                <a:t>ataupun</a:t>
              </a:r>
              <a:r>
                <a:rPr lang="en-US" sz="2000" dirty="0" smtClean="0">
                  <a:solidFill>
                    <a:prstClr val="black"/>
                  </a:solidFill>
                  <a:latin typeface="Cambria" panose="02040503050406030204" pitchFamily="18" charset="0"/>
                  <a:ea typeface="Cambria" panose="02040503050406030204" pitchFamily="18" charset="0"/>
                </a:rPr>
                <a:t> </a:t>
              </a:r>
              <a:r>
                <a:rPr lang="en-US" sz="2000" dirty="0" err="1" smtClean="0">
                  <a:solidFill>
                    <a:prstClr val="black"/>
                  </a:solidFill>
                  <a:latin typeface="Cambria" panose="02040503050406030204" pitchFamily="18" charset="0"/>
                  <a:ea typeface="Cambria" panose="02040503050406030204" pitchFamily="18" charset="0"/>
                </a:rPr>
                <a:t>sirkuit</a:t>
              </a:r>
              <a:r>
                <a:rPr lang="en-US" sz="2000" dirty="0" smtClean="0">
                  <a:solidFill>
                    <a:prstClr val="black"/>
                  </a:solidFill>
                  <a:latin typeface="Cambria" panose="02040503050406030204" pitchFamily="18" charset="0"/>
                  <a:ea typeface="Cambria" panose="02040503050406030204" pitchFamily="18" charset="0"/>
                </a:rPr>
                <a:t> digital.</a:t>
              </a:r>
              <a:endParaRPr kumimoji="0" lang="id-ID"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sp>
        <p:nvSpPr>
          <p:cNvPr id="18" name="Google Shape;5637;p47">
            <a:extLst>
              <a:ext uri="{FF2B5EF4-FFF2-40B4-BE49-F238E27FC236}">
                <a16:creationId xmlns:a16="http://schemas.microsoft.com/office/drawing/2014/main" id="{2FB625E7-266F-C4C9-035F-4E632C454FD1}"/>
              </a:ext>
            </a:extLst>
          </p:cNvPr>
          <p:cNvSpPr/>
          <p:nvPr/>
        </p:nvSpPr>
        <p:spPr>
          <a:xfrm rot="10800000">
            <a:off x="1553558" y="1011228"/>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9" name="Rectangle 18"/>
          <p:cNvSpPr/>
          <p:nvPr/>
        </p:nvSpPr>
        <p:spPr>
          <a:xfrm>
            <a:off x="2215136" y="1355559"/>
            <a:ext cx="2332112" cy="461665"/>
          </a:xfrm>
          <a:prstGeom prst="rect">
            <a:avLst/>
          </a:prstGeom>
        </p:spPr>
        <p:txBody>
          <a:bodyPr wrap="square">
            <a:spAutoFit/>
          </a:bodyPr>
          <a:lstStyle/>
          <a:p>
            <a:pPr algn="ctr"/>
            <a:r>
              <a:rPr lang="en-US" sz="2400" dirty="0" smtClean="0">
                <a:latin typeface="Cambria" panose="02040503050406030204" pitchFamily="18" charset="0"/>
                <a:ea typeface="Cambria" panose="02040503050406030204" pitchFamily="18" charset="0"/>
              </a:rPr>
              <a:t>Data Analog</a:t>
            </a:r>
            <a:endParaRPr lang="en-US" sz="2400" dirty="0">
              <a:latin typeface="Cambria" panose="02040503050406030204" pitchFamily="18" charset="0"/>
              <a:ea typeface="Cambria" panose="02040503050406030204" pitchFamily="18" charset="0"/>
            </a:endParaRPr>
          </a:p>
        </p:txBody>
      </p:sp>
      <p:sp>
        <p:nvSpPr>
          <p:cNvPr id="26" name="Google Shape;5637;p47">
            <a:extLst>
              <a:ext uri="{FF2B5EF4-FFF2-40B4-BE49-F238E27FC236}">
                <a16:creationId xmlns:a16="http://schemas.microsoft.com/office/drawing/2014/main" id="{2FB625E7-266F-C4C9-035F-4E632C454FD1}"/>
              </a:ext>
            </a:extLst>
          </p:cNvPr>
          <p:cNvSpPr/>
          <p:nvPr/>
        </p:nvSpPr>
        <p:spPr>
          <a:xfrm rot="10800000">
            <a:off x="6672064" y="101122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27" name="Rectangle 26"/>
          <p:cNvSpPr/>
          <p:nvPr/>
        </p:nvSpPr>
        <p:spPr>
          <a:xfrm>
            <a:off x="7333642" y="1355558"/>
            <a:ext cx="2332112" cy="461665"/>
          </a:xfrm>
          <a:prstGeom prst="rect">
            <a:avLst/>
          </a:prstGeom>
        </p:spPr>
        <p:txBody>
          <a:bodyPr wrap="square">
            <a:spAutoFit/>
          </a:bodyPr>
          <a:lstStyle/>
          <a:p>
            <a:pPr algn="ctr"/>
            <a:r>
              <a:rPr lang="en-US" sz="2400" dirty="0" smtClean="0">
                <a:latin typeface="Cambria" panose="02040503050406030204" pitchFamily="18" charset="0"/>
                <a:ea typeface="Cambria" panose="02040503050406030204" pitchFamily="18" charset="0"/>
              </a:rPr>
              <a:t>Data Digital</a:t>
            </a:r>
            <a:endParaRPr lang="en-US"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3158223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id-ID" sz="5400" b="1" dirty="0">
                <a:solidFill>
                  <a:schemeClr val="bg1"/>
                </a:solidFill>
                <a:ea typeface="Cambria" panose="02040503050406030204" pitchFamily="18" charset="0"/>
              </a:rPr>
              <a:t>Silahkan </a:t>
            </a:r>
            <a:r>
              <a:rPr lang="id-ID" sz="5400" b="1" dirty="0" smtClean="0">
                <a:solidFill>
                  <a:schemeClr val="bg1"/>
                </a:solidFill>
                <a:ea typeface="Cambria" panose="02040503050406030204" pitchFamily="18" charset="0"/>
              </a:rPr>
              <a:t>kerjakan </a:t>
            </a:r>
            <a:r>
              <a:rPr lang="en-US" sz="5400" b="1" dirty="0" err="1" smtClean="0">
                <a:solidFill>
                  <a:schemeClr val="bg1"/>
                </a:solidFill>
                <a:ea typeface="Cambria" panose="02040503050406030204" pitchFamily="18" charset="0"/>
              </a:rPr>
              <a:t>Uji</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Kemampuan</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Diri</a:t>
            </a:r>
            <a:r>
              <a:rPr lang="en-US" sz="5400" b="1" dirty="0" smtClean="0">
                <a:solidFill>
                  <a:schemeClr val="bg1"/>
                </a:solidFill>
                <a:ea typeface="Cambria" panose="02040503050406030204" pitchFamily="18" charset="0"/>
              </a:rPr>
              <a:t> </a:t>
            </a:r>
            <a:r>
              <a:rPr lang="id-ID" sz="5400" b="1" dirty="0" smtClean="0">
                <a:solidFill>
                  <a:schemeClr val="bg1"/>
                </a:solidFill>
                <a:ea typeface="Cambria" panose="02040503050406030204" pitchFamily="18" charset="0"/>
              </a:rPr>
              <a:t>1</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2088042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Pentagon 4"/>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noProof="0" dirty="0">
                <a:solidFill>
                  <a:prstClr val="black"/>
                </a:solidFill>
                <a:latin typeface="Cambria" panose="02040503050406030204" pitchFamily="18" charset="0"/>
                <a:ea typeface="Cambria" panose="02040503050406030204" pitchFamily="18" charset="0"/>
              </a:rPr>
              <a:t>B</a:t>
            </a:r>
            <a:endParaRPr kumimoji="0" lang="en-US" sz="4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1110618" y="1654066"/>
            <a:ext cx="3459577" cy="1200329"/>
          </a:xfrm>
          <a:prstGeom prst="rect">
            <a:avLst/>
          </a:prstGeom>
          <a:noFill/>
        </p:spPr>
        <p:txBody>
          <a:bodyPr wrap="square" rtlCol="0" anchor="ctr">
            <a:spAutoFit/>
          </a:bodyPr>
          <a:lstStyle/>
          <a:p>
            <a:pPr lvl="0" algn="ctr">
              <a:defRPr/>
            </a:pPr>
            <a:r>
              <a:rPr lang="en-US" sz="3600" b="1" dirty="0" err="1">
                <a:solidFill>
                  <a:prstClr val="black"/>
                </a:solidFill>
                <a:latin typeface="Cambria" panose="02040503050406030204" pitchFamily="18" charset="0"/>
                <a:ea typeface="Cambria" panose="02040503050406030204" pitchFamily="18" charset="0"/>
              </a:rPr>
              <a:t>Metode</a:t>
            </a:r>
            <a:r>
              <a:rPr lang="en-US" sz="3600" b="1" dirty="0">
                <a:solidFill>
                  <a:prstClr val="black"/>
                </a:solidFill>
                <a:latin typeface="Cambria" panose="02040503050406030204" pitchFamily="18" charset="0"/>
                <a:ea typeface="Cambria" panose="02040503050406030204" pitchFamily="18" charset="0"/>
              </a:rPr>
              <a:t> </a:t>
            </a:r>
            <a:r>
              <a:rPr lang="en-US" sz="3600" b="1" dirty="0" err="1">
                <a:solidFill>
                  <a:prstClr val="black"/>
                </a:solidFill>
                <a:latin typeface="Cambria" panose="02040503050406030204" pitchFamily="18" charset="0"/>
                <a:ea typeface="Cambria" panose="02040503050406030204" pitchFamily="18" charset="0"/>
              </a:rPr>
              <a:t>Analisis</a:t>
            </a:r>
            <a:r>
              <a:rPr lang="en-US" sz="3600" b="1" dirty="0">
                <a:solidFill>
                  <a:prstClr val="black"/>
                </a:solidFill>
                <a:latin typeface="Cambria" panose="02040503050406030204" pitchFamily="18" charset="0"/>
                <a:ea typeface="Cambria" panose="02040503050406030204" pitchFamily="18" charset="0"/>
              </a:rPr>
              <a:t> Data</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39368731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0" name="TextBox 19"/>
          <p:cNvSpPr txBox="1"/>
          <p:nvPr/>
        </p:nvSpPr>
        <p:spPr>
          <a:xfrm>
            <a:off x="3585024" y="654883"/>
            <a:ext cx="5043517" cy="783193"/>
          </a:xfrm>
          <a:prstGeom prst="roundRect">
            <a:avLst/>
          </a:prstGeom>
          <a:noFill/>
          <a:ln w="38100">
            <a:solidFill>
              <a:schemeClr val="accent5">
                <a:lumMod val="60000"/>
                <a:lumOff val="40000"/>
              </a:schemeClr>
            </a:solidFill>
            <a:prstDash val="sysDot"/>
          </a:ln>
        </p:spPr>
        <p:txBody>
          <a:bodyPr wrap="square" rtlCol="0">
            <a:spAutoFit/>
          </a:bodyPr>
          <a:lstStyle/>
          <a:p>
            <a:pPr algn="ctr"/>
            <a:r>
              <a:rPr lang="sv-SE" sz="2000" dirty="0">
                <a:latin typeface="Cambria" panose="02040503050406030204" pitchFamily="18" charset="0"/>
                <a:ea typeface="Cambria" panose="02040503050406030204" pitchFamily="18" charset="0"/>
              </a:rPr>
              <a:t>Metode analisis data dapat dilakukan dengan beberapa tipe, yaitu:</a:t>
            </a:r>
          </a:p>
        </p:txBody>
      </p:sp>
      <p:cxnSp>
        <p:nvCxnSpPr>
          <p:cNvPr id="44" name="Elbow Connector 43"/>
          <p:cNvCxnSpPr>
            <a:stCxn id="71" idx="1"/>
            <a:endCxn id="82" idx="2"/>
          </p:cNvCxnSpPr>
          <p:nvPr/>
        </p:nvCxnSpPr>
        <p:spPr>
          <a:xfrm rot="10800000" flipH="1" flipV="1">
            <a:off x="8927781" y="3338829"/>
            <a:ext cx="1149985" cy="1099185"/>
          </a:xfrm>
          <a:prstGeom prst="bentConnector4">
            <a:avLst>
              <a:gd name="adj1" fmla="val 47266"/>
              <a:gd name="adj2" fmla="val 93992"/>
            </a:avLst>
          </a:prstGeom>
          <a:noFill/>
          <a:ln w="19050" cap="flat" cmpd="sng" algn="ctr">
            <a:solidFill>
              <a:srgbClr val="70AD47"/>
            </a:solidFill>
            <a:prstDash val="solid"/>
            <a:miter lim="800000"/>
          </a:ln>
          <a:effectLst/>
        </p:spPr>
      </p:cxnSp>
      <p:cxnSp>
        <p:nvCxnSpPr>
          <p:cNvPr id="45" name="Elbow Connector 44"/>
          <p:cNvCxnSpPr>
            <a:stCxn id="66" idx="2"/>
            <a:endCxn id="72" idx="1"/>
          </p:cNvCxnSpPr>
          <p:nvPr/>
        </p:nvCxnSpPr>
        <p:spPr>
          <a:xfrm rot="5400000" flipH="1" flipV="1">
            <a:off x="6833661" y="3177430"/>
            <a:ext cx="730666" cy="1035685"/>
          </a:xfrm>
          <a:prstGeom prst="bentConnector4">
            <a:avLst>
              <a:gd name="adj1" fmla="val 5214"/>
              <a:gd name="adj2" fmla="val 52759"/>
            </a:avLst>
          </a:prstGeom>
          <a:noFill/>
          <a:ln w="19050" cap="flat" cmpd="sng" algn="ctr">
            <a:solidFill>
              <a:srgbClr val="70AD47"/>
            </a:solidFill>
            <a:prstDash val="solid"/>
            <a:miter lim="800000"/>
          </a:ln>
          <a:effectLst/>
        </p:spPr>
      </p:cxnSp>
      <p:cxnSp>
        <p:nvCxnSpPr>
          <p:cNvPr id="46" name="Elbow Connector 45"/>
          <p:cNvCxnSpPr>
            <a:stCxn id="61" idx="0"/>
            <a:endCxn id="67" idx="1"/>
          </p:cNvCxnSpPr>
          <p:nvPr/>
        </p:nvCxnSpPr>
        <p:spPr>
          <a:xfrm rot="16200000" flipH="1">
            <a:off x="4293185" y="2874695"/>
            <a:ext cx="1203106" cy="1036637"/>
          </a:xfrm>
          <a:prstGeom prst="bentConnector4">
            <a:avLst>
              <a:gd name="adj1" fmla="val 5278"/>
              <a:gd name="adj2" fmla="val 52756"/>
            </a:avLst>
          </a:prstGeom>
          <a:noFill/>
          <a:ln w="19050" cap="flat" cmpd="sng" algn="ctr">
            <a:solidFill>
              <a:srgbClr val="70AD47"/>
            </a:solidFill>
            <a:prstDash val="solid"/>
            <a:miter lim="800000"/>
          </a:ln>
          <a:effectLst/>
        </p:spPr>
      </p:cxnSp>
      <p:cxnSp>
        <p:nvCxnSpPr>
          <p:cNvPr id="47" name="Elbow Connector 46"/>
          <p:cNvCxnSpPr>
            <a:stCxn id="76" idx="1"/>
            <a:endCxn id="62" idx="0"/>
          </p:cNvCxnSpPr>
          <p:nvPr/>
        </p:nvCxnSpPr>
        <p:spPr>
          <a:xfrm rot="10800000" flipH="1" flipV="1">
            <a:off x="2012949" y="2307578"/>
            <a:ext cx="1152525" cy="474991"/>
          </a:xfrm>
          <a:prstGeom prst="bentConnector4">
            <a:avLst>
              <a:gd name="adj1" fmla="val 44077"/>
              <a:gd name="adj2" fmla="val 111273"/>
            </a:avLst>
          </a:prstGeom>
          <a:noFill/>
          <a:ln w="12700" cap="flat" cmpd="sng" algn="ctr">
            <a:solidFill>
              <a:srgbClr val="70AD47"/>
            </a:solidFill>
            <a:prstDash val="solid"/>
            <a:miter lim="800000"/>
          </a:ln>
          <a:effectLst/>
        </p:spPr>
      </p:cxnSp>
      <p:sp>
        <p:nvSpPr>
          <p:cNvPr id="48" name="Rectangle 47"/>
          <p:cNvSpPr/>
          <p:nvPr/>
        </p:nvSpPr>
        <p:spPr>
          <a:xfrm>
            <a:off x="863600" y="1696720"/>
            <a:ext cx="1209040" cy="1209040"/>
          </a:xfrm>
          <a:prstGeom prst="rect">
            <a:avLst/>
          </a:prstGeom>
          <a:solidFill>
            <a:srgbClr val="FFC000">
              <a:lumMod val="40000"/>
              <a:lumOff val="60000"/>
            </a:srgbClr>
          </a:solidFill>
          <a:ln w="28575"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49" name="Rectangle 48"/>
          <p:cNvSpPr/>
          <p:nvPr/>
        </p:nvSpPr>
        <p:spPr>
          <a:xfrm>
            <a:off x="3167380" y="2235200"/>
            <a:ext cx="1209040" cy="1209040"/>
          </a:xfrm>
          <a:prstGeom prst="rect">
            <a:avLst/>
          </a:prstGeom>
          <a:solidFill>
            <a:srgbClr val="FFC000">
              <a:lumMod val="40000"/>
              <a:lumOff val="60000"/>
            </a:srgbClr>
          </a:solidFill>
          <a:ln w="28575"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50" name="Rectangle 49"/>
          <p:cNvSpPr/>
          <p:nvPr/>
        </p:nvSpPr>
        <p:spPr>
          <a:xfrm>
            <a:off x="5471160" y="3403600"/>
            <a:ext cx="1209040" cy="1209040"/>
          </a:xfrm>
          <a:prstGeom prst="rect">
            <a:avLst/>
          </a:prstGeom>
          <a:solidFill>
            <a:srgbClr val="FFC000">
              <a:lumMod val="40000"/>
              <a:lumOff val="60000"/>
            </a:srgbClr>
          </a:solidFill>
          <a:ln w="28575"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51" name="Rectangle 50"/>
          <p:cNvSpPr/>
          <p:nvPr/>
        </p:nvSpPr>
        <p:spPr>
          <a:xfrm>
            <a:off x="7774940" y="2758440"/>
            <a:ext cx="1209040" cy="1209040"/>
          </a:xfrm>
          <a:prstGeom prst="rect">
            <a:avLst/>
          </a:prstGeom>
          <a:solidFill>
            <a:srgbClr val="FFC000">
              <a:lumMod val="40000"/>
              <a:lumOff val="60000"/>
            </a:srgbClr>
          </a:solidFill>
          <a:ln w="28575"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52" name="Rectangle 51"/>
          <p:cNvSpPr/>
          <p:nvPr/>
        </p:nvSpPr>
        <p:spPr>
          <a:xfrm>
            <a:off x="10078720" y="3779520"/>
            <a:ext cx="1209040" cy="1209040"/>
          </a:xfrm>
          <a:prstGeom prst="rect">
            <a:avLst/>
          </a:prstGeom>
          <a:solidFill>
            <a:srgbClr val="FFC000">
              <a:lumMod val="40000"/>
              <a:lumOff val="60000"/>
            </a:srgbClr>
          </a:solidFill>
          <a:ln w="28575"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53" name="TextBox 52">
            <a:hlinkClick r:id="rId3" action="ppaction://hlinksldjump"/>
          </p:cNvPr>
          <p:cNvSpPr txBox="1"/>
          <p:nvPr/>
        </p:nvSpPr>
        <p:spPr>
          <a:xfrm>
            <a:off x="791804" y="1649942"/>
            <a:ext cx="1439332" cy="1200329"/>
          </a:xfrm>
          <a:prstGeom prst="rect">
            <a:avLst/>
          </a:prstGeom>
          <a:noFill/>
        </p:spPr>
        <p:txBody>
          <a:bodyPr wrap="square" rtlCol="0">
            <a:spAutoFit/>
          </a:bodyPr>
          <a:lstStyle/>
          <a:p>
            <a:pPr algn="ctr"/>
            <a:r>
              <a:rPr lang="en-US" sz="7200" dirty="0" smtClean="0">
                <a:solidFill>
                  <a:srgbClr val="70AD47">
                    <a:lumMod val="50000"/>
                  </a:srgbClr>
                </a:solidFill>
                <a:latin typeface="Cambria" panose="02040503050406030204" pitchFamily="18" charset="0"/>
                <a:ea typeface="Cambria" panose="02040503050406030204" pitchFamily="18" charset="0"/>
              </a:rPr>
              <a:t>01</a:t>
            </a:r>
            <a:endParaRPr lang="en-US" sz="7200" dirty="0">
              <a:solidFill>
                <a:srgbClr val="70AD47">
                  <a:lumMod val="50000"/>
                </a:srgbClr>
              </a:solidFill>
              <a:latin typeface="Cambria" panose="02040503050406030204" pitchFamily="18" charset="0"/>
              <a:ea typeface="Cambria" panose="02040503050406030204" pitchFamily="18" charset="0"/>
            </a:endParaRPr>
          </a:p>
        </p:txBody>
      </p:sp>
      <p:sp>
        <p:nvSpPr>
          <p:cNvPr id="54" name="TextBox 53"/>
          <p:cNvSpPr txBox="1"/>
          <p:nvPr/>
        </p:nvSpPr>
        <p:spPr>
          <a:xfrm>
            <a:off x="3004212" y="2214279"/>
            <a:ext cx="1521460" cy="1200329"/>
          </a:xfrm>
          <a:prstGeom prst="rect">
            <a:avLst/>
          </a:prstGeom>
          <a:noFill/>
        </p:spPr>
        <p:txBody>
          <a:bodyPr wrap="square" rtlCol="0">
            <a:spAutoFit/>
          </a:bodyPr>
          <a:lstStyle/>
          <a:p>
            <a:pPr algn="ctr"/>
            <a:r>
              <a:rPr lang="en-US" sz="7200" dirty="0" smtClean="0">
                <a:solidFill>
                  <a:srgbClr val="70AD47">
                    <a:lumMod val="50000"/>
                  </a:srgbClr>
                </a:solidFill>
                <a:latin typeface="Cambria" panose="02040503050406030204" pitchFamily="18" charset="0"/>
                <a:ea typeface="Cambria" panose="02040503050406030204" pitchFamily="18" charset="0"/>
              </a:rPr>
              <a:t>02</a:t>
            </a:r>
            <a:endParaRPr lang="en-US" sz="7200" dirty="0">
              <a:solidFill>
                <a:srgbClr val="70AD47">
                  <a:lumMod val="50000"/>
                </a:srgbClr>
              </a:solidFill>
              <a:latin typeface="Cambria" panose="02040503050406030204" pitchFamily="18" charset="0"/>
              <a:ea typeface="Cambria" panose="02040503050406030204" pitchFamily="18" charset="0"/>
            </a:endParaRPr>
          </a:p>
        </p:txBody>
      </p:sp>
      <p:sp>
        <p:nvSpPr>
          <p:cNvPr id="55" name="TextBox 54"/>
          <p:cNvSpPr txBox="1"/>
          <p:nvPr/>
        </p:nvSpPr>
        <p:spPr>
          <a:xfrm>
            <a:off x="5298053" y="3403883"/>
            <a:ext cx="1521460" cy="1200329"/>
          </a:xfrm>
          <a:prstGeom prst="rect">
            <a:avLst/>
          </a:prstGeom>
          <a:noFill/>
        </p:spPr>
        <p:txBody>
          <a:bodyPr wrap="square" rtlCol="0">
            <a:spAutoFit/>
          </a:bodyPr>
          <a:lstStyle/>
          <a:p>
            <a:pPr algn="ctr"/>
            <a:r>
              <a:rPr lang="en-US" sz="7200" dirty="0" smtClean="0">
                <a:solidFill>
                  <a:srgbClr val="70AD47">
                    <a:lumMod val="50000"/>
                  </a:srgbClr>
                </a:solidFill>
                <a:latin typeface="Cambria" panose="02040503050406030204" pitchFamily="18" charset="0"/>
                <a:ea typeface="Cambria" panose="02040503050406030204" pitchFamily="18" charset="0"/>
              </a:rPr>
              <a:t>03</a:t>
            </a:r>
            <a:endParaRPr lang="en-US" sz="7200" dirty="0">
              <a:solidFill>
                <a:srgbClr val="70AD47">
                  <a:lumMod val="50000"/>
                </a:srgbClr>
              </a:solidFill>
              <a:latin typeface="Cambria" panose="02040503050406030204" pitchFamily="18" charset="0"/>
              <a:ea typeface="Cambria" panose="02040503050406030204" pitchFamily="18" charset="0"/>
            </a:endParaRPr>
          </a:p>
        </p:txBody>
      </p:sp>
      <p:sp>
        <p:nvSpPr>
          <p:cNvPr id="56" name="TextBox 55"/>
          <p:cNvSpPr txBox="1"/>
          <p:nvPr/>
        </p:nvSpPr>
        <p:spPr>
          <a:xfrm>
            <a:off x="7601833" y="2692683"/>
            <a:ext cx="1521460" cy="1200329"/>
          </a:xfrm>
          <a:prstGeom prst="rect">
            <a:avLst/>
          </a:prstGeom>
          <a:noFill/>
        </p:spPr>
        <p:txBody>
          <a:bodyPr wrap="square" rtlCol="0">
            <a:spAutoFit/>
          </a:bodyPr>
          <a:lstStyle/>
          <a:p>
            <a:pPr algn="ctr"/>
            <a:r>
              <a:rPr lang="en-US" sz="7200" dirty="0" smtClean="0">
                <a:solidFill>
                  <a:srgbClr val="70AD47">
                    <a:lumMod val="50000"/>
                  </a:srgbClr>
                </a:solidFill>
                <a:latin typeface="Cambria" panose="02040503050406030204" pitchFamily="18" charset="0"/>
                <a:ea typeface="Cambria" panose="02040503050406030204" pitchFamily="18" charset="0"/>
              </a:rPr>
              <a:t>04</a:t>
            </a:r>
            <a:endParaRPr lang="en-US" sz="7200" dirty="0">
              <a:solidFill>
                <a:srgbClr val="70AD47">
                  <a:lumMod val="50000"/>
                </a:srgbClr>
              </a:solidFill>
              <a:latin typeface="Cambria" panose="02040503050406030204" pitchFamily="18" charset="0"/>
              <a:ea typeface="Cambria" panose="02040503050406030204" pitchFamily="18" charset="0"/>
            </a:endParaRPr>
          </a:p>
        </p:txBody>
      </p:sp>
      <p:sp>
        <p:nvSpPr>
          <p:cNvPr id="57" name="TextBox 56"/>
          <p:cNvSpPr txBox="1"/>
          <p:nvPr/>
        </p:nvSpPr>
        <p:spPr>
          <a:xfrm>
            <a:off x="9905613" y="3767907"/>
            <a:ext cx="1521460" cy="1200329"/>
          </a:xfrm>
          <a:prstGeom prst="rect">
            <a:avLst/>
          </a:prstGeom>
          <a:noFill/>
        </p:spPr>
        <p:txBody>
          <a:bodyPr wrap="square" rtlCol="0">
            <a:spAutoFit/>
          </a:bodyPr>
          <a:lstStyle/>
          <a:p>
            <a:pPr algn="ctr"/>
            <a:r>
              <a:rPr lang="en-US" sz="7200" dirty="0" smtClean="0">
                <a:solidFill>
                  <a:srgbClr val="70AD47">
                    <a:lumMod val="50000"/>
                  </a:srgbClr>
                </a:solidFill>
                <a:latin typeface="Cambria" panose="02040503050406030204" pitchFamily="18" charset="0"/>
                <a:ea typeface="Cambria" panose="02040503050406030204" pitchFamily="18" charset="0"/>
              </a:rPr>
              <a:t>05</a:t>
            </a:r>
            <a:endParaRPr lang="en-US" sz="7200" dirty="0">
              <a:solidFill>
                <a:srgbClr val="70AD47">
                  <a:lumMod val="50000"/>
                </a:srgbClr>
              </a:solidFill>
              <a:latin typeface="Cambria" panose="02040503050406030204" pitchFamily="18" charset="0"/>
              <a:ea typeface="Cambria" panose="02040503050406030204" pitchFamily="18" charset="0"/>
            </a:endParaRPr>
          </a:p>
        </p:txBody>
      </p:sp>
      <p:grpSp>
        <p:nvGrpSpPr>
          <p:cNvPr id="58" name="Group 57"/>
          <p:cNvGrpSpPr/>
          <p:nvPr/>
        </p:nvGrpSpPr>
        <p:grpSpPr>
          <a:xfrm>
            <a:off x="3108325" y="2167890"/>
            <a:ext cx="1325245" cy="1350010"/>
            <a:chOff x="3108325" y="2167890"/>
            <a:chExt cx="1325245" cy="1350010"/>
          </a:xfrm>
        </p:grpSpPr>
        <p:sp>
          <p:nvSpPr>
            <p:cNvPr id="59" name="Rectangle 58"/>
            <p:cNvSpPr/>
            <p:nvPr/>
          </p:nvSpPr>
          <p:spPr>
            <a:xfrm>
              <a:off x="3714750" y="216789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0" name="Rectangle 59"/>
            <p:cNvSpPr/>
            <p:nvPr/>
          </p:nvSpPr>
          <p:spPr>
            <a:xfrm>
              <a:off x="3714750" y="340360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1" name="Rectangle 60"/>
            <p:cNvSpPr/>
            <p:nvPr/>
          </p:nvSpPr>
          <p:spPr>
            <a:xfrm>
              <a:off x="4319270" y="279146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2" name="Rectangle 61"/>
            <p:cNvSpPr/>
            <p:nvPr/>
          </p:nvSpPr>
          <p:spPr>
            <a:xfrm>
              <a:off x="3108325" y="278257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nvGrpSpPr>
          <p:cNvPr id="63" name="Group 62"/>
          <p:cNvGrpSpPr/>
          <p:nvPr/>
        </p:nvGrpSpPr>
        <p:grpSpPr>
          <a:xfrm>
            <a:off x="5413057" y="3322736"/>
            <a:ext cx="1325245" cy="1350010"/>
            <a:chOff x="3108325" y="2167890"/>
            <a:chExt cx="1325245" cy="1350010"/>
          </a:xfrm>
        </p:grpSpPr>
        <p:sp>
          <p:nvSpPr>
            <p:cNvPr id="64" name="Rectangle 63"/>
            <p:cNvSpPr/>
            <p:nvPr/>
          </p:nvSpPr>
          <p:spPr>
            <a:xfrm>
              <a:off x="3714750" y="216789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5" name="Rectangle 64"/>
            <p:cNvSpPr/>
            <p:nvPr/>
          </p:nvSpPr>
          <p:spPr>
            <a:xfrm>
              <a:off x="3714750" y="340360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6" name="Rectangle 65"/>
            <p:cNvSpPr/>
            <p:nvPr/>
          </p:nvSpPr>
          <p:spPr>
            <a:xfrm>
              <a:off x="4319270" y="279146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7" name="Rectangle 66"/>
            <p:cNvSpPr/>
            <p:nvPr/>
          </p:nvSpPr>
          <p:spPr>
            <a:xfrm>
              <a:off x="3108325" y="278257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nvGrpSpPr>
          <p:cNvPr id="68" name="Group 67"/>
          <p:cNvGrpSpPr/>
          <p:nvPr/>
        </p:nvGrpSpPr>
        <p:grpSpPr>
          <a:xfrm>
            <a:off x="7716837" y="2658110"/>
            <a:ext cx="1325245" cy="1350010"/>
            <a:chOff x="3108325" y="2167890"/>
            <a:chExt cx="1325245" cy="1350010"/>
          </a:xfrm>
        </p:grpSpPr>
        <p:sp>
          <p:nvSpPr>
            <p:cNvPr id="69" name="Rectangle 68"/>
            <p:cNvSpPr/>
            <p:nvPr/>
          </p:nvSpPr>
          <p:spPr>
            <a:xfrm>
              <a:off x="3714750" y="216789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0" name="Rectangle 69"/>
            <p:cNvSpPr/>
            <p:nvPr/>
          </p:nvSpPr>
          <p:spPr>
            <a:xfrm>
              <a:off x="3714750" y="340360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1" name="Rectangle 70"/>
            <p:cNvSpPr/>
            <p:nvPr/>
          </p:nvSpPr>
          <p:spPr>
            <a:xfrm>
              <a:off x="4319270" y="279146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2" name="Rectangle 71"/>
            <p:cNvSpPr/>
            <p:nvPr/>
          </p:nvSpPr>
          <p:spPr>
            <a:xfrm>
              <a:off x="3108325" y="278257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nvGrpSpPr>
          <p:cNvPr id="73" name="Group 72"/>
          <p:cNvGrpSpPr/>
          <p:nvPr/>
        </p:nvGrpSpPr>
        <p:grpSpPr>
          <a:xfrm>
            <a:off x="802005" y="1626859"/>
            <a:ext cx="1325245" cy="1350010"/>
            <a:chOff x="3108325" y="2167890"/>
            <a:chExt cx="1325245" cy="1350010"/>
          </a:xfrm>
        </p:grpSpPr>
        <p:sp>
          <p:nvSpPr>
            <p:cNvPr id="74" name="Rectangle 73"/>
            <p:cNvSpPr/>
            <p:nvPr/>
          </p:nvSpPr>
          <p:spPr>
            <a:xfrm>
              <a:off x="3714750" y="216789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5" name="Rectangle 74"/>
            <p:cNvSpPr/>
            <p:nvPr/>
          </p:nvSpPr>
          <p:spPr>
            <a:xfrm>
              <a:off x="3714750" y="340360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6" name="Rectangle 75"/>
            <p:cNvSpPr/>
            <p:nvPr/>
          </p:nvSpPr>
          <p:spPr>
            <a:xfrm>
              <a:off x="4319270" y="279146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7" name="Rectangle 76"/>
            <p:cNvSpPr/>
            <p:nvPr/>
          </p:nvSpPr>
          <p:spPr>
            <a:xfrm>
              <a:off x="3108325" y="278257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nvGrpSpPr>
          <p:cNvPr id="78" name="Group 77"/>
          <p:cNvGrpSpPr/>
          <p:nvPr/>
        </p:nvGrpSpPr>
        <p:grpSpPr>
          <a:xfrm>
            <a:off x="10020617" y="3709035"/>
            <a:ext cx="1325245" cy="1350010"/>
            <a:chOff x="3108325" y="2167890"/>
            <a:chExt cx="1325245" cy="1350010"/>
          </a:xfrm>
        </p:grpSpPr>
        <p:sp>
          <p:nvSpPr>
            <p:cNvPr id="79" name="Rectangle 78"/>
            <p:cNvSpPr/>
            <p:nvPr/>
          </p:nvSpPr>
          <p:spPr>
            <a:xfrm>
              <a:off x="3714750" y="216789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80" name="Rectangle 79"/>
            <p:cNvSpPr/>
            <p:nvPr/>
          </p:nvSpPr>
          <p:spPr>
            <a:xfrm>
              <a:off x="3714750" y="340360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81" name="Rectangle 80"/>
            <p:cNvSpPr/>
            <p:nvPr/>
          </p:nvSpPr>
          <p:spPr>
            <a:xfrm>
              <a:off x="4319270" y="279146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82" name="Rectangle 81"/>
            <p:cNvSpPr/>
            <p:nvPr/>
          </p:nvSpPr>
          <p:spPr>
            <a:xfrm>
              <a:off x="3108325" y="278257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sp>
        <p:nvSpPr>
          <p:cNvPr id="83" name="TextBox 82"/>
          <p:cNvSpPr txBox="1"/>
          <p:nvPr/>
        </p:nvSpPr>
        <p:spPr>
          <a:xfrm>
            <a:off x="526453" y="3130515"/>
            <a:ext cx="1894710" cy="830997"/>
          </a:xfrm>
          <a:prstGeom prst="rect">
            <a:avLst/>
          </a:prstGeom>
          <a:noFill/>
        </p:spPr>
        <p:txBody>
          <a:bodyPr wrap="square" rtlCol="0" anchor="ctr">
            <a:spAutoFit/>
          </a:bodyPr>
          <a:lstStyle/>
          <a:p>
            <a:pPr algn="ctr"/>
            <a:r>
              <a:rPr lang="en-US" sz="2400" dirty="0" err="1" smtClean="0">
                <a:solidFill>
                  <a:prstClr val="black"/>
                </a:solidFill>
                <a:latin typeface="Cambria" panose="02040503050406030204" pitchFamily="18" charset="0"/>
                <a:ea typeface="Cambria" panose="02040503050406030204" pitchFamily="18" charset="0"/>
              </a:rPr>
              <a:t>Analisis</a:t>
            </a:r>
            <a:r>
              <a:rPr lang="en-US" sz="2400" dirty="0" smtClean="0">
                <a:solidFill>
                  <a:prstClr val="black"/>
                </a:solidFill>
                <a:latin typeface="Cambria" panose="02040503050406030204" pitchFamily="18" charset="0"/>
                <a:ea typeface="Cambria" panose="02040503050406030204" pitchFamily="18" charset="0"/>
              </a:rPr>
              <a:t> </a:t>
            </a:r>
            <a:r>
              <a:rPr lang="en-US" sz="2400" dirty="0" err="1" smtClean="0">
                <a:solidFill>
                  <a:prstClr val="black"/>
                </a:solidFill>
                <a:latin typeface="Cambria" panose="02040503050406030204" pitchFamily="18" charset="0"/>
                <a:ea typeface="Cambria" panose="02040503050406030204" pitchFamily="18" charset="0"/>
              </a:rPr>
              <a:t>Deskriptif</a:t>
            </a:r>
            <a:endParaRPr lang="en-US" sz="2400" dirty="0">
              <a:solidFill>
                <a:prstClr val="black"/>
              </a:solidFill>
              <a:latin typeface="Cambria" panose="02040503050406030204" pitchFamily="18" charset="0"/>
              <a:ea typeface="Cambria" panose="02040503050406030204" pitchFamily="18" charset="0"/>
            </a:endParaRPr>
          </a:p>
        </p:txBody>
      </p:sp>
      <p:sp>
        <p:nvSpPr>
          <p:cNvPr id="84" name="TextBox 83"/>
          <p:cNvSpPr txBox="1"/>
          <p:nvPr/>
        </p:nvSpPr>
        <p:spPr>
          <a:xfrm>
            <a:off x="2833676" y="3604339"/>
            <a:ext cx="1871867" cy="830997"/>
          </a:xfrm>
          <a:prstGeom prst="rect">
            <a:avLst/>
          </a:prstGeom>
          <a:noFill/>
        </p:spPr>
        <p:txBody>
          <a:bodyPr wrap="square" rtlCol="0">
            <a:spAutoFit/>
          </a:bodyPr>
          <a:lstStyle/>
          <a:p>
            <a:pPr algn="ctr"/>
            <a:r>
              <a:rPr lang="en-US" sz="2400" dirty="0" err="1" smtClean="0">
                <a:solidFill>
                  <a:prstClr val="black"/>
                </a:solidFill>
                <a:latin typeface="Cambria" panose="02040503050406030204" pitchFamily="18" charset="0"/>
                <a:ea typeface="Cambria" panose="02040503050406030204" pitchFamily="18" charset="0"/>
              </a:rPr>
              <a:t>Analisis</a:t>
            </a:r>
            <a:r>
              <a:rPr lang="en-US" sz="2400" dirty="0" smtClean="0">
                <a:solidFill>
                  <a:prstClr val="black"/>
                </a:solidFill>
                <a:latin typeface="Cambria" panose="02040503050406030204" pitchFamily="18" charset="0"/>
                <a:ea typeface="Cambria" panose="02040503050406030204" pitchFamily="18" charset="0"/>
              </a:rPr>
              <a:t> </a:t>
            </a:r>
            <a:r>
              <a:rPr lang="en-US" sz="2400" dirty="0" err="1" smtClean="0">
                <a:solidFill>
                  <a:prstClr val="black"/>
                </a:solidFill>
                <a:latin typeface="Cambria" panose="02040503050406030204" pitchFamily="18" charset="0"/>
                <a:ea typeface="Cambria" panose="02040503050406030204" pitchFamily="18" charset="0"/>
              </a:rPr>
              <a:t>Diagnostik</a:t>
            </a:r>
            <a:endParaRPr lang="en-US" sz="2400" dirty="0">
              <a:solidFill>
                <a:prstClr val="black"/>
              </a:solidFill>
              <a:latin typeface="Cambria" panose="02040503050406030204" pitchFamily="18" charset="0"/>
              <a:ea typeface="Cambria" panose="02040503050406030204" pitchFamily="18" charset="0"/>
            </a:endParaRPr>
          </a:p>
        </p:txBody>
      </p:sp>
      <p:sp>
        <p:nvSpPr>
          <p:cNvPr id="85" name="TextBox 84"/>
          <p:cNvSpPr txBox="1"/>
          <p:nvPr/>
        </p:nvSpPr>
        <p:spPr>
          <a:xfrm>
            <a:off x="5072444" y="4721871"/>
            <a:ext cx="2068679" cy="830997"/>
          </a:xfrm>
          <a:prstGeom prst="rect">
            <a:avLst/>
          </a:prstGeom>
          <a:noFill/>
        </p:spPr>
        <p:txBody>
          <a:bodyPr wrap="square" rtlCol="0">
            <a:spAutoFit/>
          </a:bodyPr>
          <a:lstStyle/>
          <a:p>
            <a:pPr algn="ctr"/>
            <a:r>
              <a:rPr lang="en-US" sz="2400" dirty="0" err="1">
                <a:solidFill>
                  <a:prstClr val="black"/>
                </a:solidFill>
                <a:latin typeface="Cambria" panose="02040503050406030204" pitchFamily="18" charset="0"/>
                <a:ea typeface="Cambria" panose="02040503050406030204" pitchFamily="18" charset="0"/>
              </a:rPr>
              <a:t>Analisis</a:t>
            </a:r>
            <a:r>
              <a:rPr lang="en-US" sz="2400" dirty="0">
                <a:solidFill>
                  <a:prstClr val="black"/>
                </a:solidFill>
                <a:latin typeface="Cambria" panose="02040503050406030204" pitchFamily="18" charset="0"/>
                <a:ea typeface="Cambria" panose="02040503050406030204" pitchFamily="18" charset="0"/>
              </a:rPr>
              <a:t> </a:t>
            </a:r>
            <a:r>
              <a:rPr lang="en-US" sz="2400" dirty="0" err="1" smtClean="0">
                <a:solidFill>
                  <a:prstClr val="black"/>
                </a:solidFill>
                <a:latin typeface="Cambria" panose="02040503050406030204" pitchFamily="18" charset="0"/>
                <a:ea typeface="Cambria" panose="02040503050406030204" pitchFamily="18" charset="0"/>
              </a:rPr>
              <a:t>Prediktif</a:t>
            </a:r>
            <a:endParaRPr lang="en-US" sz="2400" dirty="0">
              <a:solidFill>
                <a:prstClr val="black"/>
              </a:solidFill>
              <a:latin typeface="Cambria" panose="02040503050406030204" pitchFamily="18" charset="0"/>
              <a:ea typeface="Cambria" panose="02040503050406030204" pitchFamily="18" charset="0"/>
            </a:endParaRPr>
          </a:p>
        </p:txBody>
      </p:sp>
      <p:sp>
        <p:nvSpPr>
          <p:cNvPr id="86" name="TextBox 85"/>
          <p:cNvSpPr txBox="1"/>
          <p:nvPr/>
        </p:nvSpPr>
        <p:spPr>
          <a:xfrm>
            <a:off x="7179123" y="4081392"/>
            <a:ext cx="2398764" cy="830997"/>
          </a:xfrm>
          <a:prstGeom prst="rect">
            <a:avLst/>
          </a:prstGeom>
          <a:noFill/>
        </p:spPr>
        <p:txBody>
          <a:bodyPr wrap="square" rtlCol="0">
            <a:spAutoFit/>
          </a:bodyPr>
          <a:lstStyle/>
          <a:p>
            <a:pPr algn="ctr"/>
            <a:r>
              <a:rPr lang="en-US" sz="2400" dirty="0" err="1">
                <a:solidFill>
                  <a:prstClr val="black"/>
                </a:solidFill>
                <a:latin typeface="Cambria" panose="02040503050406030204" pitchFamily="18" charset="0"/>
                <a:ea typeface="Cambria" panose="02040503050406030204" pitchFamily="18" charset="0"/>
              </a:rPr>
              <a:t>Analisis</a:t>
            </a:r>
            <a:r>
              <a:rPr lang="en-US" sz="2400" dirty="0">
                <a:solidFill>
                  <a:prstClr val="black"/>
                </a:solidFill>
                <a:latin typeface="Cambria" panose="02040503050406030204" pitchFamily="18" charset="0"/>
                <a:ea typeface="Cambria" panose="02040503050406030204" pitchFamily="18" charset="0"/>
              </a:rPr>
              <a:t> </a:t>
            </a:r>
            <a:r>
              <a:rPr lang="en-US" sz="2400" dirty="0" err="1" smtClean="0">
                <a:solidFill>
                  <a:prstClr val="black"/>
                </a:solidFill>
                <a:latin typeface="Cambria" panose="02040503050406030204" pitchFamily="18" charset="0"/>
                <a:ea typeface="Cambria" panose="02040503050406030204" pitchFamily="18" charset="0"/>
              </a:rPr>
              <a:t>Preskriptif</a:t>
            </a:r>
            <a:endParaRPr lang="en-US" sz="2400" dirty="0">
              <a:solidFill>
                <a:prstClr val="black"/>
              </a:solidFill>
              <a:latin typeface="Cambria" panose="02040503050406030204" pitchFamily="18" charset="0"/>
              <a:ea typeface="Cambria" panose="02040503050406030204" pitchFamily="18" charset="0"/>
            </a:endParaRPr>
          </a:p>
        </p:txBody>
      </p:sp>
      <p:sp>
        <p:nvSpPr>
          <p:cNvPr id="87" name="TextBox 86"/>
          <p:cNvSpPr txBox="1"/>
          <p:nvPr/>
        </p:nvSpPr>
        <p:spPr>
          <a:xfrm>
            <a:off x="9515545" y="5069013"/>
            <a:ext cx="2301595" cy="830997"/>
          </a:xfrm>
          <a:prstGeom prst="rect">
            <a:avLst/>
          </a:prstGeom>
          <a:noFill/>
        </p:spPr>
        <p:txBody>
          <a:bodyPr wrap="square" rtlCol="0">
            <a:spAutoFit/>
          </a:bodyPr>
          <a:lstStyle/>
          <a:p>
            <a:pPr algn="ctr"/>
            <a:r>
              <a:rPr lang="en-US" sz="2400" dirty="0" err="1">
                <a:solidFill>
                  <a:prstClr val="black"/>
                </a:solidFill>
                <a:latin typeface="Cambria" panose="02040503050406030204" pitchFamily="18" charset="0"/>
                <a:ea typeface="Cambria" panose="02040503050406030204" pitchFamily="18" charset="0"/>
              </a:rPr>
              <a:t>Analisis</a:t>
            </a:r>
            <a:r>
              <a:rPr lang="en-US" sz="2400" dirty="0">
                <a:solidFill>
                  <a:prstClr val="black"/>
                </a:solidFill>
                <a:latin typeface="Cambria" panose="02040503050406030204" pitchFamily="18" charset="0"/>
                <a:ea typeface="Cambria" panose="02040503050406030204" pitchFamily="18" charset="0"/>
              </a:rPr>
              <a:t> </a:t>
            </a:r>
            <a:r>
              <a:rPr lang="en-US" sz="2400" dirty="0" err="1" smtClean="0">
                <a:solidFill>
                  <a:prstClr val="black"/>
                </a:solidFill>
                <a:latin typeface="Cambria" panose="02040503050406030204" pitchFamily="18" charset="0"/>
                <a:ea typeface="Cambria" panose="02040503050406030204" pitchFamily="18" charset="0"/>
              </a:rPr>
              <a:t>Inferensial</a:t>
            </a:r>
            <a:endParaRPr lang="en-US" sz="2400" dirty="0">
              <a:solidFill>
                <a:prstClr val="black"/>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1607290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22" name="Google Shape;2837;p133"/>
          <p:cNvGrpSpPr/>
          <p:nvPr/>
        </p:nvGrpSpPr>
        <p:grpSpPr>
          <a:xfrm>
            <a:off x="838201" y="317167"/>
            <a:ext cx="4723616" cy="1261974"/>
            <a:chOff x="4411970" y="4340222"/>
            <a:chExt cx="908101" cy="242681"/>
          </a:xfrm>
        </p:grpSpPr>
        <p:sp>
          <p:nvSpPr>
            <p:cNvPr id="23"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chemeClr val="accent1">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1.</a:t>
              </a:r>
              <a:endParaRPr kumimoji="0"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5"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6" name="TextBox 25"/>
          <p:cNvSpPr txBox="1"/>
          <p:nvPr/>
        </p:nvSpPr>
        <p:spPr>
          <a:xfrm>
            <a:off x="2231136" y="764704"/>
            <a:ext cx="3109396" cy="523220"/>
          </a:xfrm>
          <a:prstGeom prst="rect">
            <a:avLst/>
          </a:prstGeom>
          <a:noFill/>
        </p:spPr>
        <p:txBody>
          <a:bodyPr wrap="square" rtlCol="0">
            <a:spAutoFit/>
          </a:bodyPr>
          <a:lstStyle/>
          <a:p>
            <a:r>
              <a:rPr lang="en-US" sz="2800" dirty="0" err="1">
                <a:solidFill>
                  <a:prstClr val="black"/>
                </a:solidFill>
                <a:latin typeface="Cambria" panose="02040503050406030204" pitchFamily="18" charset="0"/>
                <a:ea typeface="Cambria" panose="02040503050406030204" pitchFamily="18" charset="0"/>
              </a:rPr>
              <a:t>Analisis</a:t>
            </a:r>
            <a:r>
              <a:rPr lang="en-US" sz="2800" dirty="0">
                <a:solidFill>
                  <a:prstClr val="black"/>
                </a:solidFill>
                <a:latin typeface="Cambria" panose="02040503050406030204" pitchFamily="18" charset="0"/>
                <a:ea typeface="Cambria" panose="02040503050406030204" pitchFamily="18" charset="0"/>
              </a:rPr>
              <a:t> </a:t>
            </a:r>
            <a:r>
              <a:rPr lang="en-US" sz="2800" dirty="0" err="1" smtClean="0">
                <a:solidFill>
                  <a:prstClr val="black"/>
                </a:solidFill>
                <a:latin typeface="Cambria" panose="02040503050406030204" pitchFamily="18" charset="0"/>
                <a:ea typeface="Cambria" panose="02040503050406030204" pitchFamily="18" charset="0"/>
              </a:rPr>
              <a:t>Deskriptif</a:t>
            </a:r>
            <a:endParaRPr lang="en-US" sz="2800" dirty="0">
              <a:solidFill>
                <a:prstClr val="black"/>
              </a:solidFill>
              <a:latin typeface="Cambria" panose="02040503050406030204" pitchFamily="18" charset="0"/>
              <a:ea typeface="Cambria" panose="02040503050406030204" pitchFamily="18" charset="0"/>
            </a:endParaRPr>
          </a:p>
        </p:txBody>
      </p:sp>
      <p:sp>
        <p:nvSpPr>
          <p:cNvPr id="12" name="Content Placeholder 2"/>
          <p:cNvSpPr txBox="1">
            <a:spLocks/>
          </p:cNvSpPr>
          <p:nvPr/>
        </p:nvSpPr>
        <p:spPr>
          <a:xfrm>
            <a:off x="6175513" y="2450761"/>
            <a:ext cx="4240968" cy="23042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id-ID" sz="2000" dirty="0" smtClean="0">
                <a:latin typeface="Cambria" panose="02040503050406030204" pitchFamily="18" charset="0"/>
                <a:ea typeface="Cambria" panose="02040503050406030204" pitchFamily="18" charset="0"/>
              </a:rPr>
              <a:t>Metode analisis deskriptif biasa ditampilkan dalam model visual, seperti gambar, grafik, laporan, dan angka yang sering dimanfaatkan untuk menggambarkan kinerja bisnis atau proses kerja yang dapat digunakan untuk menentukan kebijakan selajutnya.</a:t>
            </a:r>
            <a:endParaRPr lang="id-ID" sz="2000" dirty="0">
              <a:latin typeface="Cambria" panose="02040503050406030204" pitchFamily="18" charset="0"/>
              <a:ea typeface="Cambria" panose="02040503050406030204" pitchFamily="18" charset="0"/>
            </a:endParaRPr>
          </a:p>
        </p:txBody>
      </p:sp>
      <p:graphicFrame>
        <p:nvGraphicFramePr>
          <p:cNvPr id="13" name="Chart 12"/>
          <p:cNvGraphicFramePr/>
          <p:nvPr>
            <p:extLst>
              <p:ext uri="{D42A27DB-BD31-4B8C-83A1-F6EECF244321}">
                <p14:modId xmlns:p14="http://schemas.microsoft.com/office/powerpoint/2010/main" val="2053383301"/>
              </p:ext>
            </p:extLst>
          </p:nvPr>
        </p:nvGraphicFramePr>
        <p:xfrm>
          <a:off x="1747404" y="2007910"/>
          <a:ext cx="4428109" cy="2952073"/>
        </p:xfrm>
        <a:graphic>
          <a:graphicData uri="http://schemas.openxmlformats.org/drawingml/2006/chart">
            <c:chart xmlns:c="http://schemas.openxmlformats.org/drawingml/2006/chart" xmlns:r="http://schemas.openxmlformats.org/officeDocument/2006/relationships" r:id="rId3"/>
          </a:graphicData>
        </a:graphic>
      </p:graphicFrame>
      <p:sp>
        <p:nvSpPr>
          <p:cNvPr id="14" name="Google Shape;1812;p34"/>
          <p:cNvSpPr/>
          <p:nvPr/>
        </p:nvSpPr>
        <p:spPr>
          <a:xfrm>
            <a:off x="2063552" y="5092579"/>
            <a:ext cx="8352929" cy="296173"/>
          </a:xfrm>
          <a:prstGeom prst="ellipse">
            <a:avLst/>
          </a:prstGeom>
          <a:solidFill>
            <a:schemeClr val="accent6">
              <a:lumMod val="50000"/>
              <a:alpha val="1556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Tree>
    <p:extLst>
      <p:ext uri="{BB962C8B-B14F-4D97-AF65-F5344CB8AC3E}">
        <p14:creationId xmlns:p14="http://schemas.microsoft.com/office/powerpoint/2010/main" val="32827561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22" name="Google Shape;2837;p133"/>
          <p:cNvGrpSpPr/>
          <p:nvPr/>
        </p:nvGrpSpPr>
        <p:grpSpPr>
          <a:xfrm>
            <a:off x="838201" y="317167"/>
            <a:ext cx="4723616" cy="1261974"/>
            <a:chOff x="4411970" y="4340222"/>
            <a:chExt cx="908101" cy="242681"/>
          </a:xfrm>
        </p:grpSpPr>
        <p:sp>
          <p:nvSpPr>
            <p:cNvPr id="23"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chemeClr val="accent1">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dirty="0">
                  <a:solidFill>
                    <a:prstClr val="black"/>
                  </a:solidFill>
                  <a:latin typeface="Cambria" panose="02040503050406030204" pitchFamily="18" charset="0"/>
                  <a:ea typeface="Cambria" panose="02040503050406030204" pitchFamily="18" charset="0"/>
                </a:rPr>
                <a:t>2</a:t>
              </a:r>
              <a:r>
                <a:rPr kumimoji="0" lang="en-US" sz="36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5"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6" name="TextBox 25"/>
          <p:cNvSpPr txBox="1"/>
          <p:nvPr/>
        </p:nvSpPr>
        <p:spPr>
          <a:xfrm>
            <a:off x="2231136" y="764704"/>
            <a:ext cx="3109396" cy="523220"/>
          </a:xfrm>
          <a:prstGeom prst="rect">
            <a:avLst/>
          </a:prstGeom>
          <a:noFill/>
        </p:spPr>
        <p:txBody>
          <a:bodyPr wrap="square" rtlCol="0">
            <a:spAutoFit/>
          </a:bodyPr>
          <a:lstStyle/>
          <a:p>
            <a:r>
              <a:rPr lang="en-US" sz="2800" dirty="0" err="1">
                <a:solidFill>
                  <a:prstClr val="black"/>
                </a:solidFill>
                <a:latin typeface="Cambria" panose="02040503050406030204" pitchFamily="18" charset="0"/>
                <a:ea typeface="Cambria" panose="02040503050406030204" pitchFamily="18" charset="0"/>
              </a:rPr>
              <a:t>Analisis</a:t>
            </a:r>
            <a:r>
              <a:rPr lang="en-US" sz="2800" dirty="0">
                <a:solidFill>
                  <a:prstClr val="black"/>
                </a:solidFill>
                <a:latin typeface="Cambria" panose="02040503050406030204" pitchFamily="18" charset="0"/>
                <a:ea typeface="Cambria" panose="02040503050406030204" pitchFamily="18" charset="0"/>
              </a:rPr>
              <a:t> </a:t>
            </a:r>
            <a:r>
              <a:rPr lang="en-US" sz="2800" dirty="0" err="1" smtClean="0">
                <a:solidFill>
                  <a:prstClr val="black"/>
                </a:solidFill>
                <a:latin typeface="Cambria" panose="02040503050406030204" pitchFamily="18" charset="0"/>
                <a:ea typeface="Cambria" panose="02040503050406030204" pitchFamily="18" charset="0"/>
              </a:rPr>
              <a:t>Diagnostik</a:t>
            </a:r>
            <a:endParaRPr lang="en-US" sz="2800" dirty="0">
              <a:solidFill>
                <a:prstClr val="black"/>
              </a:solidFill>
              <a:latin typeface="Cambria" panose="02040503050406030204" pitchFamily="18" charset="0"/>
              <a:ea typeface="Cambria" panose="02040503050406030204" pitchFamily="18" charset="0"/>
            </a:endParaRPr>
          </a:p>
        </p:txBody>
      </p:sp>
      <p:sp>
        <p:nvSpPr>
          <p:cNvPr id="12" name="Content Placeholder 2"/>
          <p:cNvSpPr txBox="1">
            <a:spLocks/>
          </p:cNvSpPr>
          <p:nvPr/>
        </p:nvSpPr>
        <p:spPr>
          <a:xfrm>
            <a:off x="5951984" y="2265452"/>
            <a:ext cx="4608512" cy="2827127"/>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Metode analisis diagnostik sering digunakan untuk menjelaskan, memberikan pemahan, dan memodelkan kejadian sehingga mampu memberikan informasi tentang sebab akibat dari suatu peristiwa. Penerapan analisis ini dapat dilihat dalam tahapan pendeteksi gejala penyakit, kerusakan mobil, kerusakan komputer, kesalah program, dan serangan fiber.</a:t>
            </a:r>
          </a:p>
        </p:txBody>
      </p:sp>
      <p:sp>
        <p:nvSpPr>
          <p:cNvPr id="14" name="Google Shape;1812;p34"/>
          <p:cNvSpPr/>
          <p:nvPr/>
        </p:nvSpPr>
        <p:spPr>
          <a:xfrm>
            <a:off x="2063552" y="5092579"/>
            <a:ext cx="8352929" cy="296173"/>
          </a:xfrm>
          <a:prstGeom prst="ellipse">
            <a:avLst/>
          </a:prstGeom>
          <a:solidFill>
            <a:schemeClr val="accent1">
              <a:lumMod val="75000"/>
              <a:alpha val="1556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488549">
            <a:off x="2063552" y="2441908"/>
            <a:ext cx="3717026" cy="2092920"/>
          </a:xfrm>
          <a:prstGeom prst="rect">
            <a:avLst/>
          </a:prstGeom>
        </p:spPr>
      </p:pic>
    </p:spTree>
    <p:extLst>
      <p:ext uri="{BB962C8B-B14F-4D97-AF65-F5344CB8AC3E}">
        <p14:creationId xmlns:p14="http://schemas.microsoft.com/office/powerpoint/2010/main" val="36177963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Google Shape;1616;p72"/>
          <p:cNvSpPr/>
          <p:nvPr/>
        </p:nvSpPr>
        <p:spPr>
          <a:xfrm rot="13959577">
            <a:off x="1117879" y="3279962"/>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Google Shape;1542;p70"/>
          <p:cNvSpPr/>
          <p:nvPr/>
        </p:nvSpPr>
        <p:spPr>
          <a:xfrm>
            <a:off x="5337131" y="988715"/>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Google Shape;1543;p70"/>
          <p:cNvSpPr/>
          <p:nvPr/>
        </p:nvSpPr>
        <p:spPr>
          <a:xfrm rot="13587038">
            <a:off x="7641213" y="289509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4" name="Google Shape;1811;p34"/>
          <p:cNvGrpSpPr/>
          <p:nvPr/>
        </p:nvGrpSpPr>
        <p:grpSpPr>
          <a:xfrm>
            <a:off x="2846724" y="1619598"/>
            <a:ext cx="6579571" cy="4752178"/>
            <a:chOff x="1551000" y="452264"/>
            <a:chExt cx="6042000" cy="4363911"/>
          </a:xfrm>
        </p:grpSpPr>
        <p:sp>
          <p:nvSpPr>
            <p:cNvPr id="25"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6" name="Google Shape;1813;p34"/>
            <p:cNvGrpSpPr/>
            <p:nvPr/>
          </p:nvGrpSpPr>
          <p:grpSpPr>
            <a:xfrm>
              <a:off x="1705800" y="452264"/>
              <a:ext cx="5732400" cy="4147136"/>
              <a:chOff x="628875" y="452264"/>
              <a:chExt cx="5732400" cy="4147136"/>
            </a:xfrm>
          </p:grpSpPr>
          <p:sp>
            <p:nvSpPr>
              <p:cNvPr id="27"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28"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9" name="Google Shape;1816;p34"/>
              <p:cNvGrpSpPr/>
              <p:nvPr/>
            </p:nvGrpSpPr>
            <p:grpSpPr>
              <a:xfrm>
                <a:off x="816950" y="452264"/>
                <a:ext cx="196200" cy="375250"/>
                <a:chOff x="816950" y="467150"/>
                <a:chExt cx="196200" cy="375250"/>
              </a:xfrm>
            </p:grpSpPr>
            <p:sp>
              <p:nvSpPr>
                <p:cNvPr id="66" name="Google Shape;181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7"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0" name="Google Shape;1819;p34"/>
              <p:cNvGrpSpPr/>
              <p:nvPr/>
            </p:nvGrpSpPr>
            <p:grpSpPr>
              <a:xfrm>
                <a:off x="1244763" y="452264"/>
                <a:ext cx="196200" cy="375250"/>
                <a:chOff x="816950" y="467150"/>
                <a:chExt cx="196200" cy="375250"/>
              </a:xfrm>
            </p:grpSpPr>
            <p:sp>
              <p:nvSpPr>
                <p:cNvPr id="64" name="Google Shape;182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5"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1" name="Google Shape;1822;p34"/>
              <p:cNvGrpSpPr/>
              <p:nvPr/>
            </p:nvGrpSpPr>
            <p:grpSpPr>
              <a:xfrm>
                <a:off x="1672575" y="452264"/>
                <a:ext cx="196200" cy="375250"/>
                <a:chOff x="816950" y="467150"/>
                <a:chExt cx="196200" cy="375250"/>
              </a:xfrm>
            </p:grpSpPr>
            <p:sp>
              <p:nvSpPr>
                <p:cNvPr id="62" name="Google Shape;182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3"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2" name="Google Shape;1825;p34"/>
              <p:cNvGrpSpPr/>
              <p:nvPr/>
            </p:nvGrpSpPr>
            <p:grpSpPr>
              <a:xfrm>
                <a:off x="2100388" y="452264"/>
                <a:ext cx="196200" cy="375250"/>
                <a:chOff x="816950" y="467150"/>
                <a:chExt cx="196200" cy="375250"/>
              </a:xfrm>
            </p:grpSpPr>
            <p:sp>
              <p:nvSpPr>
                <p:cNvPr id="60" name="Google Shape;1826;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1"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3" name="Google Shape;1828;p34"/>
              <p:cNvGrpSpPr/>
              <p:nvPr/>
            </p:nvGrpSpPr>
            <p:grpSpPr>
              <a:xfrm>
                <a:off x="2528200" y="452264"/>
                <a:ext cx="196200" cy="375250"/>
                <a:chOff x="816950" y="467150"/>
                <a:chExt cx="196200" cy="375250"/>
              </a:xfrm>
            </p:grpSpPr>
            <p:sp>
              <p:nvSpPr>
                <p:cNvPr id="58" name="Google Shape;1829;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9"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4" name="Google Shape;1831;p34"/>
              <p:cNvGrpSpPr/>
              <p:nvPr/>
            </p:nvGrpSpPr>
            <p:grpSpPr>
              <a:xfrm>
                <a:off x="2956013" y="452264"/>
                <a:ext cx="196200" cy="375250"/>
                <a:chOff x="816950" y="467150"/>
                <a:chExt cx="196200" cy="375250"/>
              </a:xfrm>
            </p:grpSpPr>
            <p:sp>
              <p:nvSpPr>
                <p:cNvPr id="56" name="Google Shape;1832;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7"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5" name="Google Shape;1834;p34"/>
              <p:cNvGrpSpPr/>
              <p:nvPr/>
            </p:nvGrpSpPr>
            <p:grpSpPr>
              <a:xfrm>
                <a:off x="3383825" y="452264"/>
                <a:ext cx="196200" cy="375250"/>
                <a:chOff x="816950" y="467150"/>
                <a:chExt cx="196200" cy="375250"/>
              </a:xfrm>
            </p:grpSpPr>
            <p:sp>
              <p:nvSpPr>
                <p:cNvPr id="54" name="Google Shape;1835;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5"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6" name="Google Shape;1837;p34"/>
              <p:cNvGrpSpPr/>
              <p:nvPr/>
            </p:nvGrpSpPr>
            <p:grpSpPr>
              <a:xfrm>
                <a:off x="3811638" y="452264"/>
                <a:ext cx="196200" cy="375250"/>
                <a:chOff x="816950" y="467150"/>
                <a:chExt cx="196200" cy="375250"/>
              </a:xfrm>
            </p:grpSpPr>
            <p:sp>
              <p:nvSpPr>
                <p:cNvPr id="52" name="Google Shape;1838;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3"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7" name="Google Shape;1840;p34"/>
              <p:cNvGrpSpPr/>
              <p:nvPr/>
            </p:nvGrpSpPr>
            <p:grpSpPr>
              <a:xfrm>
                <a:off x="4239450" y="452264"/>
                <a:ext cx="196200" cy="375250"/>
                <a:chOff x="816950" y="467150"/>
                <a:chExt cx="196200" cy="375250"/>
              </a:xfrm>
            </p:grpSpPr>
            <p:sp>
              <p:nvSpPr>
                <p:cNvPr id="50" name="Google Shape;1841;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1"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8" name="Google Shape;1843;p34"/>
              <p:cNvGrpSpPr/>
              <p:nvPr/>
            </p:nvGrpSpPr>
            <p:grpSpPr>
              <a:xfrm>
                <a:off x="4667263" y="452264"/>
                <a:ext cx="196200" cy="375250"/>
                <a:chOff x="816950" y="467150"/>
                <a:chExt cx="196200" cy="375250"/>
              </a:xfrm>
            </p:grpSpPr>
            <p:sp>
              <p:nvSpPr>
                <p:cNvPr id="48" name="Google Shape;1844;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9"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9" name="Google Shape;1846;p34"/>
              <p:cNvGrpSpPr/>
              <p:nvPr/>
            </p:nvGrpSpPr>
            <p:grpSpPr>
              <a:xfrm>
                <a:off x="5095075" y="452264"/>
                <a:ext cx="196200" cy="375250"/>
                <a:chOff x="816950" y="467150"/>
                <a:chExt cx="196200" cy="375250"/>
              </a:xfrm>
            </p:grpSpPr>
            <p:sp>
              <p:nvSpPr>
                <p:cNvPr id="46" name="Google Shape;184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7"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40" name="Google Shape;1849;p34"/>
              <p:cNvGrpSpPr/>
              <p:nvPr/>
            </p:nvGrpSpPr>
            <p:grpSpPr>
              <a:xfrm>
                <a:off x="5522888" y="452264"/>
                <a:ext cx="196200" cy="375250"/>
                <a:chOff x="816950" y="467150"/>
                <a:chExt cx="196200" cy="375250"/>
              </a:xfrm>
            </p:grpSpPr>
            <p:sp>
              <p:nvSpPr>
                <p:cNvPr id="44" name="Google Shape;185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5"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41" name="Google Shape;1852;p34"/>
              <p:cNvGrpSpPr/>
              <p:nvPr/>
            </p:nvGrpSpPr>
            <p:grpSpPr>
              <a:xfrm>
                <a:off x="5950700" y="452264"/>
                <a:ext cx="196200" cy="375250"/>
                <a:chOff x="816950" y="467150"/>
                <a:chExt cx="196200" cy="375250"/>
              </a:xfrm>
            </p:grpSpPr>
            <p:sp>
              <p:nvSpPr>
                <p:cNvPr id="42" name="Google Shape;185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3"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gr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6" name="Google Shape;2837;p133"/>
          <p:cNvGrpSpPr/>
          <p:nvPr/>
        </p:nvGrpSpPr>
        <p:grpSpPr>
          <a:xfrm>
            <a:off x="838201" y="317167"/>
            <a:ext cx="4723616" cy="1261974"/>
            <a:chOff x="4411970" y="4340222"/>
            <a:chExt cx="908101" cy="242681"/>
          </a:xfrm>
        </p:grpSpPr>
        <p:sp>
          <p:nvSpPr>
            <p:cNvPr id="7"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chemeClr val="accent1">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dirty="0">
                  <a:solidFill>
                    <a:prstClr val="black"/>
                  </a:solidFill>
                  <a:latin typeface="Cambria" panose="02040503050406030204" pitchFamily="18" charset="0"/>
                  <a:ea typeface="Cambria" panose="02040503050406030204" pitchFamily="18" charset="0"/>
                </a:rPr>
                <a:t>3</a:t>
              </a:r>
              <a:r>
                <a:rPr kumimoji="0" lang="en-US" sz="36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 name="TextBox 1"/>
          <p:cNvSpPr txBox="1"/>
          <p:nvPr/>
        </p:nvSpPr>
        <p:spPr>
          <a:xfrm>
            <a:off x="2238112" y="720342"/>
            <a:ext cx="3109396" cy="523220"/>
          </a:xfrm>
          <a:prstGeom prst="rect">
            <a:avLst/>
          </a:prstGeom>
          <a:noFill/>
        </p:spPr>
        <p:txBody>
          <a:bodyPr wrap="square" rtlCol="0">
            <a:spAutoFit/>
          </a:bodyPr>
          <a:lstStyle/>
          <a:p>
            <a:r>
              <a:rPr lang="en-US" sz="2800" dirty="0" err="1">
                <a:solidFill>
                  <a:prstClr val="black"/>
                </a:solidFill>
                <a:latin typeface="Cambria" panose="02040503050406030204" pitchFamily="18" charset="0"/>
                <a:ea typeface="Cambria" panose="02040503050406030204" pitchFamily="18" charset="0"/>
              </a:rPr>
              <a:t>Analisis</a:t>
            </a:r>
            <a:r>
              <a:rPr lang="en-US" sz="2800" dirty="0">
                <a:solidFill>
                  <a:prstClr val="black"/>
                </a:solidFill>
                <a:latin typeface="Cambria" panose="02040503050406030204" pitchFamily="18" charset="0"/>
                <a:ea typeface="Cambria" panose="02040503050406030204" pitchFamily="18" charset="0"/>
              </a:rPr>
              <a:t> </a:t>
            </a:r>
            <a:r>
              <a:rPr lang="en-US" sz="2800" dirty="0" err="1" smtClean="0">
                <a:solidFill>
                  <a:prstClr val="black"/>
                </a:solidFill>
                <a:latin typeface="Cambria" panose="02040503050406030204" pitchFamily="18" charset="0"/>
                <a:ea typeface="Cambria" panose="02040503050406030204" pitchFamily="18" charset="0"/>
              </a:rPr>
              <a:t>Prediktif</a:t>
            </a:r>
            <a:endParaRPr lang="en-US" sz="2800" dirty="0">
              <a:solidFill>
                <a:prstClr val="black"/>
              </a:solidFill>
              <a:latin typeface="Cambria" panose="02040503050406030204" pitchFamily="18" charset="0"/>
              <a:ea typeface="Cambria" panose="02040503050406030204" pitchFamily="18" charset="0"/>
            </a:endParaRPr>
          </a:p>
        </p:txBody>
      </p:sp>
      <p:sp>
        <p:nvSpPr>
          <p:cNvPr id="10" name="Content Placeholder 2"/>
          <p:cNvSpPr>
            <a:spLocks noGrp="1"/>
          </p:cNvSpPr>
          <p:nvPr>
            <p:ph idx="1"/>
          </p:nvPr>
        </p:nvSpPr>
        <p:spPr>
          <a:xfrm>
            <a:off x="3260781" y="2536134"/>
            <a:ext cx="5745200" cy="3223631"/>
          </a:xfrm>
        </p:spPr>
        <p:txBody>
          <a:bodyPr anchor="ctr">
            <a:noAutofit/>
          </a:bodyPr>
          <a:lstStyle/>
          <a:p>
            <a:pPr marL="0" indent="0" algn="ctr">
              <a:buNone/>
            </a:pPr>
            <a:r>
              <a:rPr lang="en-US" sz="2000" dirty="0" err="1">
                <a:solidFill>
                  <a:schemeClr val="bg1"/>
                </a:solidFill>
                <a:latin typeface="Cambria" panose="02040503050406030204" pitchFamily="18" charset="0"/>
                <a:ea typeface="Cambria" panose="02040503050406030204" pitchFamily="18" charset="0"/>
              </a:rPr>
              <a:t>Metode</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analisis</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prediktif</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dilakukan</a:t>
            </a:r>
            <a:r>
              <a:rPr lang="en-US" sz="2000" dirty="0">
                <a:solidFill>
                  <a:schemeClr val="bg1"/>
                </a:solidFill>
                <a:latin typeface="Cambria" panose="02040503050406030204" pitchFamily="18" charset="0"/>
                <a:ea typeface="Cambria" panose="02040503050406030204" pitchFamily="18" charset="0"/>
              </a:rPr>
              <a:t> dengan </a:t>
            </a:r>
            <a:r>
              <a:rPr lang="en-US" sz="2000" dirty="0" err="1">
                <a:solidFill>
                  <a:schemeClr val="bg1"/>
                </a:solidFill>
                <a:latin typeface="Cambria" panose="02040503050406030204" pitchFamily="18" charset="0"/>
                <a:ea typeface="Cambria" panose="02040503050406030204" pitchFamily="18" charset="0"/>
              </a:rPr>
              <a:t>mengambil</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nilai</a:t>
            </a:r>
            <a:r>
              <a:rPr lang="en-US" sz="2000" dirty="0">
                <a:solidFill>
                  <a:schemeClr val="bg1"/>
                </a:solidFill>
                <a:latin typeface="Cambria" panose="02040503050406030204" pitchFamily="18" charset="0"/>
                <a:ea typeface="Cambria" panose="02040503050406030204" pitchFamily="18" charset="0"/>
              </a:rPr>
              <a:t> data </a:t>
            </a:r>
            <a:r>
              <a:rPr lang="en-US" sz="2000" dirty="0" err="1">
                <a:solidFill>
                  <a:schemeClr val="bg1"/>
                </a:solidFill>
                <a:latin typeface="Cambria" panose="02040503050406030204" pitchFamily="18" charset="0"/>
                <a:ea typeface="Cambria" panose="02040503050406030204" pitchFamily="18" charset="0"/>
              </a:rPr>
              <a:t>terdahulu</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historis</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sebagai</a:t>
            </a:r>
            <a:r>
              <a:rPr lang="en-US" sz="2000" dirty="0">
                <a:solidFill>
                  <a:schemeClr val="bg1"/>
                </a:solidFill>
                <a:latin typeface="Cambria" panose="02040503050406030204" pitchFamily="18" charset="0"/>
                <a:ea typeface="Cambria" panose="02040503050406030204" pitchFamily="18" charset="0"/>
              </a:rPr>
              <a:t> data </a:t>
            </a:r>
            <a:r>
              <a:rPr lang="en-US" sz="2000" dirty="0" err="1">
                <a:solidFill>
                  <a:schemeClr val="bg1"/>
                </a:solidFill>
                <a:latin typeface="Cambria" panose="02040503050406030204" pitchFamily="18" charset="0"/>
                <a:ea typeface="Cambria" panose="02040503050406030204" pitchFamily="18" charset="0"/>
              </a:rPr>
              <a:t>awal</a:t>
            </a:r>
            <a:r>
              <a:rPr lang="en-US" sz="2000" dirty="0">
                <a:solidFill>
                  <a:schemeClr val="bg1"/>
                </a:solidFill>
                <a:latin typeface="Cambria" panose="02040503050406030204" pitchFamily="18" charset="0"/>
                <a:ea typeface="Cambria" panose="02040503050406030204" pitchFamily="18" charset="0"/>
              </a:rPr>
              <a:t> untuk machine learning dalam </a:t>
            </a:r>
            <a:r>
              <a:rPr lang="en-US" sz="2000" dirty="0" err="1">
                <a:solidFill>
                  <a:schemeClr val="bg1"/>
                </a:solidFill>
                <a:latin typeface="Cambria" panose="02040503050406030204" pitchFamily="18" charset="0"/>
                <a:ea typeface="Cambria" panose="02040503050406030204" pitchFamily="18" charset="0"/>
              </a:rPr>
              <a:t>rangka</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menentukan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pola</a:t>
            </a:r>
            <a:r>
              <a:rPr lang="en-US" sz="2000" dirty="0">
                <a:solidFill>
                  <a:schemeClr val="bg1"/>
                </a:solidFill>
                <a:latin typeface="Cambria" panose="02040503050406030204" pitchFamily="18" charset="0"/>
                <a:ea typeface="Cambria" panose="02040503050406030204" pitchFamily="18" charset="0"/>
              </a:rPr>
              <a:t> atau </a:t>
            </a:r>
            <a:r>
              <a:rPr lang="en-US" sz="2000" dirty="0" err="1">
                <a:solidFill>
                  <a:schemeClr val="bg1"/>
                </a:solidFill>
                <a:latin typeface="Cambria" panose="02040503050406030204" pitchFamily="18" charset="0"/>
                <a:ea typeface="Cambria" panose="02040503050406030204" pitchFamily="18" charset="0"/>
              </a:rPr>
              <a:t>simpulan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masalah</a:t>
            </a:r>
            <a:r>
              <a:rPr lang="en-US" sz="2000" dirty="0">
                <a:solidFill>
                  <a:schemeClr val="bg1"/>
                </a:solidFill>
                <a:latin typeface="Cambria" panose="02040503050406030204" pitchFamily="18" charset="0"/>
                <a:ea typeface="Cambria" panose="02040503050406030204" pitchFamily="18" charset="0"/>
              </a:rPr>
              <a:t>. Dengan data </a:t>
            </a:r>
            <a:r>
              <a:rPr lang="en-US" sz="2000" dirty="0" err="1">
                <a:solidFill>
                  <a:schemeClr val="bg1"/>
                </a:solidFill>
                <a:latin typeface="Cambria" panose="02040503050406030204" pitchFamily="18" charset="0"/>
                <a:ea typeface="Cambria" panose="02040503050406030204" pitchFamily="18" charset="0"/>
              </a:rPr>
              <a:t>historis</a:t>
            </a:r>
            <a:r>
              <a:rPr lang="en-US" sz="2000" dirty="0">
                <a:solidFill>
                  <a:schemeClr val="bg1"/>
                </a:solidFill>
                <a:latin typeface="Cambria" panose="02040503050406030204" pitchFamily="18" charset="0"/>
                <a:ea typeface="Cambria" panose="02040503050406030204" pitchFamily="18" charset="0"/>
              </a:rPr>
              <a:t> tersebut, dapat </a:t>
            </a:r>
            <a:r>
              <a:rPr lang="en-US" sz="2000" dirty="0" err="1">
                <a:solidFill>
                  <a:schemeClr val="bg1"/>
                </a:solidFill>
                <a:latin typeface="Cambria" panose="02040503050406030204" pitchFamily="18" charset="0"/>
                <a:ea typeface="Cambria" panose="02040503050406030204" pitchFamily="18" charset="0"/>
              </a:rPr>
              <a:t>memperkirakan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peristiwa</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gejala</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kondisi</a:t>
            </a:r>
            <a:r>
              <a:rPr lang="en-US" sz="2000" dirty="0">
                <a:solidFill>
                  <a:schemeClr val="bg1"/>
                </a:solidFill>
                <a:latin typeface="Cambria" panose="02040503050406030204" pitchFamily="18" charset="0"/>
                <a:ea typeface="Cambria" panose="02040503050406030204" pitchFamily="18" charset="0"/>
              </a:rPr>
              <a:t> di masa </a:t>
            </a:r>
            <a:r>
              <a:rPr lang="en-US" sz="2000" dirty="0" err="1">
                <a:solidFill>
                  <a:schemeClr val="bg1"/>
                </a:solidFill>
                <a:latin typeface="Cambria" panose="02040503050406030204" pitchFamily="18" charset="0"/>
                <a:ea typeface="Cambria" panose="02040503050406030204" pitchFamily="18" charset="0"/>
              </a:rPr>
              <a:t>mendatang</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Contohnya</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seorang</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batuk</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pilek</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demam</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tinggi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hilang</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penciuman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bisa</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diindentifikasi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sebagai</a:t>
            </a:r>
            <a:r>
              <a:rPr lang="en-US" sz="2000" dirty="0">
                <a:solidFill>
                  <a:schemeClr val="bg1"/>
                </a:solidFill>
                <a:latin typeface="Cambria" panose="02040503050406030204" pitchFamily="18" charset="0"/>
                <a:ea typeface="Cambria" panose="02040503050406030204" pitchFamily="18" charset="0"/>
              </a:rPr>
              <a:t> </a:t>
            </a:r>
            <a:r>
              <a:rPr lang="en-US" sz="2000" dirty="0" err="1" smtClean="0">
                <a:solidFill>
                  <a:schemeClr val="bg1"/>
                </a:solidFill>
                <a:latin typeface="Cambria" panose="02040503050406030204" pitchFamily="18" charset="0"/>
                <a:ea typeface="Cambria" panose="02040503050406030204" pitchFamily="18" charset="0"/>
              </a:rPr>
              <a:t>gejala</a:t>
            </a:r>
            <a:r>
              <a:rPr lang="en-US" sz="2000" dirty="0" smtClean="0">
                <a:solidFill>
                  <a:schemeClr val="bg1"/>
                </a:solidFill>
                <a:latin typeface="Cambria" panose="02040503050406030204" pitchFamily="18" charset="0"/>
                <a:ea typeface="Cambria" panose="02040503050406030204" pitchFamily="18" charset="0"/>
              </a:rPr>
              <a:t> </a:t>
            </a:r>
            <a:r>
              <a:rPr lang="en-US" sz="2000" dirty="0">
                <a:solidFill>
                  <a:schemeClr val="bg1"/>
                </a:solidFill>
                <a:latin typeface="Cambria" panose="02040503050406030204" pitchFamily="18" charset="0"/>
                <a:ea typeface="Cambria" panose="02040503050406030204" pitchFamily="18" charset="0"/>
              </a:rPr>
              <a:t>Covid-19</a:t>
            </a:r>
            <a:r>
              <a:rPr lang="en-US" sz="2000" dirty="0" smtClean="0">
                <a:solidFill>
                  <a:schemeClr val="bg1"/>
                </a:solidFill>
                <a:latin typeface="Cambria" panose="02040503050406030204" pitchFamily="18" charset="0"/>
                <a:ea typeface="Cambria" panose="02040503050406030204" pitchFamily="18" charset="0"/>
              </a:rPr>
              <a:t>.</a:t>
            </a:r>
            <a:endParaRPr lang="en-US" sz="20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213902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6" name="Google Shape;2837;p133"/>
          <p:cNvGrpSpPr/>
          <p:nvPr/>
        </p:nvGrpSpPr>
        <p:grpSpPr>
          <a:xfrm>
            <a:off x="838201" y="317167"/>
            <a:ext cx="4723616" cy="1261974"/>
            <a:chOff x="4411970" y="4340222"/>
            <a:chExt cx="908101" cy="242681"/>
          </a:xfrm>
        </p:grpSpPr>
        <p:sp>
          <p:nvSpPr>
            <p:cNvPr id="7"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chemeClr val="accent1">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dirty="0">
                  <a:solidFill>
                    <a:prstClr val="black"/>
                  </a:solidFill>
                  <a:latin typeface="Cambria" panose="02040503050406030204" pitchFamily="18" charset="0"/>
                  <a:ea typeface="Cambria" panose="02040503050406030204" pitchFamily="18" charset="0"/>
                </a:rPr>
                <a:t>4</a:t>
              </a:r>
              <a:r>
                <a:rPr kumimoji="0" lang="en-US" sz="36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 name="TextBox 1"/>
          <p:cNvSpPr txBox="1"/>
          <p:nvPr/>
        </p:nvSpPr>
        <p:spPr>
          <a:xfrm>
            <a:off x="2238112" y="720342"/>
            <a:ext cx="310939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Analisis</a:t>
            </a:r>
            <a:r>
              <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Preskiptif</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11" name="Group 10"/>
          <p:cNvGrpSpPr/>
          <p:nvPr/>
        </p:nvGrpSpPr>
        <p:grpSpPr>
          <a:xfrm>
            <a:off x="1612035" y="2337203"/>
            <a:ext cx="8952695" cy="3036013"/>
            <a:chOff x="1612035" y="2337203"/>
            <a:chExt cx="8952695" cy="3121853"/>
          </a:xfrm>
        </p:grpSpPr>
        <p:sp>
          <p:nvSpPr>
            <p:cNvPr id="68" name="Rounded Rectangle 67"/>
            <p:cNvSpPr/>
            <p:nvPr/>
          </p:nvSpPr>
          <p:spPr>
            <a:xfrm>
              <a:off x="1871918" y="2664912"/>
              <a:ext cx="8692812" cy="2794144"/>
            </a:xfrm>
            <a:prstGeom prst="roundRect">
              <a:avLst/>
            </a:prstGeom>
            <a:solidFill>
              <a:srgbClr val="FFC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Content Placeholder 2"/>
            <p:cNvSpPr txBox="1">
              <a:spLocks/>
            </p:cNvSpPr>
            <p:nvPr/>
          </p:nvSpPr>
          <p:spPr>
            <a:xfrm>
              <a:off x="1612035" y="2337203"/>
              <a:ext cx="8692811" cy="2801646"/>
            </a:xfrm>
            <a:prstGeom prst="roundRect">
              <a:avLst/>
            </a:prstGeom>
            <a:ln w="38100">
              <a:solidFill>
                <a:srgbClr val="FFC000"/>
              </a:solidFill>
              <a:prstDash val="sysDash"/>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Metode analisis preskriptif mempelajari pola dan tren yang diambil dalam sebuah penelitian untuk memberikan rujukan atau rekomendasi dalam upaya menjelaskan dan menguraikan potensi implikasi setiap permasalahan. Contohnya, tren data pasien yang meningkat 200% saat pandemi akan menjadi rujukan untuk meningkatkan stok obat dan pegawai rumah sakit.</a:t>
              </a:r>
            </a:p>
          </p:txBody>
        </p:sp>
      </p:grpSp>
    </p:spTree>
    <p:extLst>
      <p:ext uri="{BB962C8B-B14F-4D97-AF65-F5344CB8AC3E}">
        <p14:creationId xmlns:p14="http://schemas.microsoft.com/office/powerpoint/2010/main" val="13287438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6" name="Google Shape;2837;p133"/>
          <p:cNvGrpSpPr/>
          <p:nvPr/>
        </p:nvGrpSpPr>
        <p:grpSpPr>
          <a:xfrm>
            <a:off x="838201" y="317167"/>
            <a:ext cx="4723616" cy="1261974"/>
            <a:chOff x="4411970" y="4340222"/>
            <a:chExt cx="908101" cy="242681"/>
          </a:xfrm>
        </p:grpSpPr>
        <p:sp>
          <p:nvSpPr>
            <p:cNvPr id="7"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chemeClr val="accent1">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dirty="0">
                  <a:solidFill>
                    <a:prstClr val="black"/>
                  </a:solidFill>
                  <a:latin typeface="Cambria" panose="02040503050406030204" pitchFamily="18" charset="0"/>
                  <a:ea typeface="Cambria" panose="02040503050406030204" pitchFamily="18" charset="0"/>
                </a:rPr>
                <a:t>5</a:t>
              </a:r>
              <a:r>
                <a:rPr kumimoji="0" lang="en-US" sz="36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 name="TextBox 1"/>
          <p:cNvSpPr txBox="1"/>
          <p:nvPr/>
        </p:nvSpPr>
        <p:spPr>
          <a:xfrm>
            <a:off x="2238112" y="720342"/>
            <a:ext cx="310939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Analisis</a:t>
            </a:r>
            <a:r>
              <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Inferensial</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3" name="Group 2"/>
          <p:cNvGrpSpPr/>
          <p:nvPr/>
        </p:nvGrpSpPr>
        <p:grpSpPr>
          <a:xfrm>
            <a:off x="1612035" y="2496754"/>
            <a:ext cx="8952695" cy="2171917"/>
            <a:chOff x="1612035" y="2337203"/>
            <a:chExt cx="8952695" cy="2171917"/>
          </a:xfrm>
        </p:grpSpPr>
        <p:sp>
          <p:nvSpPr>
            <p:cNvPr id="68" name="Rounded Rectangle 67"/>
            <p:cNvSpPr/>
            <p:nvPr/>
          </p:nvSpPr>
          <p:spPr>
            <a:xfrm>
              <a:off x="1871918" y="2664912"/>
              <a:ext cx="8692812" cy="1844208"/>
            </a:xfrm>
            <a:prstGeom prst="roundRect">
              <a:avLst/>
            </a:prstGeom>
            <a:solidFill>
              <a:srgbClr val="FFC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9" name="Content Placeholder 2"/>
            <p:cNvSpPr txBox="1">
              <a:spLocks/>
            </p:cNvSpPr>
            <p:nvPr/>
          </p:nvSpPr>
          <p:spPr>
            <a:xfrm>
              <a:off x="1612035" y="2337203"/>
              <a:ext cx="8692811" cy="1849160"/>
            </a:xfrm>
            <a:prstGeom prst="roundRect">
              <a:avLst/>
            </a:prstGeom>
            <a:ln w="38100">
              <a:solidFill>
                <a:srgbClr val="FFC000"/>
              </a:solidFill>
              <a:prstDash val="sysDash"/>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Metode analisis inferensial dilakukan berdasarkan data statistika yang akan mengambil simpulan secara umum. Analisis ini menggunakan rumus dan metode statistik tertentu sebagai dasar mengeneralisasi sampel populasi.</a:t>
              </a:r>
            </a:p>
          </p:txBody>
        </p:sp>
      </p:grpSp>
    </p:spTree>
    <p:extLst>
      <p:ext uri="{BB962C8B-B14F-4D97-AF65-F5344CB8AC3E}">
        <p14:creationId xmlns:p14="http://schemas.microsoft.com/office/powerpoint/2010/main" val="2459871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69524" y="1946229"/>
            <a:ext cx="4194428" cy="3640055"/>
          </a:xfrm>
        </p:spPr>
        <p:txBody>
          <a:bodyPr anchor="ctr">
            <a:normAutofit/>
          </a:bodyPr>
          <a:lstStyle/>
          <a:p>
            <a:pPr marL="0" indent="0" algn="just">
              <a:buNone/>
            </a:pPr>
            <a:r>
              <a:rPr lang="id-ID" sz="2000" b="1" dirty="0">
                <a:latin typeface="Cambria" panose="02040503050406030204" pitchFamily="18" charset="0"/>
                <a:ea typeface="Cambria" panose="02040503050406030204" pitchFamily="18" charset="0"/>
              </a:rPr>
              <a:t>Data</a:t>
            </a:r>
            <a:r>
              <a:rPr lang="id-ID" sz="2000" dirty="0">
                <a:latin typeface="Cambria" panose="02040503050406030204" pitchFamily="18" charset="0"/>
                <a:ea typeface="Cambria" panose="02040503050406030204" pitchFamily="18" charset="0"/>
              </a:rPr>
              <a:t> merupakan sekumpulan fakta, kejadian, atau objek yang dapat dilihat, diukur, dan disimpan dalam format tertentu. Kajian data yang diolah menurut mekanisme tertentu akan menghasilkan informasi yang dapat diterima akan pikiran dan memberikan gambaran tentang suatu kondisi, yang selanjutnya dapat digunakan untuk mengambil keputusan.</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1" name="Google Shape;2837;p133"/>
          <p:cNvGrpSpPr/>
          <p:nvPr/>
        </p:nvGrpSpPr>
        <p:grpSpPr>
          <a:xfrm>
            <a:off x="838201" y="317167"/>
            <a:ext cx="4723616" cy="1261974"/>
            <a:chOff x="4411970" y="4340222"/>
            <a:chExt cx="908101" cy="242681"/>
          </a:xfrm>
        </p:grpSpPr>
        <p:sp>
          <p:nvSpPr>
            <p:cNvPr id="12"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13"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1.</a:t>
              </a:r>
              <a:endParaRPr kumimoji="0"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
          <p:nvSpPr>
            <p:cNvPr id="14"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smtClean="0">
                <a:ln>
                  <a:noFill/>
                </a:ln>
                <a:solidFill>
                  <a:prstClr val="black"/>
                </a:solidFill>
                <a:effectLst/>
                <a:uLnTx/>
                <a:uFillTx/>
              </a:endParaRPr>
            </a:p>
          </p:txBody>
        </p:sp>
      </p:grpSp>
      <p:sp>
        <p:nvSpPr>
          <p:cNvPr id="15" name="TextBox 14"/>
          <p:cNvSpPr txBox="1"/>
          <p:nvPr/>
        </p:nvSpPr>
        <p:spPr>
          <a:xfrm>
            <a:off x="2263883" y="545925"/>
            <a:ext cx="3109396" cy="954107"/>
          </a:xfrm>
          <a:prstGeom prst="rect">
            <a:avLst/>
          </a:prstGeom>
          <a:noFill/>
        </p:spPr>
        <p:txBody>
          <a:bodyPr wrap="square" rtlCol="0">
            <a:spAutoFit/>
          </a:bodyPr>
          <a:lstStyle/>
          <a:p>
            <a:r>
              <a:rPr lang="en-US" sz="2800" dirty="0" err="1" smtClean="0">
                <a:solidFill>
                  <a:prstClr val="black"/>
                </a:solidFill>
                <a:latin typeface="Cambria" panose="02040503050406030204" pitchFamily="18" charset="0"/>
                <a:ea typeface="Cambria" panose="02040503050406030204" pitchFamily="18" charset="0"/>
              </a:rPr>
              <a:t>Pengertian</a:t>
            </a:r>
            <a:r>
              <a:rPr lang="en-US" sz="2800" dirty="0" smtClean="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Analisis</a:t>
            </a:r>
            <a:r>
              <a:rPr lang="en-US" sz="2800" dirty="0">
                <a:solidFill>
                  <a:prstClr val="black"/>
                </a:solidFill>
                <a:latin typeface="Cambria" panose="02040503050406030204" pitchFamily="18" charset="0"/>
                <a:ea typeface="Cambria" panose="02040503050406030204" pitchFamily="18" charset="0"/>
              </a:rPr>
              <a:t> Data </a:t>
            </a:r>
          </a:p>
        </p:txBody>
      </p:sp>
      <p:pic>
        <p:nvPicPr>
          <p:cNvPr id="17" name="Google Shape;145;p23"/>
          <p:cNvPicPr preferRelativeResize="0"/>
          <p:nvPr/>
        </p:nvPicPr>
        <p:blipFill>
          <a:blip r:embed="rId3" cstate="print">
            <a:extLst>
              <a:ext uri="{28A0092B-C50C-407E-A947-70E740481C1C}">
                <a14:useLocalDpi xmlns:a14="http://schemas.microsoft.com/office/drawing/2010/main" val="0"/>
              </a:ext>
            </a:extLst>
          </a:blip>
          <a:stretch>
            <a:fillRect/>
          </a:stretch>
        </p:blipFill>
        <p:spPr>
          <a:xfrm>
            <a:off x="5735960" y="2025339"/>
            <a:ext cx="5618373" cy="3745582"/>
          </a:xfrm>
          <a:custGeom>
            <a:avLst/>
            <a:gdLst/>
            <a:ahLst/>
            <a:cxnLst/>
            <a:rect l="l" t="t" r="r" b="b"/>
            <a:pathLst>
              <a:path w="21184" h="21461" extrusionOk="0">
                <a:moveTo>
                  <a:pt x="7229" y="22"/>
                </a:moveTo>
                <a:cubicBezTo>
                  <a:pt x="6726" y="-36"/>
                  <a:pt x="6218" y="17"/>
                  <a:pt x="5734" y="232"/>
                </a:cubicBezTo>
                <a:cubicBezTo>
                  <a:pt x="4515" y="761"/>
                  <a:pt x="3600" y="2045"/>
                  <a:pt x="3223" y="3533"/>
                </a:cubicBezTo>
                <a:cubicBezTo>
                  <a:pt x="2967" y="4516"/>
                  <a:pt x="2870" y="5607"/>
                  <a:pt x="2733" y="6624"/>
                </a:cubicBezTo>
                <a:cubicBezTo>
                  <a:pt x="2621" y="7508"/>
                  <a:pt x="2455" y="8381"/>
                  <a:pt x="2238" y="9235"/>
                </a:cubicBezTo>
                <a:cubicBezTo>
                  <a:pt x="1913" y="10556"/>
                  <a:pt x="1444" y="11933"/>
                  <a:pt x="1025" y="13211"/>
                </a:cubicBezTo>
                <a:cubicBezTo>
                  <a:pt x="775" y="13981"/>
                  <a:pt x="567" y="14824"/>
                  <a:pt x="563" y="15657"/>
                </a:cubicBezTo>
                <a:cubicBezTo>
                  <a:pt x="567" y="17357"/>
                  <a:pt x="1359" y="19017"/>
                  <a:pt x="2564" y="19877"/>
                </a:cubicBezTo>
                <a:cubicBezTo>
                  <a:pt x="3614" y="20646"/>
                  <a:pt x="5475" y="21126"/>
                  <a:pt x="6494" y="20087"/>
                </a:cubicBezTo>
                <a:cubicBezTo>
                  <a:pt x="6950" y="19632"/>
                  <a:pt x="7342" y="19021"/>
                  <a:pt x="7908" y="18767"/>
                </a:cubicBezTo>
                <a:cubicBezTo>
                  <a:pt x="8925" y="18328"/>
                  <a:pt x="10299" y="18705"/>
                  <a:pt x="11272" y="19187"/>
                </a:cubicBezTo>
                <a:cubicBezTo>
                  <a:pt x="12680" y="19904"/>
                  <a:pt x="14080" y="21348"/>
                  <a:pt x="15696" y="20855"/>
                </a:cubicBezTo>
                <a:cubicBezTo>
                  <a:pt x="16412" y="20609"/>
                  <a:pt x="16971" y="19947"/>
                  <a:pt x="17448" y="19280"/>
                </a:cubicBezTo>
                <a:cubicBezTo>
                  <a:pt x="17923" y="18603"/>
                  <a:pt x="18433" y="17809"/>
                  <a:pt x="18855" y="17080"/>
                </a:cubicBezTo>
                <a:cubicBezTo>
                  <a:pt x="19988" y="15025"/>
                  <a:pt x="21343" y="12771"/>
                  <a:pt x="21170" y="10174"/>
                </a:cubicBezTo>
                <a:cubicBezTo>
                  <a:pt x="21107" y="8787"/>
                  <a:pt x="20676" y="7404"/>
                  <a:pt x="19928" y="6350"/>
                </a:cubicBezTo>
                <a:cubicBezTo>
                  <a:pt x="19074" y="5158"/>
                  <a:pt x="17813" y="4529"/>
                  <a:pt x="16572" y="4174"/>
                </a:cubicBezTo>
                <a:cubicBezTo>
                  <a:pt x="15661" y="3894"/>
                  <a:pt x="14666" y="3837"/>
                  <a:pt x="13751" y="3577"/>
                </a:cubicBezTo>
                <a:cubicBezTo>
                  <a:pt x="13142" y="3422"/>
                  <a:pt x="12561" y="3132"/>
                  <a:pt x="12035" y="2726"/>
                </a:cubicBezTo>
                <a:cubicBezTo>
                  <a:pt x="10975" y="1928"/>
                  <a:pt x="9879" y="1004"/>
                  <a:pt x="8700" y="477"/>
                </a:cubicBezTo>
                <a:cubicBezTo>
                  <a:pt x="8232" y="249"/>
                  <a:pt x="7733" y="80"/>
                  <a:pt x="7229" y="22"/>
                </a:cubicBezTo>
                <a:close/>
                <a:moveTo>
                  <a:pt x="12031" y="584"/>
                </a:moveTo>
                <a:cubicBezTo>
                  <a:pt x="11733" y="540"/>
                  <a:pt x="11486" y="942"/>
                  <a:pt x="11618" y="1274"/>
                </a:cubicBezTo>
                <a:cubicBezTo>
                  <a:pt x="11720" y="1600"/>
                  <a:pt x="12081" y="1679"/>
                  <a:pt x="12281" y="1435"/>
                </a:cubicBezTo>
                <a:cubicBezTo>
                  <a:pt x="12440" y="1237"/>
                  <a:pt x="12440" y="920"/>
                  <a:pt x="12277" y="726"/>
                </a:cubicBezTo>
                <a:cubicBezTo>
                  <a:pt x="12211" y="648"/>
                  <a:pt x="12123" y="597"/>
                  <a:pt x="12031" y="584"/>
                </a:cubicBezTo>
                <a:close/>
                <a:moveTo>
                  <a:pt x="18188" y="2834"/>
                </a:moveTo>
                <a:cubicBezTo>
                  <a:pt x="17913" y="2760"/>
                  <a:pt x="17632" y="3088"/>
                  <a:pt x="17702" y="3426"/>
                </a:cubicBezTo>
                <a:cubicBezTo>
                  <a:pt x="17747" y="3696"/>
                  <a:pt x="17966" y="3867"/>
                  <a:pt x="18188" y="3812"/>
                </a:cubicBezTo>
                <a:cubicBezTo>
                  <a:pt x="18410" y="3757"/>
                  <a:pt x="18551" y="3495"/>
                  <a:pt x="18505" y="3225"/>
                </a:cubicBezTo>
                <a:cubicBezTo>
                  <a:pt x="18472" y="3029"/>
                  <a:pt x="18349" y="2874"/>
                  <a:pt x="18188" y="2834"/>
                </a:cubicBezTo>
                <a:close/>
                <a:moveTo>
                  <a:pt x="350" y="3201"/>
                </a:moveTo>
                <a:cubicBezTo>
                  <a:pt x="294" y="3212"/>
                  <a:pt x="238" y="3235"/>
                  <a:pt x="181" y="3279"/>
                </a:cubicBezTo>
                <a:cubicBezTo>
                  <a:pt x="-257" y="3674"/>
                  <a:pt x="182" y="4454"/>
                  <a:pt x="647" y="4105"/>
                </a:cubicBezTo>
                <a:cubicBezTo>
                  <a:pt x="1023" y="3754"/>
                  <a:pt x="735" y="3121"/>
                  <a:pt x="350" y="3201"/>
                </a:cubicBezTo>
                <a:close/>
                <a:moveTo>
                  <a:pt x="1370" y="5631"/>
                </a:moveTo>
                <a:cubicBezTo>
                  <a:pt x="863" y="5496"/>
                  <a:pt x="423" y="6103"/>
                  <a:pt x="575" y="6702"/>
                </a:cubicBezTo>
                <a:cubicBezTo>
                  <a:pt x="715" y="7262"/>
                  <a:pt x="1304" y="7480"/>
                  <a:pt x="1672" y="7098"/>
                </a:cubicBezTo>
                <a:cubicBezTo>
                  <a:pt x="2121" y="6657"/>
                  <a:pt x="1931" y="5771"/>
                  <a:pt x="1370" y="5631"/>
                </a:cubicBezTo>
                <a:close/>
                <a:moveTo>
                  <a:pt x="19401" y="18640"/>
                </a:moveTo>
                <a:cubicBezTo>
                  <a:pt x="19293" y="18664"/>
                  <a:pt x="19187" y="18720"/>
                  <a:pt x="19096" y="18816"/>
                </a:cubicBezTo>
                <a:cubicBezTo>
                  <a:pt x="18641" y="19251"/>
                  <a:pt x="18832" y="20149"/>
                  <a:pt x="19393" y="20283"/>
                </a:cubicBezTo>
                <a:cubicBezTo>
                  <a:pt x="19768" y="20374"/>
                  <a:pt x="20130" y="20078"/>
                  <a:pt x="20205" y="19623"/>
                </a:cubicBezTo>
                <a:cubicBezTo>
                  <a:pt x="20228" y="19486"/>
                  <a:pt x="20222" y="19345"/>
                  <a:pt x="20189" y="19212"/>
                </a:cubicBezTo>
                <a:cubicBezTo>
                  <a:pt x="20086" y="18795"/>
                  <a:pt x="19728" y="18567"/>
                  <a:pt x="19401" y="18640"/>
                </a:cubicBezTo>
                <a:close/>
                <a:moveTo>
                  <a:pt x="9162" y="19794"/>
                </a:moveTo>
                <a:cubicBezTo>
                  <a:pt x="9054" y="19818"/>
                  <a:pt x="8948" y="19874"/>
                  <a:pt x="8857" y="19970"/>
                </a:cubicBezTo>
                <a:cubicBezTo>
                  <a:pt x="8562" y="20263"/>
                  <a:pt x="8519" y="20795"/>
                  <a:pt x="8760" y="21153"/>
                </a:cubicBezTo>
                <a:cubicBezTo>
                  <a:pt x="9002" y="21512"/>
                  <a:pt x="9438" y="21564"/>
                  <a:pt x="9733" y="21271"/>
                </a:cubicBezTo>
                <a:cubicBezTo>
                  <a:pt x="9952" y="21053"/>
                  <a:pt x="10039" y="20694"/>
                  <a:pt x="9954" y="20366"/>
                </a:cubicBezTo>
                <a:cubicBezTo>
                  <a:pt x="9846" y="19950"/>
                  <a:pt x="9488" y="19721"/>
                  <a:pt x="9162" y="19794"/>
                </a:cubicBezTo>
                <a:close/>
              </a:path>
            </a:pathLst>
          </a:custGeom>
          <a:solidFill>
            <a:schemeClr val="tx2">
              <a:lumMod val="40000"/>
              <a:lumOff val="60000"/>
            </a:schemeClr>
          </a:solidFill>
          <a:ln>
            <a:noFill/>
          </a:ln>
          <a:effectLst>
            <a:outerShdw dist="50800" sx="1000" sy="1000" algn="ctr" rotWithShape="0">
              <a:schemeClr val="bg1"/>
            </a:outerShdw>
          </a:effectLst>
        </p:spPr>
      </p:pic>
    </p:spTree>
    <p:extLst>
      <p:ext uri="{BB962C8B-B14F-4D97-AF65-F5344CB8AC3E}">
        <p14:creationId xmlns:p14="http://schemas.microsoft.com/office/powerpoint/2010/main" val="33042436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id-ID" sz="5400" b="1" dirty="0">
                <a:solidFill>
                  <a:schemeClr val="bg1"/>
                </a:solidFill>
                <a:ea typeface="Cambria" panose="02040503050406030204" pitchFamily="18" charset="0"/>
              </a:rPr>
              <a:t>Silahkan </a:t>
            </a:r>
            <a:r>
              <a:rPr lang="id-ID" sz="5400" b="1" dirty="0" smtClean="0">
                <a:solidFill>
                  <a:schemeClr val="bg1"/>
                </a:solidFill>
                <a:ea typeface="Cambria" panose="02040503050406030204" pitchFamily="18" charset="0"/>
              </a:rPr>
              <a:t>kerjakan </a:t>
            </a:r>
            <a:r>
              <a:rPr lang="en-US" sz="5400" b="1" dirty="0" err="1" smtClean="0">
                <a:solidFill>
                  <a:schemeClr val="bg1"/>
                </a:solidFill>
                <a:ea typeface="Cambria" panose="02040503050406030204" pitchFamily="18" charset="0"/>
              </a:rPr>
              <a:t>Uji</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Kemampuan</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Diri</a:t>
            </a:r>
            <a:r>
              <a:rPr lang="en-US" sz="5400" b="1" dirty="0" smtClean="0">
                <a:solidFill>
                  <a:schemeClr val="bg1"/>
                </a:solidFill>
                <a:ea typeface="Cambria" panose="02040503050406030204" pitchFamily="18" charset="0"/>
              </a:rPr>
              <a:t> </a:t>
            </a:r>
            <a:r>
              <a:rPr lang="en-US" sz="5400" b="1" dirty="0">
                <a:solidFill>
                  <a:schemeClr val="bg1"/>
                </a:solidFill>
                <a:ea typeface="Cambria" panose="02040503050406030204" pitchFamily="18" charset="0"/>
              </a:rPr>
              <a:t>2</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39016982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Pentagon 4"/>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a:solidFill>
                  <a:prstClr val="black"/>
                </a:solidFill>
                <a:latin typeface="Cambria" panose="02040503050406030204" pitchFamily="18" charset="0"/>
                <a:ea typeface="Cambria" panose="02040503050406030204" pitchFamily="18" charset="0"/>
              </a:rPr>
              <a:t>C</a:t>
            </a:r>
            <a:endParaRPr kumimoji="0" lang="en-US" sz="4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1110618" y="1654066"/>
            <a:ext cx="3459577" cy="1200329"/>
          </a:xfrm>
          <a:prstGeom prst="rect">
            <a:avLst/>
          </a:prstGeom>
          <a:noFill/>
        </p:spPr>
        <p:txBody>
          <a:bodyPr wrap="square" rtlCol="0" anchor="ctr">
            <a:spAutoFit/>
          </a:bodyPr>
          <a:lstStyle/>
          <a:p>
            <a:pPr lvl="0" algn="ctr">
              <a:defRPr/>
            </a:pPr>
            <a:r>
              <a:rPr lang="en-US" sz="3600" b="1" dirty="0" err="1" smtClean="0">
                <a:solidFill>
                  <a:prstClr val="black"/>
                </a:solidFill>
                <a:latin typeface="Cambria" panose="02040503050406030204" pitchFamily="18" charset="0"/>
                <a:ea typeface="Cambria" panose="02040503050406030204" pitchFamily="18" charset="0"/>
              </a:rPr>
              <a:t>Analisis</a:t>
            </a:r>
            <a:r>
              <a:rPr lang="en-US" sz="3600" b="1" dirty="0" smtClean="0">
                <a:solidFill>
                  <a:prstClr val="black"/>
                </a:solidFill>
                <a:latin typeface="Cambria" panose="02040503050406030204" pitchFamily="18" charset="0"/>
                <a:ea typeface="Cambria" panose="02040503050406030204" pitchFamily="18" charset="0"/>
              </a:rPr>
              <a:t> Data </a:t>
            </a:r>
            <a:r>
              <a:rPr lang="en-US" sz="3600" b="1" dirty="0" err="1" smtClean="0">
                <a:solidFill>
                  <a:prstClr val="black"/>
                </a:solidFill>
                <a:latin typeface="Cambria" panose="02040503050406030204" pitchFamily="18" charset="0"/>
                <a:ea typeface="Cambria" panose="02040503050406030204" pitchFamily="18" charset="0"/>
              </a:rPr>
              <a:t>Statistik</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38439871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3" name="Google Shape;2837;p133"/>
          <p:cNvGrpSpPr/>
          <p:nvPr/>
        </p:nvGrpSpPr>
        <p:grpSpPr>
          <a:xfrm>
            <a:off x="838201" y="317167"/>
            <a:ext cx="4723616" cy="1261974"/>
            <a:chOff x="4411970" y="4340222"/>
            <a:chExt cx="908101" cy="242681"/>
          </a:xfrm>
        </p:grpSpPr>
        <p:sp>
          <p:nvSpPr>
            <p:cNvPr id="14"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5"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1.</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6"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17" name="TextBox 16"/>
          <p:cNvSpPr txBox="1"/>
          <p:nvPr/>
        </p:nvSpPr>
        <p:spPr>
          <a:xfrm>
            <a:off x="2231136" y="548680"/>
            <a:ext cx="3432816" cy="954107"/>
          </a:xfrm>
          <a:prstGeom prst="rect">
            <a:avLst/>
          </a:prstGeom>
          <a:noFill/>
        </p:spPr>
        <p:txBody>
          <a:bodyPr wrap="square" rtlCol="0">
            <a:spAutoFit/>
          </a:bodyPr>
          <a:lstStyle/>
          <a:p>
            <a:r>
              <a:rPr lang="en-US" sz="2800" dirty="0" err="1" smtClean="0">
                <a:solidFill>
                  <a:prstClr val="black"/>
                </a:solidFill>
                <a:latin typeface="Cambria" panose="02040503050406030204" pitchFamily="18" charset="0"/>
                <a:ea typeface="Cambria" panose="02040503050406030204" pitchFamily="18" charset="0"/>
              </a:rPr>
              <a:t>Tahapan</a:t>
            </a:r>
            <a:r>
              <a:rPr lang="en-US" sz="2800" dirty="0" smtClean="0">
                <a:solidFill>
                  <a:prstClr val="black"/>
                </a:solidFill>
                <a:latin typeface="Cambria" panose="02040503050406030204" pitchFamily="18" charset="0"/>
                <a:ea typeface="Cambria" panose="02040503050406030204" pitchFamily="18" charset="0"/>
              </a:rPr>
              <a:t> </a:t>
            </a:r>
            <a:r>
              <a:rPr lang="en-US" sz="2800" dirty="0" err="1" smtClean="0">
                <a:solidFill>
                  <a:prstClr val="black"/>
                </a:solidFill>
                <a:latin typeface="Cambria" panose="02040503050406030204" pitchFamily="18" charset="0"/>
                <a:ea typeface="Cambria" panose="02040503050406030204" pitchFamily="18" charset="0"/>
              </a:rPr>
              <a:t>Melakukan</a:t>
            </a:r>
            <a:r>
              <a:rPr lang="en-US" sz="2800" dirty="0" smtClean="0">
                <a:solidFill>
                  <a:prstClr val="black"/>
                </a:solidFill>
                <a:latin typeface="Cambria" panose="02040503050406030204" pitchFamily="18" charset="0"/>
                <a:ea typeface="Cambria" panose="02040503050406030204" pitchFamily="18" charset="0"/>
              </a:rPr>
              <a:t> </a:t>
            </a:r>
            <a:r>
              <a:rPr lang="en-US" sz="2800" dirty="0" err="1" smtClean="0">
                <a:solidFill>
                  <a:prstClr val="black"/>
                </a:solidFill>
                <a:latin typeface="Cambria" panose="02040503050406030204" pitchFamily="18" charset="0"/>
                <a:ea typeface="Cambria" panose="02040503050406030204" pitchFamily="18" charset="0"/>
              </a:rPr>
              <a:t>Analisis</a:t>
            </a:r>
            <a:endParaRPr lang="en-US" sz="2800" dirty="0">
              <a:solidFill>
                <a:prstClr val="black"/>
              </a:solidFill>
              <a:latin typeface="Cambria" panose="02040503050406030204" pitchFamily="18" charset="0"/>
              <a:ea typeface="Cambria" panose="02040503050406030204" pitchFamily="18" charset="0"/>
            </a:endParaRPr>
          </a:p>
        </p:txBody>
      </p:sp>
      <p:sp>
        <p:nvSpPr>
          <p:cNvPr id="18" name="TextBox 17"/>
          <p:cNvSpPr txBox="1"/>
          <p:nvPr/>
        </p:nvSpPr>
        <p:spPr>
          <a:xfrm>
            <a:off x="1393835" y="1821856"/>
            <a:ext cx="9389096" cy="400110"/>
          </a:xfrm>
          <a:prstGeom prst="rect">
            <a:avLst/>
          </a:prstGeom>
          <a:noFill/>
        </p:spPr>
        <p:txBody>
          <a:bodyPr wrap="square" rtlCol="0">
            <a:spAutoFit/>
          </a:bodyPr>
          <a:lstStyle/>
          <a:p>
            <a:r>
              <a:rPr lang="id-ID" sz="2000" dirty="0"/>
              <a:t>Dengan melakukan analisis data, diharapkan membeikan dampak positif seperti berikut.</a:t>
            </a:r>
          </a:p>
        </p:txBody>
      </p:sp>
      <p:grpSp>
        <p:nvGrpSpPr>
          <p:cNvPr id="3" name="Group 2"/>
          <p:cNvGrpSpPr/>
          <p:nvPr/>
        </p:nvGrpSpPr>
        <p:grpSpPr>
          <a:xfrm>
            <a:off x="1072597" y="2631594"/>
            <a:ext cx="10036811" cy="3045516"/>
            <a:chOff x="1388259" y="2507005"/>
            <a:chExt cx="10036811" cy="3045516"/>
          </a:xfrm>
        </p:grpSpPr>
        <p:grpSp>
          <p:nvGrpSpPr>
            <p:cNvPr id="19" name="Group 18"/>
            <p:cNvGrpSpPr/>
            <p:nvPr/>
          </p:nvGrpSpPr>
          <p:grpSpPr>
            <a:xfrm>
              <a:off x="1469524" y="2617731"/>
              <a:ext cx="9836130" cy="2683282"/>
              <a:chOff x="690664" y="2502234"/>
              <a:chExt cx="10796069" cy="2945152"/>
            </a:xfrm>
          </p:grpSpPr>
          <p:sp>
            <p:nvSpPr>
              <p:cNvPr id="20" name="Rectangle 19"/>
              <p:cNvSpPr/>
              <p:nvPr/>
            </p:nvSpPr>
            <p:spPr>
              <a:xfrm>
                <a:off x="9219529" y="3830861"/>
                <a:ext cx="2267204" cy="286168"/>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086254" y="3831102"/>
                <a:ext cx="2267204" cy="286168"/>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961446" y="3824645"/>
                <a:ext cx="2267204" cy="286168"/>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823938" y="3824886"/>
                <a:ext cx="2267204" cy="286168"/>
              </a:xfrm>
              <a:prstGeom prst="rec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690664" y="3824859"/>
                <a:ext cx="2267204" cy="286168"/>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1115183" y="2502236"/>
                <a:ext cx="1413933" cy="1413933"/>
              </a:xfrm>
              <a:prstGeom prst="ellipse">
                <a:avLst/>
              </a:prstGeom>
              <a:noFill/>
              <a:ln w="2286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3235638" y="4033453"/>
                <a:ext cx="1413933" cy="1413933"/>
              </a:xfrm>
              <a:prstGeom prst="ellipse">
                <a:avLst/>
              </a:prstGeom>
              <a:noFill/>
              <a:ln w="2286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5390198" y="2502235"/>
                <a:ext cx="1413933" cy="1413933"/>
              </a:xfrm>
              <a:prstGeom prst="ellipse">
                <a:avLst/>
              </a:prstGeom>
              <a:noFill/>
              <a:ln w="2286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7510773" y="4033452"/>
                <a:ext cx="1413933" cy="1413933"/>
              </a:xfrm>
              <a:prstGeom prst="ellipse">
                <a:avLst/>
              </a:prstGeom>
              <a:noFill/>
              <a:ln w="2286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9648281" y="2502234"/>
                <a:ext cx="1413933" cy="1413933"/>
              </a:xfrm>
              <a:prstGeom prst="ellipse">
                <a:avLst/>
              </a:prstGeom>
              <a:noFill/>
              <a:ln w="2286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Oval 29"/>
            <p:cNvSpPr/>
            <p:nvPr/>
          </p:nvSpPr>
          <p:spPr>
            <a:xfrm>
              <a:off x="2413038" y="3166758"/>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4196782" y="4541507"/>
              <a:ext cx="190157" cy="190157"/>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4487175" y="4541506"/>
              <a:ext cx="190157" cy="190157"/>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6177794" y="3064219"/>
              <a:ext cx="190157" cy="190157"/>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6468187" y="3064218"/>
              <a:ext cx="190157" cy="190157"/>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6322991" y="3296066"/>
              <a:ext cx="190157" cy="190157"/>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8087874" y="4446428"/>
              <a:ext cx="190157" cy="190157"/>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8378267" y="4446427"/>
              <a:ext cx="190157" cy="190157"/>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8087874" y="4703882"/>
              <a:ext cx="190157" cy="190157"/>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8378267" y="4703881"/>
              <a:ext cx="190157" cy="190157"/>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10018274" y="2995197"/>
              <a:ext cx="190157" cy="190157"/>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10412440" y="2995197"/>
              <a:ext cx="190157" cy="190157"/>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10018274" y="3354604"/>
              <a:ext cx="190157" cy="190157"/>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10412440" y="3354604"/>
              <a:ext cx="190157" cy="190157"/>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10222283" y="3182537"/>
              <a:ext cx="190157" cy="190157"/>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1388259" y="4134786"/>
              <a:ext cx="2136786" cy="923330"/>
            </a:xfrm>
            <a:prstGeom prst="rect">
              <a:avLst/>
            </a:prstGeom>
            <a:noFill/>
          </p:spPr>
          <p:txBody>
            <a:bodyPr wrap="square" rtlCol="0">
              <a:spAutoFit/>
            </a:bodyPr>
            <a:lstStyle/>
            <a:p>
              <a:pPr algn="ctr"/>
              <a:r>
                <a:rPr lang="id-ID" dirty="0">
                  <a:latin typeface="Cambria" panose="02040503050406030204" pitchFamily="18" charset="0"/>
                  <a:ea typeface="Cambria" panose="02040503050406030204" pitchFamily="18" charset="0"/>
                </a:rPr>
                <a:t>Memperoleh data yang valid dan dapat dipercaya.</a:t>
              </a:r>
            </a:p>
          </p:txBody>
        </p:sp>
        <p:sp>
          <p:nvSpPr>
            <p:cNvPr id="46" name="TextBox 45"/>
            <p:cNvSpPr txBox="1"/>
            <p:nvPr/>
          </p:nvSpPr>
          <p:spPr>
            <a:xfrm>
              <a:off x="3484959" y="2538697"/>
              <a:ext cx="1925787" cy="1200329"/>
            </a:xfrm>
            <a:prstGeom prst="rect">
              <a:avLst/>
            </a:prstGeom>
            <a:noFill/>
          </p:spPr>
          <p:txBody>
            <a:bodyPr wrap="square" rtlCol="0">
              <a:spAutoFit/>
            </a:bodyPr>
            <a:lstStyle/>
            <a:p>
              <a:pPr algn="ctr"/>
              <a:r>
                <a:rPr lang="id-ID" dirty="0">
                  <a:latin typeface="Cambria" panose="02040503050406030204" pitchFamily="18" charset="0"/>
                  <a:ea typeface="Cambria" panose="02040503050406030204" pitchFamily="18" charset="0"/>
                </a:rPr>
                <a:t>Memperoleh hasil sistem pengukuran yang kredibel.</a:t>
              </a:r>
            </a:p>
          </p:txBody>
        </p:sp>
        <p:sp>
          <p:nvSpPr>
            <p:cNvPr id="47" name="TextBox 46"/>
            <p:cNvSpPr txBox="1"/>
            <p:nvPr/>
          </p:nvSpPr>
          <p:spPr>
            <a:xfrm>
              <a:off x="5382190" y="4095048"/>
              <a:ext cx="2033858" cy="1200329"/>
            </a:xfrm>
            <a:prstGeom prst="rect">
              <a:avLst/>
            </a:prstGeom>
            <a:noFill/>
          </p:spPr>
          <p:txBody>
            <a:bodyPr wrap="square" rtlCol="0">
              <a:spAutoFit/>
            </a:bodyPr>
            <a:lstStyle/>
            <a:p>
              <a:pPr algn="ctr"/>
              <a:r>
                <a:rPr lang="id-ID" dirty="0">
                  <a:latin typeface="Cambria" panose="02040503050406030204" pitchFamily="18" charset="0"/>
                  <a:ea typeface="Cambria" panose="02040503050406030204" pitchFamily="18" charset="0"/>
                </a:rPr>
                <a:t>Tahapan identifikasi lebih fleksibel dan reliabel.</a:t>
              </a:r>
            </a:p>
          </p:txBody>
        </p:sp>
        <p:sp>
          <p:nvSpPr>
            <p:cNvPr id="48" name="TextBox 47"/>
            <p:cNvSpPr txBox="1"/>
            <p:nvPr/>
          </p:nvSpPr>
          <p:spPr>
            <a:xfrm>
              <a:off x="7270874" y="2507005"/>
              <a:ext cx="2128329" cy="1200329"/>
            </a:xfrm>
            <a:prstGeom prst="rect">
              <a:avLst/>
            </a:prstGeom>
            <a:noFill/>
          </p:spPr>
          <p:txBody>
            <a:bodyPr wrap="square" rtlCol="0">
              <a:spAutoFit/>
            </a:bodyPr>
            <a:lstStyle/>
            <a:p>
              <a:pPr algn="ctr"/>
              <a:r>
                <a:rPr lang="id-ID" dirty="0">
                  <a:latin typeface="Cambria" panose="02040503050406030204" pitchFamily="18" charset="0"/>
                  <a:ea typeface="Cambria" panose="02040503050406030204" pitchFamily="18" charset="0"/>
                </a:rPr>
                <a:t>Progres dan output akhir dapat dilihat dan dipantau secara visual.</a:t>
              </a:r>
            </a:p>
          </p:txBody>
        </p:sp>
        <p:sp>
          <p:nvSpPr>
            <p:cNvPr id="49" name="TextBox 48"/>
            <p:cNvSpPr txBox="1"/>
            <p:nvPr/>
          </p:nvSpPr>
          <p:spPr>
            <a:xfrm>
              <a:off x="9209651" y="4075193"/>
              <a:ext cx="2215419" cy="1477328"/>
            </a:xfrm>
            <a:prstGeom prst="rect">
              <a:avLst/>
            </a:prstGeom>
            <a:noFill/>
          </p:spPr>
          <p:txBody>
            <a:bodyPr wrap="square" rtlCol="0">
              <a:spAutoFit/>
            </a:bodyPr>
            <a:lstStyle/>
            <a:p>
              <a:pPr algn="ctr"/>
              <a:r>
                <a:rPr lang="id-ID" dirty="0">
                  <a:latin typeface="Cambria" panose="02040503050406030204" pitchFamily="18" charset="0"/>
                  <a:ea typeface="Cambria" panose="02040503050406030204" pitchFamily="18" charset="0"/>
                </a:rPr>
                <a:t>Mempu memberikan pertimbangan dalam pengambilan keputusan.</a:t>
              </a:r>
            </a:p>
          </p:txBody>
        </p:sp>
      </p:grpSp>
    </p:spTree>
    <p:extLst>
      <p:ext uri="{BB962C8B-B14F-4D97-AF65-F5344CB8AC3E}">
        <p14:creationId xmlns:p14="http://schemas.microsoft.com/office/powerpoint/2010/main" val="24909643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65042" y="674120"/>
            <a:ext cx="9411477" cy="400110"/>
          </a:xfrm>
          <a:prstGeom prst="rect">
            <a:avLst/>
          </a:prstGeom>
          <a:noFill/>
        </p:spPr>
        <p:txBody>
          <a:bodyPr wrap="square" rtlCol="0">
            <a:spAutoFit/>
          </a:bodyPr>
          <a:lstStyle/>
          <a:p>
            <a:r>
              <a:rPr lang="id-ID" sz="2000" dirty="0">
                <a:latin typeface="Cambria" panose="02040503050406030204" pitchFamily="18" charset="0"/>
                <a:ea typeface="Cambria" panose="02040503050406030204" pitchFamily="18" charset="0"/>
              </a:rPr>
              <a:t>Prosedur melakukan analisis data dibagi menjadi enam tahap, yaitu sebagai berikut:</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39" name="Group 138"/>
          <p:cNvGrpSpPr/>
          <p:nvPr/>
        </p:nvGrpSpPr>
        <p:grpSpPr>
          <a:xfrm>
            <a:off x="983432" y="1661781"/>
            <a:ext cx="10165570" cy="3967786"/>
            <a:chOff x="911424" y="1648823"/>
            <a:chExt cx="10165570" cy="3967786"/>
          </a:xfrm>
        </p:grpSpPr>
        <p:cxnSp>
          <p:nvCxnSpPr>
            <p:cNvPr id="129" name="Google Shape;9625;p135"/>
            <p:cNvCxnSpPr/>
            <p:nvPr/>
          </p:nvCxnSpPr>
          <p:spPr>
            <a:xfrm>
              <a:off x="6600056" y="3642779"/>
              <a:ext cx="721741" cy="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grpSp>
          <p:nvGrpSpPr>
            <p:cNvPr id="98" name="Google Shape;9621;p135"/>
            <p:cNvGrpSpPr/>
            <p:nvPr/>
          </p:nvGrpSpPr>
          <p:grpSpPr>
            <a:xfrm>
              <a:off x="911424" y="1668949"/>
              <a:ext cx="6545299" cy="3947660"/>
              <a:chOff x="3530532" y="1411200"/>
              <a:chExt cx="1463186" cy="882490"/>
            </a:xfrm>
          </p:grpSpPr>
          <p:grpSp>
            <p:nvGrpSpPr>
              <p:cNvPr id="99" name="Google Shape;9622;p135"/>
              <p:cNvGrpSpPr/>
              <p:nvPr/>
            </p:nvGrpSpPr>
            <p:grpSpPr>
              <a:xfrm>
                <a:off x="3720318" y="1857562"/>
                <a:ext cx="893325" cy="54"/>
                <a:chOff x="3720318" y="1857562"/>
                <a:chExt cx="893325" cy="54"/>
              </a:xfrm>
            </p:grpSpPr>
            <p:cxnSp>
              <p:nvCxnSpPr>
                <p:cNvPr id="116" name="Google Shape;9623;p135"/>
                <p:cNvCxnSpPr>
                  <a:endCxn id="106" idx="2"/>
                </p:cNvCxnSpPr>
                <p:nvPr/>
              </p:nvCxnSpPr>
              <p:spPr>
                <a:xfrm>
                  <a:off x="4440243" y="1857616"/>
                  <a:ext cx="173400" cy="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cxnSp>
              <p:nvCxnSpPr>
                <p:cNvPr id="117" name="Google Shape;9625;p135"/>
                <p:cNvCxnSpPr/>
                <p:nvPr/>
              </p:nvCxnSpPr>
              <p:spPr>
                <a:xfrm>
                  <a:off x="4074943" y="1857562"/>
                  <a:ext cx="173400" cy="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cxnSp>
              <p:nvCxnSpPr>
                <p:cNvPr id="118" name="Google Shape;9626;p135"/>
                <p:cNvCxnSpPr/>
                <p:nvPr/>
              </p:nvCxnSpPr>
              <p:spPr>
                <a:xfrm>
                  <a:off x="3720318" y="1857562"/>
                  <a:ext cx="173400" cy="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grpSp>
          <p:grpSp>
            <p:nvGrpSpPr>
              <p:cNvPr id="100" name="Google Shape;9628;p135"/>
              <p:cNvGrpSpPr/>
              <p:nvPr/>
            </p:nvGrpSpPr>
            <p:grpSpPr>
              <a:xfrm>
                <a:off x="3567462" y="1411200"/>
                <a:ext cx="326256" cy="357900"/>
                <a:chOff x="3567462" y="1411200"/>
                <a:chExt cx="326256" cy="357900"/>
              </a:xfrm>
            </p:grpSpPr>
            <p:cxnSp>
              <p:nvCxnSpPr>
                <p:cNvPr id="114" name="Google Shape;9629;p135"/>
                <p:cNvCxnSpPr/>
                <p:nvPr/>
              </p:nvCxnSpPr>
              <p:spPr>
                <a:xfrm rot="10800000">
                  <a:off x="3626625" y="1596000"/>
                  <a:ext cx="0" cy="17310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sp>
              <p:nvSpPr>
                <p:cNvPr id="115" name="Google Shape;9630;p135"/>
                <p:cNvSpPr/>
                <p:nvPr/>
              </p:nvSpPr>
              <p:spPr>
                <a:xfrm>
                  <a:off x="3567462" y="1411200"/>
                  <a:ext cx="326256" cy="184885"/>
                </a:xfrm>
                <a:prstGeom prst="rect">
                  <a:avLst/>
                </a:prstGeom>
                <a:solidFill>
                  <a:schemeClr val="accent1">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i="1" dirty="0" smtClean="0">
                      <a:latin typeface="Cambria" panose="02040503050406030204" pitchFamily="18" charset="0"/>
                      <a:ea typeface="Cambria" panose="02040503050406030204" pitchFamily="18" charset="0"/>
                    </a:rPr>
                    <a:t>Information Gathering</a:t>
                  </a:r>
                  <a:endParaRPr b="1" i="1" dirty="0">
                    <a:latin typeface="Cambria" panose="02040503050406030204" pitchFamily="18" charset="0"/>
                    <a:ea typeface="Cambria" panose="02040503050406030204" pitchFamily="18" charset="0"/>
                  </a:endParaRPr>
                </a:p>
              </p:txBody>
            </p:sp>
          </p:grpSp>
          <p:sp>
            <p:nvSpPr>
              <p:cNvPr id="101" name="Google Shape;9631;p135"/>
              <p:cNvSpPr/>
              <p:nvPr/>
            </p:nvSpPr>
            <p:spPr>
              <a:xfrm>
                <a:off x="3530532" y="1771972"/>
                <a:ext cx="187800" cy="187800"/>
              </a:xfrm>
              <a:prstGeom prst="ellipse">
                <a:avLst/>
              </a:prstGeom>
              <a:solidFill>
                <a:schemeClr val="accent2">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632;p135"/>
              <p:cNvSpPr/>
              <p:nvPr/>
            </p:nvSpPr>
            <p:spPr>
              <a:xfrm>
                <a:off x="3891569" y="1779209"/>
                <a:ext cx="187800" cy="187800"/>
              </a:xfrm>
              <a:prstGeom prst="ellipse">
                <a:avLst/>
              </a:prstGeom>
              <a:solidFill>
                <a:schemeClr val="accent2">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 name="Google Shape;9633;p135"/>
              <p:cNvGrpSpPr/>
              <p:nvPr/>
            </p:nvGrpSpPr>
            <p:grpSpPr>
              <a:xfrm>
                <a:off x="3938750" y="1960574"/>
                <a:ext cx="326256" cy="331267"/>
                <a:chOff x="3938750" y="1960574"/>
                <a:chExt cx="326256" cy="331267"/>
              </a:xfrm>
            </p:grpSpPr>
            <p:cxnSp>
              <p:nvCxnSpPr>
                <p:cNvPr id="112" name="Google Shape;9634;p135"/>
                <p:cNvCxnSpPr/>
                <p:nvPr/>
              </p:nvCxnSpPr>
              <p:spPr>
                <a:xfrm rot="10800000">
                  <a:off x="3988400" y="1960574"/>
                  <a:ext cx="0" cy="14430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sp>
              <p:nvSpPr>
                <p:cNvPr id="113" name="Google Shape;9635;p135"/>
                <p:cNvSpPr/>
                <p:nvPr/>
              </p:nvSpPr>
              <p:spPr>
                <a:xfrm>
                  <a:off x="3938750" y="2106956"/>
                  <a:ext cx="326256" cy="184885"/>
                </a:xfrm>
                <a:prstGeom prst="rect">
                  <a:avLst/>
                </a:prstGeom>
                <a:solidFill>
                  <a:schemeClr val="accent1">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i="1" dirty="0" smtClean="0">
                      <a:latin typeface="Cambria" panose="02040503050406030204" pitchFamily="18" charset="0"/>
                      <a:ea typeface="Cambria" panose="02040503050406030204" pitchFamily="18" charset="0"/>
                    </a:rPr>
                    <a:t>Editing</a:t>
                  </a:r>
                  <a:endParaRPr b="1" i="1" dirty="0">
                    <a:latin typeface="Cambria" panose="02040503050406030204" pitchFamily="18" charset="0"/>
                    <a:ea typeface="Cambria" panose="02040503050406030204" pitchFamily="18" charset="0"/>
                  </a:endParaRPr>
                </a:p>
              </p:txBody>
            </p:sp>
          </p:grpSp>
          <p:grpSp>
            <p:nvGrpSpPr>
              <p:cNvPr id="104" name="Google Shape;9636;p135"/>
              <p:cNvGrpSpPr/>
              <p:nvPr/>
            </p:nvGrpSpPr>
            <p:grpSpPr>
              <a:xfrm>
                <a:off x="4290828" y="1411200"/>
                <a:ext cx="326256" cy="357900"/>
                <a:chOff x="4290828" y="1411200"/>
                <a:chExt cx="326256" cy="357900"/>
              </a:xfrm>
            </p:grpSpPr>
            <p:cxnSp>
              <p:nvCxnSpPr>
                <p:cNvPr id="110" name="Google Shape;9637;p135"/>
                <p:cNvCxnSpPr/>
                <p:nvPr/>
              </p:nvCxnSpPr>
              <p:spPr>
                <a:xfrm rot="10800000">
                  <a:off x="4350000" y="1596000"/>
                  <a:ext cx="0" cy="17310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sp>
              <p:nvSpPr>
                <p:cNvPr id="111" name="Google Shape;9638;p135"/>
                <p:cNvSpPr/>
                <p:nvPr/>
              </p:nvSpPr>
              <p:spPr>
                <a:xfrm>
                  <a:off x="4290828" y="1411200"/>
                  <a:ext cx="326256" cy="184885"/>
                </a:xfrm>
                <a:prstGeom prst="rect">
                  <a:avLst/>
                </a:prstGeom>
                <a:solidFill>
                  <a:schemeClr val="accent1">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i="1" dirty="0" smtClean="0">
                      <a:latin typeface="Cambria" panose="02040503050406030204" pitchFamily="18" charset="0"/>
                      <a:ea typeface="Cambria" panose="02040503050406030204" pitchFamily="18" charset="0"/>
                    </a:rPr>
                    <a:t>Coding</a:t>
                  </a:r>
                  <a:endParaRPr b="1" i="1" dirty="0">
                    <a:latin typeface="Cambria" panose="02040503050406030204" pitchFamily="18" charset="0"/>
                    <a:ea typeface="Cambria" panose="02040503050406030204" pitchFamily="18" charset="0"/>
                  </a:endParaRPr>
                </a:p>
              </p:txBody>
            </p:sp>
          </p:grpSp>
          <p:sp>
            <p:nvSpPr>
              <p:cNvPr id="105" name="Google Shape;9639;p135"/>
              <p:cNvSpPr/>
              <p:nvPr/>
            </p:nvSpPr>
            <p:spPr>
              <a:xfrm>
                <a:off x="4252606" y="1771972"/>
                <a:ext cx="187800" cy="187800"/>
              </a:xfrm>
              <a:prstGeom prst="ellipse">
                <a:avLst/>
              </a:prstGeom>
              <a:solidFill>
                <a:schemeClr val="accent2">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624;p135"/>
              <p:cNvSpPr/>
              <p:nvPr/>
            </p:nvSpPr>
            <p:spPr>
              <a:xfrm>
                <a:off x="4613643" y="1763716"/>
                <a:ext cx="187800" cy="187800"/>
              </a:xfrm>
              <a:prstGeom prst="ellipse">
                <a:avLst/>
              </a:prstGeom>
              <a:solidFill>
                <a:schemeClr val="accent2">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7" name="Google Shape;9640;p135"/>
              <p:cNvGrpSpPr/>
              <p:nvPr/>
            </p:nvGrpSpPr>
            <p:grpSpPr>
              <a:xfrm>
                <a:off x="4667462" y="1959674"/>
                <a:ext cx="326256" cy="334016"/>
                <a:chOff x="4667462" y="1959674"/>
                <a:chExt cx="326256" cy="334016"/>
              </a:xfrm>
            </p:grpSpPr>
            <p:cxnSp>
              <p:nvCxnSpPr>
                <p:cNvPr id="108" name="Google Shape;9641;p135"/>
                <p:cNvCxnSpPr/>
                <p:nvPr/>
              </p:nvCxnSpPr>
              <p:spPr>
                <a:xfrm rot="10800000">
                  <a:off x="4707475" y="1959674"/>
                  <a:ext cx="0" cy="14520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sp>
              <p:nvSpPr>
                <p:cNvPr id="109" name="Google Shape;9642;p135"/>
                <p:cNvSpPr/>
                <p:nvPr/>
              </p:nvSpPr>
              <p:spPr>
                <a:xfrm>
                  <a:off x="4667462" y="2108805"/>
                  <a:ext cx="326256" cy="184885"/>
                </a:xfrm>
                <a:prstGeom prst="rect">
                  <a:avLst/>
                </a:prstGeom>
                <a:solidFill>
                  <a:schemeClr val="accent1">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i="1" dirty="0" smtClean="0">
                      <a:latin typeface="Cambria" panose="02040503050406030204" pitchFamily="18" charset="0"/>
                      <a:ea typeface="Cambria" panose="02040503050406030204" pitchFamily="18" charset="0"/>
                    </a:rPr>
                    <a:t>Hypothesis Testing</a:t>
                  </a:r>
                  <a:endParaRPr b="1" i="1" dirty="0">
                    <a:latin typeface="Cambria" panose="02040503050406030204" pitchFamily="18" charset="0"/>
                    <a:ea typeface="Cambria" panose="02040503050406030204" pitchFamily="18" charset="0"/>
                  </a:endParaRPr>
                </a:p>
              </p:txBody>
            </p:sp>
          </p:grpSp>
        </p:grpSp>
        <p:grpSp>
          <p:nvGrpSpPr>
            <p:cNvPr id="2" name="Group 1"/>
            <p:cNvGrpSpPr/>
            <p:nvPr/>
          </p:nvGrpSpPr>
          <p:grpSpPr>
            <a:xfrm>
              <a:off x="7320135" y="1648823"/>
              <a:ext cx="3756859" cy="3947662"/>
              <a:chOff x="7328153" y="1784891"/>
              <a:chExt cx="3495643" cy="3673180"/>
            </a:xfrm>
          </p:grpSpPr>
          <p:cxnSp>
            <p:nvCxnSpPr>
              <p:cNvPr id="128" name="Google Shape;9623;p135"/>
              <p:cNvCxnSpPr>
                <a:endCxn id="134" idx="2"/>
              </p:cNvCxnSpPr>
              <p:nvPr/>
            </p:nvCxnSpPr>
            <p:spPr>
              <a:xfrm>
                <a:off x="8109152" y="3643004"/>
                <a:ext cx="721741" cy="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cxnSp>
            <p:nvCxnSpPr>
              <p:cNvPr id="130" name="Google Shape;9627;p135"/>
              <p:cNvCxnSpPr>
                <a:stCxn id="134" idx="6"/>
              </p:cNvCxnSpPr>
              <p:nvPr/>
            </p:nvCxnSpPr>
            <p:spPr>
              <a:xfrm>
                <a:off x="9612570" y="3643004"/>
                <a:ext cx="1211226" cy="0"/>
              </a:xfrm>
              <a:prstGeom prst="straightConnector1">
                <a:avLst/>
              </a:prstGeom>
              <a:noFill/>
              <a:ln w="57150" cap="flat" cmpd="sng">
                <a:solidFill>
                  <a:schemeClr val="accent4">
                    <a:lumMod val="60000"/>
                    <a:lumOff val="40000"/>
                  </a:schemeClr>
                </a:solidFill>
                <a:prstDash val="solid"/>
                <a:round/>
                <a:headEnd type="none" w="med" len="med"/>
                <a:tailEnd type="triangle" w="med" len="med"/>
              </a:ln>
            </p:spPr>
          </p:cxnSp>
          <p:cxnSp>
            <p:nvCxnSpPr>
              <p:cNvPr id="131" name="Google Shape;9637;p135"/>
              <p:cNvCxnSpPr/>
              <p:nvPr/>
            </p:nvCxnSpPr>
            <p:spPr>
              <a:xfrm rot="10800000">
                <a:off x="7733535" y="2554082"/>
                <a:ext cx="0" cy="720492"/>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sp>
            <p:nvSpPr>
              <p:cNvPr id="132" name="Google Shape;9638;p135"/>
              <p:cNvSpPr/>
              <p:nvPr/>
            </p:nvSpPr>
            <p:spPr>
              <a:xfrm>
                <a:off x="7487243" y="1784891"/>
                <a:ext cx="1357971" cy="769546"/>
              </a:xfrm>
              <a:prstGeom prst="rect">
                <a:avLst/>
              </a:prstGeom>
              <a:solidFill>
                <a:schemeClr val="accent1">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i="1" dirty="0" smtClean="0">
                    <a:latin typeface="Cambria" panose="02040503050406030204" pitchFamily="18" charset="0"/>
                    <a:ea typeface="Cambria" panose="02040503050406030204" pitchFamily="18" charset="0"/>
                  </a:rPr>
                  <a:t>Describing Data</a:t>
                </a:r>
                <a:endParaRPr b="1" i="1" dirty="0">
                  <a:latin typeface="Cambria" panose="02040503050406030204" pitchFamily="18" charset="0"/>
                  <a:ea typeface="Cambria" panose="02040503050406030204" pitchFamily="18" charset="0"/>
                </a:endParaRPr>
              </a:p>
            </p:txBody>
          </p:sp>
          <p:sp>
            <p:nvSpPr>
              <p:cNvPr id="133" name="Google Shape;9639;p135"/>
              <p:cNvSpPr/>
              <p:nvPr/>
            </p:nvSpPr>
            <p:spPr>
              <a:xfrm>
                <a:off x="7328153" y="3286528"/>
                <a:ext cx="781678" cy="781678"/>
              </a:xfrm>
              <a:prstGeom prst="ellipse">
                <a:avLst/>
              </a:prstGeom>
              <a:solidFill>
                <a:schemeClr val="accent2">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9624;p135"/>
              <p:cNvSpPr/>
              <p:nvPr/>
            </p:nvSpPr>
            <p:spPr>
              <a:xfrm>
                <a:off x="8830893" y="3252164"/>
                <a:ext cx="781678" cy="781678"/>
              </a:xfrm>
              <a:prstGeom prst="ellipse">
                <a:avLst/>
              </a:prstGeom>
              <a:solidFill>
                <a:schemeClr val="accent2">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5" name="Google Shape;9641;p135"/>
              <p:cNvCxnSpPr/>
              <p:nvPr/>
            </p:nvCxnSpPr>
            <p:spPr>
              <a:xfrm rot="10800000">
                <a:off x="9221449" y="4067798"/>
                <a:ext cx="0" cy="604365"/>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sp>
            <p:nvSpPr>
              <p:cNvPr id="136" name="Google Shape;9642;p135"/>
              <p:cNvSpPr/>
              <p:nvPr/>
            </p:nvSpPr>
            <p:spPr>
              <a:xfrm>
                <a:off x="9054901" y="4688525"/>
                <a:ext cx="1357971" cy="769546"/>
              </a:xfrm>
              <a:prstGeom prst="rect">
                <a:avLst/>
              </a:prstGeom>
              <a:solidFill>
                <a:schemeClr val="accent1">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i="1" dirty="0" smtClean="0">
                    <a:latin typeface="Cambria" panose="02040503050406030204" pitchFamily="18" charset="0"/>
                    <a:ea typeface="Cambria" panose="02040503050406030204" pitchFamily="18" charset="0"/>
                  </a:rPr>
                  <a:t>Testing</a:t>
                </a:r>
                <a:endParaRPr b="1" i="1" dirty="0">
                  <a:latin typeface="Cambria" panose="02040503050406030204" pitchFamily="18" charset="0"/>
                  <a:ea typeface="Cambria" panose="02040503050406030204" pitchFamily="18" charset="0"/>
                </a:endParaRPr>
              </a:p>
            </p:txBody>
          </p:sp>
        </p:grpSp>
      </p:grpSp>
    </p:spTree>
    <p:extLst>
      <p:ext uri="{BB962C8B-B14F-4D97-AF65-F5344CB8AC3E}">
        <p14:creationId xmlns:p14="http://schemas.microsoft.com/office/powerpoint/2010/main" val="3028591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33" name="Group 32"/>
          <p:cNvGrpSpPr/>
          <p:nvPr/>
        </p:nvGrpSpPr>
        <p:grpSpPr>
          <a:xfrm>
            <a:off x="565577" y="620688"/>
            <a:ext cx="11045611" cy="5596430"/>
            <a:chOff x="1072599" y="2277812"/>
            <a:chExt cx="10028371" cy="3543297"/>
          </a:xfrm>
        </p:grpSpPr>
        <p:sp>
          <p:nvSpPr>
            <p:cNvPr id="9" name="Google Shape;250;p31"/>
            <p:cNvSpPr txBox="1">
              <a:spLocks/>
            </p:cNvSpPr>
            <p:nvPr/>
          </p:nvSpPr>
          <p:spPr>
            <a:xfrm>
              <a:off x="4746567" y="2321979"/>
              <a:ext cx="2680436" cy="1456844"/>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600"/>
                </a:spcBef>
                <a:buFont typeface="Arial" panose="020B0604020202020204" pitchFamily="34" charset="0"/>
                <a:buNone/>
              </a:pPr>
              <a:r>
                <a:rPr lang="en-US" b="1" i="1" dirty="0" smtClean="0">
                  <a:solidFill>
                    <a:schemeClr val="accent4">
                      <a:lumMod val="75000"/>
                    </a:schemeClr>
                  </a:solidFill>
                  <a:latin typeface="Cambria" panose="02040503050406030204" pitchFamily="18" charset="0"/>
                  <a:ea typeface="Cambria" panose="02040503050406030204" pitchFamily="18" charset="0"/>
                </a:rPr>
                <a:t>Editing</a:t>
              </a:r>
            </a:p>
            <a:p>
              <a:pPr marL="0" indent="0" algn="ctr">
                <a:buNone/>
              </a:pPr>
              <a:endParaRPr lang="en-US" sz="1800" dirty="0" smtClean="0">
                <a:latin typeface="Cambria" panose="02040503050406030204" pitchFamily="18" charset="0"/>
                <a:ea typeface="Cambria" panose="02040503050406030204" pitchFamily="18" charset="0"/>
              </a:endParaRPr>
            </a:p>
            <a:p>
              <a:pPr marL="0" indent="0" algn="ctr">
                <a:buNone/>
              </a:pPr>
              <a:r>
                <a:rPr lang="id-ID" sz="1800" dirty="0" smtClean="0">
                  <a:latin typeface="Cambria" panose="02040503050406030204" pitchFamily="18" charset="0"/>
                  <a:ea typeface="Cambria" panose="02040503050406030204" pitchFamily="18" charset="0"/>
                </a:rPr>
                <a:t>Fase </a:t>
              </a:r>
              <a:r>
                <a:rPr lang="id-ID" sz="1800" i="1" dirty="0">
                  <a:latin typeface="Cambria" panose="02040503050406030204" pitchFamily="18" charset="0"/>
                  <a:ea typeface="Cambria" panose="02040503050406030204" pitchFamily="18" charset="0"/>
                </a:rPr>
                <a:t>editing</a:t>
              </a:r>
              <a:r>
                <a:rPr lang="id-ID" sz="1800" dirty="0">
                  <a:latin typeface="Cambria" panose="02040503050406030204" pitchFamily="18" charset="0"/>
                  <a:ea typeface="Cambria" panose="02040503050406030204" pitchFamily="18" charset="0"/>
                </a:rPr>
                <a:t> digunakan untuk memeriksa serta menguji dokumen dan kelengkapan saat mengisi instrumen data.</a:t>
              </a:r>
            </a:p>
          </p:txBody>
        </p:sp>
        <p:sp>
          <p:nvSpPr>
            <p:cNvPr id="10" name="Google Shape;250;p31"/>
            <p:cNvSpPr txBox="1">
              <a:spLocks/>
            </p:cNvSpPr>
            <p:nvPr/>
          </p:nvSpPr>
          <p:spPr>
            <a:xfrm>
              <a:off x="1125089" y="2277812"/>
              <a:ext cx="2717266" cy="1475943"/>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600"/>
                </a:spcBef>
                <a:buFont typeface="Arial" panose="020B0604020202020204" pitchFamily="34" charset="0"/>
                <a:buNone/>
              </a:pPr>
              <a:r>
                <a:rPr lang="en-US" sz="2400" b="1" i="1" dirty="0" smtClean="0">
                  <a:solidFill>
                    <a:srgbClr val="E684B7"/>
                  </a:solidFill>
                  <a:latin typeface="Cambria" panose="02040503050406030204" pitchFamily="18" charset="0"/>
                  <a:ea typeface="Cambria" panose="02040503050406030204" pitchFamily="18" charset="0"/>
                </a:rPr>
                <a:t>Information</a:t>
              </a:r>
              <a:r>
                <a:rPr lang="en-US" sz="2400" b="1" dirty="0" smtClean="0">
                  <a:solidFill>
                    <a:srgbClr val="E684B7"/>
                  </a:solidFill>
                  <a:latin typeface="Cambria" panose="02040503050406030204" pitchFamily="18" charset="0"/>
                  <a:ea typeface="Cambria" panose="02040503050406030204" pitchFamily="18" charset="0"/>
                </a:rPr>
                <a:t> </a:t>
              </a:r>
              <a:r>
                <a:rPr lang="en-US" sz="2400" b="1" i="1" dirty="0" smtClean="0">
                  <a:solidFill>
                    <a:srgbClr val="E684B7"/>
                  </a:solidFill>
                  <a:latin typeface="Cambria" panose="02040503050406030204" pitchFamily="18" charset="0"/>
                  <a:ea typeface="Cambria" panose="02040503050406030204" pitchFamily="18" charset="0"/>
                </a:rPr>
                <a:t>Gathering</a:t>
              </a:r>
            </a:p>
            <a:p>
              <a:pPr marL="0" indent="0" algn="ctr">
                <a:buNone/>
              </a:pPr>
              <a:r>
                <a:rPr lang="en-US" sz="1800" dirty="0" smtClean="0">
                  <a:latin typeface="Cambria" panose="02040503050406030204" pitchFamily="18" charset="0"/>
                  <a:ea typeface="Cambria" panose="02040503050406030204" pitchFamily="18" charset="0"/>
                </a:rPr>
                <a:t>T</a:t>
              </a:r>
              <a:r>
                <a:rPr lang="id-ID" sz="1800" dirty="0" smtClean="0">
                  <a:latin typeface="Cambria" panose="02040503050406030204" pitchFamily="18" charset="0"/>
                  <a:ea typeface="Cambria" panose="02040503050406030204" pitchFamily="18" charset="0"/>
                </a:rPr>
                <a:t>ahapan </a:t>
              </a:r>
              <a:r>
                <a:rPr lang="id-ID" sz="1800" dirty="0">
                  <a:latin typeface="Cambria" panose="02040503050406030204" pitchFamily="18" charset="0"/>
                  <a:ea typeface="Cambria" panose="02040503050406030204" pitchFamily="18" charset="0"/>
                </a:rPr>
                <a:t>awal, proses dimulai dengan menentukan objek penelitian, menentukan </a:t>
              </a:r>
              <a:r>
                <a:rPr lang="id-ID" sz="1800" dirty="0" smtClean="0">
                  <a:latin typeface="Cambria" panose="02040503050406030204" pitchFamily="18" charset="0"/>
                  <a:ea typeface="Cambria" panose="02040503050406030204" pitchFamily="18" charset="0"/>
                </a:rPr>
                <a:t>sampe</a:t>
              </a:r>
              <a:r>
                <a:rPr lang="en-US" sz="1800" dirty="0" smtClean="0">
                  <a:latin typeface="Cambria" panose="02040503050406030204" pitchFamily="18" charset="0"/>
                  <a:ea typeface="Cambria" panose="02040503050406030204" pitchFamily="18" charset="0"/>
                </a:rPr>
                <a:t>l</a:t>
              </a:r>
              <a:r>
                <a:rPr lang="id-ID" sz="1800" dirty="0" smtClean="0">
                  <a:latin typeface="Cambria" panose="02040503050406030204" pitchFamily="18" charset="0"/>
                  <a:ea typeface="Cambria" panose="02040503050406030204" pitchFamily="18" charset="0"/>
                </a:rPr>
                <a:t>, </a:t>
              </a:r>
              <a:r>
                <a:rPr lang="id-ID" sz="1800" dirty="0">
                  <a:latin typeface="Cambria" panose="02040503050406030204" pitchFamily="18" charset="0"/>
                  <a:ea typeface="Cambria" panose="02040503050406030204" pitchFamily="18" charset="0"/>
                </a:rPr>
                <a:t>dan melakukan pengambilan data terkait kebutuhan penelitian</a:t>
              </a:r>
              <a:r>
                <a:rPr lang="id-ID" sz="1600" dirty="0">
                  <a:latin typeface="Cambria" panose="02040503050406030204" pitchFamily="18" charset="0"/>
                  <a:ea typeface="Cambria" panose="02040503050406030204" pitchFamily="18" charset="0"/>
                </a:rPr>
                <a:t>.</a:t>
              </a:r>
            </a:p>
          </p:txBody>
        </p:sp>
        <p:sp>
          <p:nvSpPr>
            <p:cNvPr id="11" name="Google Shape;250;p31"/>
            <p:cNvSpPr txBox="1">
              <a:spLocks/>
            </p:cNvSpPr>
            <p:nvPr/>
          </p:nvSpPr>
          <p:spPr>
            <a:xfrm>
              <a:off x="8406045" y="2277812"/>
              <a:ext cx="2663975" cy="1498345"/>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600"/>
                </a:spcBef>
                <a:buFont typeface="Arial" panose="020B0604020202020204" pitchFamily="34" charset="0"/>
                <a:buNone/>
              </a:pPr>
              <a:r>
                <a:rPr lang="en-US" b="1" i="1" dirty="0" smtClean="0">
                  <a:solidFill>
                    <a:srgbClr val="E684B7"/>
                  </a:solidFill>
                  <a:latin typeface="Cambria" panose="02040503050406030204" pitchFamily="18" charset="0"/>
                  <a:ea typeface="Cambria" panose="02040503050406030204" pitchFamily="18" charset="0"/>
                </a:rPr>
                <a:t>Coding</a:t>
              </a:r>
            </a:p>
            <a:p>
              <a:pPr marL="0" indent="0" algn="ctr">
                <a:buNone/>
              </a:pPr>
              <a:endParaRPr lang="en-US" sz="1600" dirty="0" smtClean="0">
                <a:latin typeface="Cambria" panose="02040503050406030204" pitchFamily="18" charset="0"/>
                <a:ea typeface="Cambria" panose="02040503050406030204" pitchFamily="18" charset="0"/>
              </a:endParaRPr>
            </a:p>
            <a:p>
              <a:pPr marL="0" indent="0" algn="ctr">
                <a:buNone/>
              </a:pPr>
              <a:r>
                <a:rPr lang="en-US" sz="1800" dirty="0" smtClean="0">
                  <a:latin typeface="Cambria" panose="02040503050406030204" pitchFamily="18" charset="0"/>
                  <a:ea typeface="Cambria" panose="02040503050406030204" pitchFamily="18" charset="0"/>
                </a:rPr>
                <a:t>M</a:t>
              </a:r>
              <a:r>
                <a:rPr lang="id-ID" sz="1800" dirty="0" smtClean="0">
                  <a:latin typeface="Cambria" panose="02040503050406030204" pitchFamily="18" charset="0"/>
                  <a:ea typeface="Cambria" panose="02040503050406030204" pitchFamily="18" charset="0"/>
                </a:rPr>
                <a:t>erupakan </a:t>
              </a:r>
              <a:r>
                <a:rPr lang="id-ID" sz="1800" dirty="0">
                  <a:latin typeface="Cambria" panose="02040503050406030204" pitchFamily="18" charset="0"/>
                  <a:ea typeface="Cambria" panose="02040503050406030204" pitchFamily="18" charset="0"/>
                </a:rPr>
                <a:t>tahap identifikasi, klarifikasi, serta validasi data terkait pernyataan dalam instrumen pengumpulan data sebagai </a:t>
              </a:r>
              <a:r>
                <a:rPr lang="id-ID" sz="1800" i="1" dirty="0">
                  <a:latin typeface="Cambria" panose="02040503050406030204" pitchFamily="18" charset="0"/>
                  <a:ea typeface="Cambria" panose="02040503050406030204" pitchFamily="18" charset="0"/>
                </a:rPr>
                <a:t>variable</a:t>
              </a:r>
              <a:r>
                <a:rPr lang="id-ID" sz="1800" dirty="0">
                  <a:latin typeface="Cambria" panose="02040503050406030204" pitchFamily="18" charset="0"/>
                  <a:ea typeface="Cambria" panose="02040503050406030204" pitchFamily="18" charset="0"/>
                </a:rPr>
                <a:t> penting penelitian.</a:t>
              </a:r>
            </a:p>
          </p:txBody>
        </p:sp>
        <p:sp>
          <p:nvSpPr>
            <p:cNvPr id="2" name="Left Bracket 1"/>
            <p:cNvSpPr/>
            <p:nvPr/>
          </p:nvSpPr>
          <p:spPr>
            <a:xfrm>
              <a:off x="1072599" y="2277813"/>
              <a:ext cx="586519" cy="1545996"/>
            </a:xfrm>
            <a:prstGeom prst="lef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ight Bracket 13"/>
            <p:cNvSpPr/>
            <p:nvPr/>
          </p:nvSpPr>
          <p:spPr>
            <a:xfrm>
              <a:off x="3236015" y="2277812"/>
              <a:ext cx="666681" cy="1545997"/>
            </a:xfrm>
            <a:prstGeom prst="righ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Left Bracket 14"/>
            <p:cNvSpPr/>
            <p:nvPr/>
          </p:nvSpPr>
          <p:spPr>
            <a:xfrm>
              <a:off x="4671736" y="2293884"/>
              <a:ext cx="586519" cy="1545996"/>
            </a:xfrm>
            <a:prstGeom prst="lef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Right Bracket 15"/>
            <p:cNvSpPr/>
            <p:nvPr/>
          </p:nvSpPr>
          <p:spPr>
            <a:xfrm>
              <a:off x="6835152" y="2293883"/>
              <a:ext cx="666681" cy="1545997"/>
            </a:xfrm>
            <a:prstGeom prst="righ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Left Bracket 16"/>
            <p:cNvSpPr/>
            <p:nvPr/>
          </p:nvSpPr>
          <p:spPr>
            <a:xfrm>
              <a:off x="8270873" y="2325465"/>
              <a:ext cx="586519" cy="1545996"/>
            </a:xfrm>
            <a:prstGeom prst="lef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Right Bracket 17"/>
            <p:cNvSpPr/>
            <p:nvPr/>
          </p:nvSpPr>
          <p:spPr>
            <a:xfrm>
              <a:off x="10434289" y="2325464"/>
              <a:ext cx="666681" cy="1545997"/>
            </a:xfrm>
            <a:prstGeom prst="righ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3" name="Google Shape;250;p31"/>
            <p:cNvSpPr txBox="1">
              <a:spLocks/>
            </p:cNvSpPr>
            <p:nvPr/>
          </p:nvSpPr>
          <p:spPr>
            <a:xfrm>
              <a:off x="4746566" y="4244368"/>
              <a:ext cx="2680436" cy="1425711"/>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600"/>
                </a:spcBef>
                <a:buFont typeface="Arial" panose="020B0604020202020204" pitchFamily="34" charset="0"/>
                <a:buNone/>
              </a:pPr>
              <a:r>
                <a:rPr lang="en-US" b="1" i="1" dirty="0" smtClean="0">
                  <a:solidFill>
                    <a:srgbClr val="E684B7"/>
                  </a:solidFill>
                  <a:latin typeface="Cambria" panose="02040503050406030204" pitchFamily="18" charset="0"/>
                  <a:ea typeface="Cambria" panose="02040503050406030204" pitchFamily="18" charset="0"/>
                </a:rPr>
                <a:t>Describing</a:t>
              </a:r>
              <a:r>
                <a:rPr lang="en-US" b="1" dirty="0" smtClean="0">
                  <a:solidFill>
                    <a:srgbClr val="E684B7"/>
                  </a:solidFill>
                  <a:latin typeface="Cambria" panose="02040503050406030204" pitchFamily="18" charset="0"/>
                  <a:ea typeface="Cambria" panose="02040503050406030204" pitchFamily="18" charset="0"/>
                </a:rPr>
                <a:t> </a:t>
              </a:r>
              <a:r>
                <a:rPr lang="en-US" b="1" i="1" dirty="0" smtClean="0">
                  <a:solidFill>
                    <a:srgbClr val="E684B7"/>
                  </a:solidFill>
                  <a:latin typeface="Cambria" panose="02040503050406030204" pitchFamily="18" charset="0"/>
                  <a:ea typeface="Cambria" panose="02040503050406030204" pitchFamily="18" charset="0"/>
                </a:rPr>
                <a:t>Data</a:t>
              </a:r>
              <a:endParaRPr lang="en-US" sz="1800" i="1" dirty="0" smtClean="0">
                <a:solidFill>
                  <a:srgbClr val="E684B7"/>
                </a:solidFill>
                <a:latin typeface="Cambria" panose="02040503050406030204" pitchFamily="18" charset="0"/>
                <a:ea typeface="Cambria" panose="02040503050406030204" pitchFamily="18" charset="0"/>
              </a:endParaRPr>
            </a:p>
            <a:p>
              <a:pPr marL="0" indent="0" algn="ctr">
                <a:buNone/>
              </a:pPr>
              <a:endParaRPr lang="en-US" sz="1800" i="1" dirty="0" smtClean="0">
                <a:latin typeface="Cambria" panose="02040503050406030204" pitchFamily="18" charset="0"/>
                <a:ea typeface="Cambria" panose="02040503050406030204" pitchFamily="18" charset="0"/>
              </a:endParaRPr>
            </a:p>
            <a:p>
              <a:pPr marL="0" indent="0" algn="ctr">
                <a:buNone/>
              </a:pPr>
              <a:r>
                <a:rPr lang="id-ID" sz="1800" i="1" dirty="0" smtClean="0">
                  <a:latin typeface="Cambria" panose="02040503050406030204" pitchFamily="18" charset="0"/>
                  <a:ea typeface="Cambria" panose="02040503050406030204" pitchFamily="18" charset="0"/>
                </a:rPr>
                <a:t>Describing</a:t>
              </a:r>
              <a:r>
                <a:rPr lang="id-ID" sz="1800" dirty="0" smtClean="0">
                  <a:latin typeface="Cambria" panose="02040503050406030204" pitchFamily="18" charset="0"/>
                  <a:ea typeface="Cambria" panose="02040503050406030204" pitchFamily="18" charset="0"/>
                </a:rPr>
                <a:t> </a:t>
              </a:r>
              <a:r>
                <a:rPr lang="id-ID" sz="1800" dirty="0">
                  <a:latin typeface="Cambria" panose="02040503050406030204" pitchFamily="18" charset="0"/>
                  <a:ea typeface="Cambria" panose="02040503050406030204" pitchFamily="18" charset="0"/>
                </a:rPr>
                <a:t>data adalah mekanisme pendeskripsian data dalam bentuk tabel atau diagram dengan beragam bentuk dan ukuran agar mudah dipahami.</a:t>
              </a:r>
            </a:p>
          </p:txBody>
        </p:sp>
        <p:sp>
          <p:nvSpPr>
            <p:cNvPr id="24" name="Google Shape;250;p31"/>
            <p:cNvSpPr txBox="1">
              <a:spLocks/>
            </p:cNvSpPr>
            <p:nvPr/>
          </p:nvSpPr>
          <p:spPr>
            <a:xfrm>
              <a:off x="1125090" y="4206637"/>
              <a:ext cx="2717266" cy="1536076"/>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600"/>
                </a:spcBef>
                <a:buFont typeface="Arial" panose="020B0604020202020204" pitchFamily="34" charset="0"/>
                <a:buNone/>
              </a:pPr>
              <a:r>
                <a:rPr lang="en-US" b="1" i="1" dirty="0" smtClean="0">
                  <a:solidFill>
                    <a:schemeClr val="accent4">
                      <a:lumMod val="75000"/>
                    </a:schemeClr>
                  </a:solidFill>
                  <a:latin typeface="Cambria" panose="02040503050406030204" pitchFamily="18" charset="0"/>
                  <a:ea typeface="Cambria" panose="02040503050406030204" pitchFamily="18" charset="0"/>
                </a:rPr>
                <a:t>Testing</a:t>
              </a:r>
            </a:p>
            <a:p>
              <a:pPr marL="0" indent="0" algn="ctr">
                <a:buNone/>
              </a:pPr>
              <a:endParaRPr lang="en-US" sz="1800" i="1" dirty="0" smtClean="0">
                <a:latin typeface="Cambria" panose="02040503050406030204" pitchFamily="18" charset="0"/>
                <a:ea typeface="Cambria" panose="02040503050406030204" pitchFamily="18" charset="0"/>
              </a:endParaRPr>
            </a:p>
            <a:p>
              <a:pPr marL="0" indent="0" algn="ctr">
                <a:buNone/>
              </a:pPr>
              <a:r>
                <a:rPr lang="id-ID" sz="1800" i="1" dirty="0" smtClean="0">
                  <a:latin typeface="Cambria" panose="02040503050406030204" pitchFamily="18" charset="0"/>
                  <a:ea typeface="Cambria" panose="02040503050406030204" pitchFamily="18" charset="0"/>
                </a:rPr>
                <a:t>Testing </a:t>
              </a:r>
              <a:r>
                <a:rPr lang="id-ID" sz="1800" dirty="0">
                  <a:latin typeface="Cambria" panose="02040503050406030204" pitchFamily="18" charset="0"/>
                  <a:ea typeface="Cambria" panose="02040503050406030204" pitchFamily="18" charset="0"/>
                </a:rPr>
                <a:t>merupakan tahap pengujian data yang telah dinyatakan valid dan diklarifikasi kebenarannya dari sisi kualitas dan realitas.</a:t>
              </a:r>
            </a:p>
          </p:txBody>
        </p:sp>
        <p:sp>
          <p:nvSpPr>
            <p:cNvPr id="25" name="Google Shape;250;p31"/>
            <p:cNvSpPr txBox="1">
              <a:spLocks/>
            </p:cNvSpPr>
            <p:nvPr/>
          </p:nvSpPr>
          <p:spPr>
            <a:xfrm>
              <a:off x="8332960" y="4259658"/>
              <a:ext cx="2737060" cy="1394968"/>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600"/>
                </a:spcBef>
                <a:buNone/>
              </a:pPr>
              <a:r>
                <a:rPr lang="en-US" b="1" i="1" dirty="0" smtClean="0">
                  <a:solidFill>
                    <a:schemeClr val="accent4">
                      <a:lumMod val="75000"/>
                    </a:schemeClr>
                  </a:solidFill>
                  <a:latin typeface="Cambria" panose="02040503050406030204" pitchFamily="18" charset="0"/>
                  <a:ea typeface="Cambria" panose="02040503050406030204" pitchFamily="18" charset="0"/>
                </a:rPr>
                <a:t>Hypothesis</a:t>
              </a:r>
              <a:r>
                <a:rPr lang="en-US" b="1" dirty="0" smtClean="0">
                  <a:solidFill>
                    <a:schemeClr val="accent4">
                      <a:lumMod val="75000"/>
                    </a:schemeClr>
                  </a:solidFill>
                  <a:latin typeface="Cambria" panose="02040503050406030204" pitchFamily="18" charset="0"/>
                  <a:ea typeface="Cambria" panose="02040503050406030204" pitchFamily="18" charset="0"/>
                </a:rPr>
                <a:t> </a:t>
              </a:r>
              <a:r>
                <a:rPr lang="en-US" b="1" i="1" dirty="0" smtClean="0">
                  <a:solidFill>
                    <a:schemeClr val="accent4">
                      <a:lumMod val="75000"/>
                    </a:schemeClr>
                  </a:solidFill>
                  <a:latin typeface="Cambria" panose="02040503050406030204" pitchFamily="18" charset="0"/>
                  <a:ea typeface="Cambria" panose="02040503050406030204" pitchFamily="18" charset="0"/>
                </a:rPr>
                <a:t>Testing</a:t>
              </a:r>
            </a:p>
            <a:p>
              <a:pPr marL="0" indent="0" algn="ctr">
                <a:spcBef>
                  <a:spcPts val="600"/>
                </a:spcBef>
                <a:buNone/>
              </a:pPr>
              <a:endParaRPr lang="en-US" sz="1800" dirty="0" smtClean="0">
                <a:latin typeface="Cambria" panose="02040503050406030204" pitchFamily="18" charset="0"/>
                <a:ea typeface="Cambria" panose="02040503050406030204" pitchFamily="18" charset="0"/>
              </a:endParaRPr>
            </a:p>
            <a:p>
              <a:pPr marL="0" indent="0" algn="ctr">
                <a:spcBef>
                  <a:spcPts val="600"/>
                </a:spcBef>
                <a:buNone/>
              </a:pPr>
              <a:r>
                <a:rPr lang="en-US" sz="1800" dirty="0" smtClean="0">
                  <a:latin typeface="Cambria" panose="02040503050406030204" pitchFamily="18" charset="0"/>
                  <a:ea typeface="Cambria" panose="02040503050406030204" pitchFamily="18" charset="0"/>
                </a:rPr>
                <a:t>M</a:t>
              </a:r>
              <a:r>
                <a:rPr lang="id-ID" sz="1800" dirty="0" smtClean="0">
                  <a:latin typeface="Cambria" panose="02040503050406030204" pitchFamily="18" charset="0"/>
                  <a:ea typeface="Cambria" panose="02040503050406030204" pitchFamily="18" charset="0"/>
                </a:rPr>
                <a:t>erupakan </a:t>
              </a:r>
              <a:r>
                <a:rPr lang="id-ID" sz="1800" dirty="0">
                  <a:latin typeface="Cambria" panose="02040503050406030204" pitchFamily="18" charset="0"/>
                  <a:ea typeface="Cambria" panose="02040503050406030204" pitchFamily="18" charset="0"/>
                </a:rPr>
                <a:t>tahap pengambilan keputusan. Pada tahap ini, visualisasi data yang ditampilkan akan diuji apakah dapat dinyatakan lolos dan diterima atau ditolak.</a:t>
              </a:r>
              <a:endParaRPr lang="en-US" sz="1800" dirty="0">
                <a:latin typeface="Cambria" panose="02040503050406030204" pitchFamily="18" charset="0"/>
                <a:ea typeface="Cambria" panose="02040503050406030204" pitchFamily="18" charset="0"/>
              </a:endParaRPr>
            </a:p>
          </p:txBody>
        </p:sp>
        <p:sp>
          <p:nvSpPr>
            <p:cNvPr id="26" name="Left Bracket 25"/>
            <p:cNvSpPr/>
            <p:nvPr/>
          </p:nvSpPr>
          <p:spPr>
            <a:xfrm>
              <a:off x="1072599" y="4227461"/>
              <a:ext cx="586519" cy="1545996"/>
            </a:xfrm>
            <a:prstGeom prst="lef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ight Bracket 26"/>
            <p:cNvSpPr/>
            <p:nvPr/>
          </p:nvSpPr>
          <p:spPr>
            <a:xfrm>
              <a:off x="3236015" y="4227460"/>
              <a:ext cx="666681" cy="1545997"/>
            </a:xfrm>
            <a:prstGeom prst="righ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8" name="Left Bracket 27"/>
            <p:cNvSpPr/>
            <p:nvPr/>
          </p:nvSpPr>
          <p:spPr>
            <a:xfrm>
              <a:off x="4671736" y="4243532"/>
              <a:ext cx="586519" cy="1545996"/>
            </a:xfrm>
            <a:prstGeom prst="lef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Right Bracket 28"/>
            <p:cNvSpPr/>
            <p:nvPr/>
          </p:nvSpPr>
          <p:spPr>
            <a:xfrm>
              <a:off x="6835152" y="4243531"/>
              <a:ext cx="666681" cy="1545997"/>
            </a:xfrm>
            <a:prstGeom prst="righ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0" name="Left Bracket 29"/>
            <p:cNvSpPr/>
            <p:nvPr/>
          </p:nvSpPr>
          <p:spPr>
            <a:xfrm>
              <a:off x="8270873" y="4275113"/>
              <a:ext cx="586519" cy="1545996"/>
            </a:xfrm>
            <a:prstGeom prst="lef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ight Bracket 30"/>
            <p:cNvSpPr/>
            <p:nvPr/>
          </p:nvSpPr>
          <p:spPr>
            <a:xfrm>
              <a:off x="10434289" y="4275112"/>
              <a:ext cx="666681" cy="1545997"/>
            </a:xfrm>
            <a:prstGeom prst="righ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Tree>
    <p:extLst>
      <p:ext uri="{BB962C8B-B14F-4D97-AF65-F5344CB8AC3E}">
        <p14:creationId xmlns:p14="http://schemas.microsoft.com/office/powerpoint/2010/main" val="42200562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smtClean="0">
                <a:solidFill>
                  <a:schemeClr val="bg1"/>
                </a:solidFill>
                <a:ea typeface="Cambria" panose="02040503050406030204" pitchFamily="18" charset="0"/>
              </a:rPr>
              <a:t>Yuk, </a:t>
            </a:r>
            <a:r>
              <a:rPr lang="en-US" sz="5400" b="1" dirty="0" err="1" smtClean="0">
                <a:solidFill>
                  <a:schemeClr val="bg1"/>
                </a:solidFill>
                <a:ea typeface="Cambria" panose="02040503050406030204" pitchFamily="18" charset="0"/>
              </a:rPr>
              <a:t>Asah</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Literasimu</a:t>
            </a:r>
            <a:r>
              <a:rPr lang="en-US" sz="5400" b="1" dirty="0" smtClean="0">
                <a:solidFill>
                  <a:schemeClr val="bg1"/>
                </a:solidFill>
                <a:ea typeface="Cambria" panose="02040503050406030204" pitchFamily="18" charset="0"/>
              </a:rPr>
              <a:t>! 1</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26840795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3" name="Google Shape;2837;p133"/>
          <p:cNvGrpSpPr/>
          <p:nvPr/>
        </p:nvGrpSpPr>
        <p:grpSpPr>
          <a:xfrm>
            <a:off x="838201" y="317167"/>
            <a:ext cx="4723616" cy="1261974"/>
            <a:chOff x="4411970" y="4340222"/>
            <a:chExt cx="908101" cy="242681"/>
          </a:xfrm>
        </p:grpSpPr>
        <p:sp>
          <p:nvSpPr>
            <p:cNvPr id="14"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5"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6"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17" name="TextBox 16"/>
          <p:cNvSpPr txBox="1"/>
          <p:nvPr/>
        </p:nvSpPr>
        <p:spPr>
          <a:xfrm>
            <a:off x="2192454" y="718550"/>
            <a:ext cx="3432816" cy="523220"/>
          </a:xfrm>
          <a:prstGeom prst="rect">
            <a:avLst/>
          </a:prstGeom>
          <a:noFill/>
        </p:spPr>
        <p:txBody>
          <a:bodyPr wrap="square" rtlCol="0">
            <a:spAutoFit/>
          </a:bodyPr>
          <a:lstStyle/>
          <a:p>
            <a:r>
              <a:rPr lang="id-ID" sz="2800" i="1" dirty="0">
                <a:latin typeface="Cambria" panose="02040503050406030204" pitchFamily="18" charset="0"/>
                <a:ea typeface="Cambria" panose="02040503050406030204" pitchFamily="18" charset="0"/>
              </a:rPr>
              <a:t>Tools</a:t>
            </a:r>
            <a:r>
              <a:rPr lang="id-ID" sz="2800" dirty="0">
                <a:latin typeface="Cambria" panose="02040503050406030204" pitchFamily="18" charset="0"/>
                <a:ea typeface="Cambria" panose="02040503050406030204" pitchFamily="18" charset="0"/>
              </a:rPr>
              <a:t> Analisis Data</a:t>
            </a:r>
            <a:endParaRPr lang="en-US" sz="2800" dirty="0">
              <a:solidFill>
                <a:prstClr val="black"/>
              </a:solidFill>
              <a:latin typeface="Cambria" panose="02040503050406030204" pitchFamily="18" charset="0"/>
              <a:ea typeface="Cambria" panose="02040503050406030204" pitchFamily="18" charset="0"/>
            </a:endParaRPr>
          </a:p>
        </p:txBody>
      </p:sp>
      <p:sp>
        <p:nvSpPr>
          <p:cNvPr id="18" name="TextBox 17"/>
          <p:cNvSpPr txBox="1"/>
          <p:nvPr/>
        </p:nvSpPr>
        <p:spPr>
          <a:xfrm>
            <a:off x="1393835" y="1700808"/>
            <a:ext cx="9454694"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Data statistik bisa dikategorikan dalam kajian data kuantitatif yang dapat diolah dengan beberapa tools, seperti berikut.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3543" y="4662418"/>
            <a:ext cx="2162543" cy="617164"/>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39995" y="4559644"/>
            <a:ext cx="2483515" cy="822712"/>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80049" y="4028032"/>
            <a:ext cx="2044930" cy="2044930"/>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03697" y="4430152"/>
            <a:ext cx="1278974" cy="1119102"/>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3949" y="4336541"/>
            <a:ext cx="2305471" cy="960613"/>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67608" y="2529743"/>
            <a:ext cx="1951152" cy="1128520"/>
          </a:xfrm>
          <a:prstGeom prst="rect">
            <a:avLst/>
          </a:prstGeom>
        </p:spPr>
      </p:pic>
      <p:pic>
        <p:nvPicPr>
          <p:cNvPr id="50" name="Picture 4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668646" y="2420888"/>
            <a:ext cx="1341462" cy="1341462"/>
          </a:xfrm>
          <a:prstGeom prst="rect">
            <a:avLst/>
          </a:prstGeom>
        </p:spPr>
      </p:pic>
      <p:pic>
        <p:nvPicPr>
          <p:cNvPr id="51" name="Picture 5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25394" y="2721225"/>
            <a:ext cx="2382243" cy="849667"/>
          </a:xfrm>
          <a:prstGeom prst="rect">
            <a:avLst/>
          </a:prstGeom>
        </p:spPr>
      </p:pic>
      <p:pic>
        <p:nvPicPr>
          <p:cNvPr id="52" name="Picture 5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55721" y="2480183"/>
            <a:ext cx="1162001" cy="1187876"/>
          </a:xfrm>
          <a:prstGeom prst="rect">
            <a:avLst/>
          </a:prstGeom>
        </p:spPr>
      </p:pic>
      <p:pic>
        <p:nvPicPr>
          <p:cNvPr id="53" name="Picture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950175" y="2721225"/>
            <a:ext cx="2051917" cy="1078075"/>
          </a:xfrm>
          <a:prstGeom prst="rect">
            <a:avLst/>
          </a:prstGeom>
        </p:spPr>
      </p:pic>
      <p:sp>
        <p:nvSpPr>
          <p:cNvPr id="54" name="TextBox 53"/>
          <p:cNvSpPr txBox="1"/>
          <p:nvPr/>
        </p:nvSpPr>
        <p:spPr>
          <a:xfrm>
            <a:off x="9187873" y="5637996"/>
            <a:ext cx="1935917" cy="338554"/>
          </a:xfrm>
          <a:prstGeom prst="rect">
            <a:avLst/>
          </a:prstGeom>
          <a:noFill/>
        </p:spPr>
        <p:txBody>
          <a:bodyPr wrap="square" rtlCol="0">
            <a:spAutoFit/>
          </a:bodyPr>
          <a:lstStyle/>
          <a:p>
            <a:pPr algn="ctr"/>
            <a:r>
              <a:rPr lang="en-US" sz="1600" dirty="0" smtClean="0">
                <a:latin typeface="Cambria" panose="02040503050406030204" pitchFamily="18" charset="0"/>
                <a:ea typeface="Cambria" panose="02040503050406030204" pitchFamily="18" charset="0"/>
              </a:rPr>
              <a:t>Stata</a:t>
            </a:r>
            <a:endParaRPr lang="en-US" sz="1600" dirty="0">
              <a:latin typeface="Cambria" panose="02040503050406030204" pitchFamily="18" charset="0"/>
              <a:ea typeface="Cambria" panose="02040503050406030204" pitchFamily="18" charset="0"/>
            </a:endParaRPr>
          </a:p>
        </p:txBody>
      </p:sp>
      <p:sp>
        <p:nvSpPr>
          <p:cNvPr id="55" name="TextBox 54"/>
          <p:cNvSpPr txBox="1"/>
          <p:nvPr/>
        </p:nvSpPr>
        <p:spPr>
          <a:xfrm>
            <a:off x="6713793" y="5637996"/>
            <a:ext cx="1935917" cy="338554"/>
          </a:xfrm>
          <a:prstGeom prst="rect">
            <a:avLst/>
          </a:prstGeom>
          <a:noFill/>
        </p:spPr>
        <p:txBody>
          <a:bodyPr wrap="square" rtlCol="0">
            <a:spAutoFit/>
          </a:bodyPr>
          <a:lstStyle/>
          <a:p>
            <a:pPr algn="ctr"/>
            <a:r>
              <a:rPr lang="en-US" sz="1600" dirty="0" err="1" smtClean="0">
                <a:latin typeface="Cambria" panose="02040503050406030204" pitchFamily="18" charset="0"/>
                <a:ea typeface="Cambria" panose="02040503050406030204" pitchFamily="18" charset="0"/>
              </a:rPr>
              <a:t>RStudio</a:t>
            </a:r>
            <a:endParaRPr lang="en-US" sz="1600" dirty="0">
              <a:latin typeface="Cambria" panose="02040503050406030204" pitchFamily="18" charset="0"/>
              <a:ea typeface="Cambria" panose="02040503050406030204" pitchFamily="18" charset="0"/>
            </a:endParaRPr>
          </a:p>
        </p:txBody>
      </p:sp>
      <p:sp>
        <p:nvSpPr>
          <p:cNvPr id="56" name="TextBox 55"/>
          <p:cNvSpPr txBox="1"/>
          <p:nvPr/>
        </p:nvSpPr>
        <p:spPr>
          <a:xfrm>
            <a:off x="4292630" y="5677714"/>
            <a:ext cx="2093493" cy="584775"/>
          </a:xfrm>
          <a:prstGeom prst="rect">
            <a:avLst/>
          </a:prstGeom>
          <a:noFill/>
        </p:spPr>
        <p:txBody>
          <a:bodyPr wrap="square" rtlCol="0">
            <a:spAutoFit/>
          </a:bodyPr>
          <a:lstStyle/>
          <a:p>
            <a:pPr algn="ctr"/>
            <a:r>
              <a:rPr lang="en-US" sz="1600" dirty="0" smtClean="0">
                <a:latin typeface="Cambria" panose="02040503050406030204" pitchFamily="18" charset="0"/>
                <a:ea typeface="Cambria" panose="02040503050406030204" pitchFamily="18" charset="0"/>
              </a:rPr>
              <a:t>AMOS (</a:t>
            </a:r>
            <a:r>
              <a:rPr lang="en-US" sz="1600" i="1" dirty="0" smtClean="0">
                <a:latin typeface="Cambria" panose="02040503050406030204" pitchFamily="18" charset="0"/>
                <a:ea typeface="Cambria" panose="02040503050406030204" pitchFamily="18" charset="0"/>
              </a:rPr>
              <a:t>Analysis of Moment Structure)</a:t>
            </a:r>
            <a:endParaRPr lang="en-US" sz="1600" i="1" dirty="0">
              <a:latin typeface="Cambria" panose="02040503050406030204" pitchFamily="18" charset="0"/>
              <a:ea typeface="Cambria" panose="02040503050406030204" pitchFamily="18" charset="0"/>
            </a:endParaRPr>
          </a:p>
        </p:txBody>
      </p:sp>
      <p:sp>
        <p:nvSpPr>
          <p:cNvPr id="57" name="TextBox 56"/>
          <p:cNvSpPr txBox="1"/>
          <p:nvPr/>
        </p:nvSpPr>
        <p:spPr>
          <a:xfrm>
            <a:off x="2575225" y="5627565"/>
            <a:ext cx="1935917" cy="338554"/>
          </a:xfrm>
          <a:prstGeom prst="rect">
            <a:avLst/>
          </a:prstGeom>
          <a:noFill/>
        </p:spPr>
        <p:txBody>
          <a:bodyPr wrap="square" rtlCol="0">
            <a:spAutoFit/>
          </a:bodyPr>
          <a:lstStyle/>
          <a:p>
            <a:pPr algn="ctr"/>
            <a:r>
              <a:rPr lang="en-US" sz="1600" dirty="0" smtClean="0">
                <a:latin typeface="Cambria" panose="02040503050406030204" pitchFamily="18" charset="0"/>
                <a:ea typeface="Cambria" panose="02040503050406030204" pitchFamily="18" charset="0"/>
              </a:rPr>
              <a:t>R-Software</a:t>
            </a:r>
            <a:endParaRPr lang="en-US" sz="1600" dirty="0">
              <a:latin typeface="Cambria" panose="02040503050406030204" pitchFamily="18" charset="0"/>
              <a:ea typeface="Cambria" panose="02040503050406030204" pitchFamily="18" charset="0"/>
            </a:endParaRPr>
          </a:p>
        </p:txBody>
      </p:sp>
      <p:sp>
        <p:nvSpPr>
          <p:cNvPr id="58" name="TextBox 57"/>
          <p:cNvSpPr txBox="1"/>
          <p:nvPr/>
        </p:nvSpPr>
        <p:spPr>
          <a:xfrm>
            <a:off x="868762" y="5406315"/>
            <a:ext cx="1935917" cy="830997"/>
          </a:xfrm>
          <a:prstGeom prst="rect">
            <a:avLst/>
          </a:prstGeom>
          <a:noFill/>
        </p:spPr>
        <p:txBody>
          <a:bodyPr wrap="square" rtlCol="0">
            <a:spAutoFit/>
          </a:bodyPr>
          <a:lstStyle/>
          <a:p>
            <a:pPr algn="ctr"/>
            <a:r>
              <a:rPr lang="en-US" sz="1600" dirty="0" err="1" smtClean="0">
                <a:latin typeface="Cambria" panose="02040503050406030204" pitchFamily="18" charset="0"/>
                <a:ea typeface="Cambria" panose="02040503050406030204" pitchFamily="18" charset="0"/>
              </a:rPr>
              <a:t>Lisrel</a:t>
            </a:r>
            <a:r>
              <a:rPr lang="en-US" sz="1600" dirty="0" smtClean="0">
                <a:latin typeface="Cambria" panose="02040503050406030204" pitchFamily="18" charset="0"/>
                <a:ea typeface="Cambria" panose="02040503050406030204" pitchFamily="18" charset="0"/>
              </a:rPr>
              <a:t> (</a:t>
            </a:r>
            <a:r>
              <a:rPr lang="en-US" sz="1600" i="1" dirty="0" smtClean="0">
                <a:latin typeface="Cambria" panose="02040503050406030204" pitchFamily="18" charset="0"/>
                <a:ea typeface="Cambria" panose="02040503050406030204" pitchFamily="18" charset="0"/>
              </a:rPr>
              <a:t>Linear Structural Relationship</a:t>
            </a:r>
            <a:r>
              <a:rPr lang="en-US" sz="1600" dirty="0" smtClean="0">
                <a:latin typeface="Cambria" panose="02040503050406030204" pitchFamily="18" charset="0"/>
                <a:ea typeface="Cambria" panose="02040503050406030204" pitchFamily="18" charset="0"/>
              </a:rPr>
              <a:t>)</a:t>
            </a:r>
            <a:endParaRPr lang="en-US" sz="1600" dirty="0">
              <a:latin typeface="Cambria" panose="02040503050406030204" pitchFamily="18" charset="0"/>
              <a:ea typeface="Cambria" panose="02040503050406030204" pitchFamily="18" charset="0"/>
            </a:endParaRPr>
          </a:p>
        </p:txBody>
      </p:sp>
      <p:sp>
        <p:nvSpPr>
          <p:cNvPr id="59" name="TextBox 58"/>
          <p:cNvSpPr txBox="1"/>
          <p:nvPr/>
        </p:nvSpPr>
        <p:spPr>
          <a:xfrm>
            <a:off x="898725" y="3786361"/>
            <a:ext cx="1935917" cy="338554"/>
          </a:xfrm>
          <a:prstGeom prst="rect">
            <a:avLst/>
          </a:prstGeom>
          <a:noFill/>
        </p:spPr>
        <p:txBody>
          <a:bodyPr wrap="square" rtlCol="0">
            <a:spAutoFit/>
          </a:bodyPr>
          <a:lstStyle/>
          <a:p>
            <a:pPr algn="ctr"/>
            <a:r>
              <a:rPr lang="en-US" sz="1600" dirty="0" smtClean="0">
                <a:latin typeface="Cambria" panose="02040503050406030204" pitchFamily="18" charset="0"/>
                <a:ea typeface="Cambria" panose="02040503050406030204" pitchFamily="18" charset="0"/>
              </a:rPr>
              <a:t>Microsoft</a:t>
            </a:r>
            <a:endParaRPr lang="en-US" sz="1600" dirty="0">
              <a:latin typeface="Cambria" panose="02040503050406030204" pitchFamily="18" charset="0"/>
              <a:ea typeface="Cambria" panose="02040503050406030204" pitchFamily="18" charset="0"/>
            </a:endParaRPr>
          </a:p>
        </p:txBody>
      </p:sp>
      <p:sp>
        <p:nvSpPr>
          <p:cNvPr id="60" name="TextBox 59"/>
          <p:cNvSpPr txBox="1"/>
          <p:nvPr/>
        </p:nvSpPr>
        <p:spPr>
          <a:xfrm>
            <a:off x="2547847" y="3804435"/>
            <a:ext cx="1935917" cy="338554"/>
          </a:xfrm>
          <a:prstGeom prst="rect">
            <a:avLst/>
          </a:prstGeom>
          <a:noFill/>
        </p:spPr>
        <p:txBody>
          <a:bodyPr wrap="square" rtlCol="0">
            <a:spAutoFit/>
          </a:bodyPr>
          <a:lstStyle/>
          <a:p>
            <a:pPr algn="ctr"/>
            <a:r>
              <a:rPr lang="en-US" sz="1600" dirty="0" smtClean="0">
                <a:latin typeface="Cambria" panose="02040503050406030204" pitchFamily="18" charset="0"/>
                <a:ea typeface="Cambria" panose="02040503050406030204" pitchFamily="18" charset="0"/>
              </a:rPr>
              <a:t>SPSS</a:t>
            </a:r>
            <a:endParaRPr lang="en-US" sz="1600" dirty="0">
              <a:latin typeface="Cambria" panose="02040503050406030204" pitchFamily="18" charset="0"/>
              <a:ea typeface="Cambria" panose="02040503050406030204" pitchFamily="18" charset="0"/>
            </a:endParaRPr>
          </a:p>
        </p:txBody>
      </p:sp>
      <p:sp>
        <p:nvSpPr>
          <p:cNvPr id="61" name="TextBox 60"/>
          <p:cNvSpPr txBox="1"/>
          <p:nvPr/>
        </p:nvSpPr>
        <p:spPr>
          <a:xfrm>
            <a:off x="4434555" y="3786361"/>
            <a:ext cx="1935917" cy="338554"/>
          </a:xfrm>
          <a:prstGeom prst="rect">
            <a:avLst/>
          </a:prstGeom>
          <a:noFill/>
        </p:spPr>
        <p:txBody>
          <a:bodyPr wrap="square" rtlCol="0">
            <a:spAutoFit/>
          </a:bodyPr>
          <a:lstStyle/>
          <a:p>
            <a:pPr algn="ctr"/>
            <a:r>
              <a:rPr lang="en-US" sz="1600" dirty="0" smtClean="0">
                <a:latin typeface="Cambria" panose="02040503050406030204" pitchFamily="18" charset="0"/>
                <a:ea typeface="Cambria" panose="02040503050406030204" pitchFamily="18" charset="0"/>
              </a:rPr>
              <a:t>Minitab</a:t>
            </a:r>
            <a:endParaRPr lang="en-US" sz="1600" dirty="0">
              <a:latin typeface="Cambria" panose="02040503050406030204" pitchFamily="18" charset="0"/>
              <a:ea typeface="Cambria" panose="02040503050406030204" pitchFamily="18" charset="0"/>
            </a:endParaRPr>
          </a:p>
        </p:txBody>
      </p:sp>
      <p:sp>
        <p:nvSpPr>
          <p:cNvPr id="62" name="TextBox 61"/>
          <p:cNvSpPr txBox="1"/>
          <p:nvPr/>
        </p:nvSpPr>
        <p:spPr>
          <a:xfrm>
            <a:off x="6648556" y="3786361"/>
            <a:ext cx="1935917" cy="584775"/>
          </a:xfrm>
          <a:prstGeom prst="rect">
            <a:avLst/>
          </a:prstGeom>
          <a:noFill/>
        </p:spPr>
        <p:txBody>
          <a:bodyPr wrap="square" rtlCol="0">
            <a:spAutoFit/>
          </a:bodyPr>
          <a:lstStyle/>
          <a:p>
            <a:pPr algn="ctr"/>
            <a:r>
              <a:rPr lang="en-US" sz="1600" dirty="0" err="1" smtClean="0">
                <a:latin typeface="Cambria" panose="02040503050406030204" pitchFamily="18" charset="0"/>
                <a:ea typeface="Cambria" panose="02040503050406030204" pitchFamily="18" charset="0"/>
              </a:rPr>
              <a:t>Eviews</a:t>
            </a:r>
            <a:r>
              <a:rPr lang="en-US" sz="1600" dirty="0" smtClean="0">
                <a:latin typeface="Cambria" panose="02040503050406030204" pitchFamily="18" charset="0"/>
                <a:ea typeface="Cambria" panose="02040503050406030204" pitchFamily="18" charset="0"/>
              </a:rPr>
              <a:t> (</a:t>
            </a:r>
            <a:r>
              <a:rPr lang="en-US" sz="1600" i="1" dirty="0" smtClean="0">
                <a:latin typeface="Cambria" panose="02040503050406030204" pitchFamily="18" charset="0"/>
                <a:ea typeface="Cambria" panose="02040503050406030204" pitchFamily="18" charset="0"/>
              </a:rPr>
              <a:t>Economic Views</a:t>
            </a:r>
            <a:r>
              <a:rPr lang="en-US" sz="1600" dirty="0" smtClean="0">
                <a:latin typeface="Cambria" panose="02040503050406030204" pitchFamily="18" charset="0"/>
                <a:ea typeface="Cambria" panose="02040503050406030204" pitchFamily="18" charset="0"/>
              </a:rPr>
              <a:t>)</a:t>
            </a:r>
            <a:endParaRPr lang="en-US" sz="1600" dirty="0">
              <a:latin typeface="Cambria" panose="02040503050406030204" pitchFamily="18" charset="0"/>
              <a:ea typeface="Cambria" panose="02040503050406030204" pitchFamily="18" charset="0"/>
            </a:endParaRPr>
          </a:p>
        </p:txBody>
      </p:sp>
      <p:sp>
        <p:nvSpPr>
          <p:cNvPr id="63" name="TextBox 62"/>
          <p:cNvSpPr txBox="1"/>
          <p:nvPr/>
        </p:nvSpPr>
        <p:spPr>
          <a:xfrm>
            <a:off x="9008174" y="3799300"/>
            <a:ext cx="1935917" cy="584775"/>
          </a:xfrm>
          <a:prstGeom prst="rect">
            <a:avLst/>
          </a:prstGeom>
          <a:noFill/>
        </p:spPr>
        <p:txBody>
          <a:bodyPr wrap="square" rtlCol="0">
            <a:spAutoFit/>
          </a:bodyPr>
          <a:lstStyle/>
          <a:p>
            <a:pPr algn="ctr"/>
            <a:r>
              <a:rPr lang="en-US" sz="1600" dirty="0" smtClean="0">
                <a:latin typeface="Cambria" panose="02040503050406030204" pitchFamily="18" charset="0"/>
                <a:ea typeface="Cambria" panose="02040503050406030204" pitchFamily="18" charset="0"/>
              </a:rPr>
              <a:t>SAS (</a:t>
            </a:r>
            <a:r>
              <a:rPr lang="en-US" sz="1600" i="1" dirty="0" err="1" smtClean="0">
                <a:latin typeface="Cambria" panose="02040503050406030204" pitchFamily="18" charset="0"/>
                <a:ea typeface="Cambria" panose="02040503050406030204" pitchFamily="18" charset="0"/>
              </a:rPr>
              <a:t>Statictical</a:t>
            </a:r>
            <a:r>
              <a:rPr lang="en-US" sz="1600" i="1" dirty="0" smtClean="0">
                <a:latin typeface="Cambria" panose="02040503050406030204" pitchFamily="18" charset="0"/>
                <a:ea typeface="Cambria" panose="02040503050406030204" pitchFamily="18" charset="0"/>
              </a:rPr>
              <a:t> Analysis System</a:t>
            </a:r>
            <a:r>
              <a:rPr lang="en-US" sz="1600" dirty="0" smtClean="0">
                <a:latin typeface="Cambria" panose="02040503050406030204" pitchFamily="18" charset="0"/>
                <a:ea typeface="Cambria" panose="02040503050406030204" pitchFamily="18" charset="0"/>
              </a:rPr>
              <a:t>)</a:t>
            </a:r>
            <a:endParaRPr lang="en-US" sz="1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5169586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Pentagon 4"/>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noProof="0" dirty="0">
                <a:solidFill>
                  <a:prstClr val="black"/>
                </a:solidFill>
                <a:latin typeface="Cambria" panose="02040503050406030204" pitchFamily="18" charset="0"/>
                <a:ea typeface="Cambria" panose="02040503050406030204" pitchFamily="18" charset="0"/>
              </a:rPr>
              <a:t>D</a:t>
            </a:r>
            <a:endParaRPr kumimoji="0" lang="en-US" sz="4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1110618" y="1377068"/>
            <a:ext cx="3459577" cy="1754326"/>
          </a:xfrm>
          <a:prstGeom prst="rect">
            <a:avLst/>
          </a:prstGeom>
          <a:noFill/>
        </p:spPr>
        <p:txBody>
          <a:bodyPr wrap="square" rtlCol="0" anchor="ctr">
            <a:spAutoFit/>
          </a:bodyPr>
          <a:lstStyle/>
          <a:p>
            <a:pPr lvl="0" algn="ctr">
              <a:defRPr/>
            </a:pPr>
            <a:r>
              <a:rPr lang="en-US" sz="3600" b="1" dirty="0" err="1" smtClean="0">
                <a:solidFill>
                  <a:prstClr val="black"/>
                </a:solidFill>
                <a:latin typeface="Cambria" panose="02040503050406030204" pitchFamily="18" charset="0"/>
                <a:ea typeface="Cambria" panose="02040503050406030204" pitchFamily="18" charset="0"/>
              </a:rPr>
              <a:t>Metode</a:t>
            </a:r>
            <a:r>
              <a:rPr lang="en-US" sz="3600" b="1" dirty="0" smtClean="0">
                <a:solidFill>
                  <a:prstClr val="black"/>
                </a:solidFill>
                <a:latin typeface="Cambria" panose="02040503050406030204" pitchFamily="18" charset="0"/>
                <a:ea typeface="Cambria" panose="02040503050406030204" pitchFamily="18" charset="0"/>
              </a:rPr>
              <a:t> </a:t>
            </a:r>
            <a:r>
              <a:rPr lang="en-US" sz="3600" b="1" dirty="0" err="1" smtClean="0">
                <a:solidFill>
                  <a:prstClr val="black"/>
                </a:solidFill>
                <a:latin typeface="Cambria" panose="02040503050406030204" pitchFamily="18" charset="0"/>
                <a:ea typeface="Cambria" panose="02040503050406030204" pitchFamily="18" charset="0"/>
              </a:rPr>
              <a:t>Pengolahan</a:t>
            </a:r>
            <a:r>
              <a:rPr lang="en-US" sz="3600" b="1" dirty="0" smtClean="0">
                <a:solidFill>
                  <a:prstClr val="black"/>
                </a:solidFill>
                <a:latin typeface="Cambria" panose="02040503050406030204" pitchFamily="18" charset="0"/>
                <a:ea typeface="Cambria" panose="02040503050406030204" pitchFamily="18" charset="0"/>
              </a:rPr>
              <a:t> Data Digital</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14304139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309553" y="1978958"/>
            <a:ext cx="9682992" cy="1944151"/>
          </a:xfrm>
          <a:prstGeom prst="roundRect">
            <a:avLst/>
          </a:prstGeom>
          <a:solidFill>
            <a:schemeClr val="accent1">
              <a:lumMod val="20000"/>
              <a:lumOff val="80000"/>
            </a:schemeClr>
          </a:solidFill>
          <a:ln w="38100">
            <a:noFill/>
          </a:ln>
        </p:spPr>
        <p:txBody>
          <a:bodyPr>
            <a:noAutofit/>
          </a:bodyPr>
          <a:lstStyle/>
          <a:p>
            <a:pPr marL="0" indent="0" algn="just">
              <a:buNone/>
            </a:pPr>
            <a:r>
              <a:rPr lang="id-ID" sz="2000" dirty="0">
                <a:latin typeface="Cambria" panose="02040503050406030204" pitchFamily="18" charset="0"/>
                <a:ea typeface="Cambria" panose="02040503050406030204" pitchFamily="18" charset="0"/>
              </a:rPr>
              <a:t>Pengolahan data digital dimaknai sebagai mekanisme untuk mengubah dan memanipulasi data digital yang melibatkan dua proses penting, yaitu sebagai berikut.</a:t>
            </a:r>
          </a:p>
          <a:p>
            <a:pPr marL="457200" indent="-457200" algn="just">
              <a:buFont typeface="+mj-lt"/>
              <a:buAutoNum type="alphaLcPeriod"/>
            </a:pPr>
            <a:r>
              <a:rPr lang="id-ID" sz="2000" dirty="0">
                <a:latin typeface="Cambria" panose="02040503050406030204" pitchFamily="18" charset="0"/>
                <a:ea typeface="Cambria" panose="02040503050406030204" pitchFamily="18" charset="0"/>
              </a:rPr>
              <a:t>Data storage </a:t>
            </a:r>
            <a:r>
              <a:rPr lang="id-ID" sz="2000" dirty="0" smtClean="0">
                <a:latin typeface="Cambria" panose="02040503050406030204" pitchFamily="18" charset="0"/>
                <a:ea typeface="Cambria" panose="02040503050406030204" pitchFamily="18" charset="0"/>
              </a:rPr>
              <a:t>pocessing</a:t>
            </a:r>
            <a:r>
              <a:rPr lang="id-ID" sz="2000" dirty="0">
                <a:latin typeface="Cambria" panose="02040503050406030204" pitchFamily="18" charset="0"/>
                <a:ea typeface="Cambria" panose="02040503050406030204" pitchFamily="18" charset="0"/>
              </a:rPr>
              <a:t>, meliputi fase pengumpulan, pencarian, dan pemeliharaan.</a:t>
            </a:r>
          </a:p>
          <a:p>
            <a:pPr marL="457200" indent="-457200" algn="just">
              <a:buFont typeface="+mj-lt"/>
              <a:buAutoNum type="alphaLcPeriod"/>
            </a:pPr>
            <a:r>
              <a:rPr lang="id-ID" sz="2000" dirty="0">
                <a:latin typeface="Cambria" panose="02040503050406030204" pitchFamily="18" charset="0"/>
                <a:ea typeface="Cambria" panose="02040503050406030204" pitchFamily="18" charset="0"/>
              </a:rPr>
              <a:t>Data handling processing, meliputi proses verifikasi, pembandingan, pengurutan, ekstraksi, dan manipulasi.</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8" name="Google Shape;2837;p133"/>
          <p:cNvGrpSpPr/>
          <p:nvPr/>
        </p:nvGrpSpPr>
        <p:grpSpPr>
          <a:xfrm>
            <a:off x="838201" y="317167"/>
            <a:ext cx="4723616" cy="1261974"/>
            <a:chOff x="4411970" y="4340222"/>
            <a:chExt cx="908101" cy="242681"/>
          </a:xfrm>
        </p:grpSpPr>
        <p:sp>
          <p:nvSpPr>
            <p:cNvPr id="9"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0"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1.</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1"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12" name="TextBox 11"/>
          <p:cNvSpPr txBox="1"/>
          <p:nvPr/>
        </p:nvSpPr>
        <p:spPr>
          <a:xfrm>
            <a:off x="2231136" y="548680"/>
            <a:ext cx="3432816" cy="954107"/>
          </a:xfrm>
          <a:prstGeom prst="rect">
            <a:avLst/>
          </a:prstGeom>
          <a:noFill/>
        </p:spPr>
        <p:txBody>
          <a:bodyPr wrap="square" rtlCol="0">
            <a:spAutoFit/>
          </a:bodyPr>
          <a:lstStyle/>
          <a:p>
            <a:r>
              <a:rPr lang="en-US" sz="2800" dirty="0" err="1" smtClean="0">
                <a:solidFill>
                  <a:prstClr val="black"/>
                </a:solidFill>
                <a:latin typeface="Cambria" panose="02040503050406030204" pitchFamily="18" charset="0"/>
                <a:ea typeface="Cambria" panose="02040503050406030204" pitchFamily="18" charset="0"/>
              </a:rPr>
              <a:t>Konsep</a:t>
            </a:r>
            <a:r>
              <a:rPr lang="en-US" sz="2800" dirty="0" smtClean="0">
                <a:solidFill>
                  <a:prstClr val="black"/>
                </a:solidFill>
                <a:latin typeface="Cambria" panose="02040503050406030204" pitchFamily="18" charset="0"/>
                <a:ea typeface="Cambria" panose="02040503050406030204" pitchFamily="18" charset="0"/>
              </a:rPr>
              <a:t> </a:t>
            </a:r>
            <a:r>
              <a:rPr lang="en-US" sz="2800" dirty="0" err="1" smtClean="0">
                <a:solidFill>
                  <a:prstClr val="black"/>
                </a:solidFill>
                <a:latin typeface="Cambria" panose="02040503050406030204" pitchFamily="18" charset="0"/>
                <a:ea typeface="Cambria" panose="02040503050406030204" pitchFamily="18" charset="0"/>
              </a:rPr>
              <a:t>Pengolahan</a:t>
            </a:r>
            <a:r>
              <a:rPr lang="en-US" sz="2800" dirty="0" smtClean="0">
                <a:solidFill>
                  <a:prstClr val="black"/>
                </a:solidFill>
                <a:latin typeface="Cambria" panose="02040503050406030204" pitchFamily="18" charset="0"/>
                <a:ea typeface="Cambria" panose="02040503050406030204" pitchFamily="18" charset="0"/>
              </a:rPr>
              <a:t> Data Digital</a:t>
            </a:r>
            <a:endParaRPr lang="en-US" sz="2800" dirty="0">
              <a:solidFill>
                <a:prstClr val="black"/>
              </a:solidFill>
              <a:latin typeface="Cambria" panose="02040503050406030204" pitchFamily="18" charset="0"/>
              <a:ea typeface="Cambria" panose="02040503050406030204" pitchFamily="18" charset="0"/>
            </a:endParaRPr>
          </a:p>
        </p:txBody>
      </p:sp>
      <p:sp>
        <p:nvSpPr>
          <p:cNvPr id="13" name="Rectangle 12"/>
          <p:cNvSpPr/>
          <p:nvPr/>
        </p:nvSpPr>
        <p:spPr>
          <a:xfrm>
            <a:off x="3486134" y="4231404"/>
            <a:ext cx="1961793" cy="175884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kumimoji="0" lang="id-ID" sz="1800" b="0" i="0" u="none" strike="noStrike" kern="1200" cap="none" spc="0" normalizeH="0" baseline="0" noProof="0" dirty="0">
                <a:ln>
                  <a:noFill/>
                </a:ln>
                <a:solidFill>
                  <a:prstClr val="black"/>
                </a:solidFill>
                <a:effectLst/>
                <a:uLnTx/>
                <a:uFillTx/>
                <a:latin typeface="Calibri"/>
                <a:ea typeface="+mn-ea"/>
                <a:cs typeface="+mn-cs"/>
              </a:rPr>
              <a:t>QR </a:t>
            </a:r>
            <a:r>
              <a:rPr kumimoji="0" lang="id-ID" sz="1800" b="0" i="0" u="none" strike="noStrike" kern="1200" cap="none" spc="0" normalizeH="0" baseline="0" noProof="0" dirty="0" smtClean="0">
                <a:ln>
                  <a:noFill/>
                </a:ln>
                <a:solidFill>
                  <a:prstClr val="black"/>
                </a:solidFill>
                <a:effectLst/>
                <a:uLnTx/>
                <a:uFillTx/>
                <a:latin typeface="Calibri"/>
                <a:ea typeface="+mn-ea"/>
                <a:cs typeface="+mn-cs"/>
              </a:rPr>
              <a:t>code</a:t>
            </a: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 </a:t>
            </a:r>
            <a:r>
              <a:rPr lang="id-ID" dirty="0">
                <a:solidFill>
                  <a:prstClr val="black"/>
                </a:solidFill>
              </a:rPr>
              <a:t>tahapan dan mekanisme pengolahan data</a:t>
            </a:r>
            <a:endParaRPr kumimoji="0" lang="id-ID"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Content Placeholder 2"/>
          <p:cNvSpPr txBox="1">
            <a:spLocks/>
          </p:cNvSpPr>
          <p:nvPr/>
        </p:nvSpPr>
        <p:spPr>
          <a:xfrm>
            <a:off x="5663952" y="4550986"/>
            <a:ext cx="2952328" cy="1038255"/>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id-ID" sz="2000" b="0" i="0" u="none" strike="noStrike" kern="1200" cap="none" spc="0" normalizeH="0" baseline="0" noProof="0" dirty="0">
                <a:ln>
                  <a:noFill/>
                </a:ln>
                <a:solidFill>
                  <a:prstClr val="black"/>
                </a:solidFill>
                <a:effectLst/>
                <a:uLnTx/>
                <a:uFillTx/>
                <a:latin typeface="Calibri"/>
                <a:ea typeface="+mn-ea"/>
                <a:cs typeface="+mn-cs"/>
              </a:rPr>
              <a:t>Untuk mengetahui tahapan dan mekanisme pengolahan data, pindai QR di samping.</a:t>
            </a:r>
          </a:p>
        </p:txBody>
      </p:sp>
    </p:spTree>
    <p:extLst>
      <p:ext uri="{BB962C8B-B14F-4D97-AF65-F5344CB8AC3E}">
        <p14:creationId xmlns:p14="http://schemas.microsoft.com/office/powerpoint/2010/main" val="30866510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Google Shape;1616;p72"/>
          <p:cNvSpPr/>
          <p:nvPr/>
        </p:nvSpPr>
        <p:spPr>
          <a:xfrm rot="13959577">
            <a:off x="1117879" y="3279962"/>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rgbClr val="FFC000">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1" name="Google Shape;1542;p70"/>
          <p:cNvSpPr/>
          <p:nvPr/>
        </p:nvSpPr>
        <p:spPr>
          <a:xfrm>
            <a:off x="5337131" y="988715"/>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rgbClr val="70AD47">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2" name="Google Shape;1543;p70"/>
          <p:cNvSpPr/>
          <p:nvPr/>
        </p:nvSpPr>
        <p:spPr>
          <a:xfrm rot="13587038">
            <a:off x="7641213" y="289509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rgbClr val="5B9BD5">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grpSp>
        <p:nvGrpSpPr>
          <p:cNvPr id="63" name="Google Shape;1811;p34"/>
          <p:cNvGrpSpPr/>
          <p:nvPr/>
        </p:nvGrpSpPr>
        <p:grpSpPr>
          <a:xfrm>
            <a:off x="2846724" y="1619598"/>
            <a:ext cx="6579571" cy="4752178"/>
            <a:chOff x="1551000" y="452264"/>
            <a:chExt cx="6042000" cy="4363911"/>
          </a:xfrm>
        </p:grpSpPr>
        <p:sp>
          <p:nvSpPr>
            <p:cNvPr id="64"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65" name="Google Shape;1813;p34"/>
            <p:cNvGrpSpPr/>
            <p:nvPr/>
          </p:nvGrpSpPr>
          <p:grpSpPr>
            <a:xfrm>
              <a:off x="1705800" y="452264"/>
              <a:ext cx="5732400" cy="4147136"/>
              <a:chOff x="628875" y="452264"/>
              <a:chExt cx="5732400" cy="4147136"/>
            </a:xfrm>
          </p:grpSpPr>
          <p:sp>
            <p:nvSpPr>
              <p:cNvPr id="66" name="Google Shape;1814;p34"/>
              <p:cNvSpPr/>
              <p:nvPr/>
            </p:nvSpPr>
            <p:spPr>
              <a:xfrm>
                <a:off x="692753" y="617500"/>
                <a:ext cx="5598900" cy="3981900"/>
              </a:xfrm>
              <a:prstGeom prst="roundRect">
                <a:avLst>
                  <a:gd name="adj" fmla="val 5289"/>
                </a:avLst>
              </a:prstGeom>
              <a:solidFill>
                <a:srgbClr val="4472C4">
                  <a:lumMod val="50000"/>
                </a:srgbClr>
              </a:solidFill>
              <a:ln w="12700">
                <a:solidFill>
                  <a:sysClr val="windowText" lastClr="000000"/>
                </a:solid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7" name="Google Shape;1815;p34"/>
              <p:cNvSpPr/>
              <p:nvPr/>
            </p:nvSpPr>
            <p:spPr>
              <a:xfrm>
                <a:off x="628875" y="527550"/>
                <a:ext cx="5732400" cy="433500"/>
              </a:xfrm>
              <a:prstGeom prst="roundRect">
                <a:avLst>
                  <a:gd name="adj" fmla="val 13206"/>
                </a:avLst>
              </a:prstGeom>
              <a:solidFill>
                <a:srgbClr val="FFC000">
                  <a:lumMod val="60000"/>
                  <a:lumOff val="4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68" name="Google Shape;1816;p34"/>
              <p:cNvGrpSpPr/>
              <p:nvPr/>
            </p:nvGrpSpPr>
            <p:grpSpPr>
              <a:xfrm>
                <a:off x="816950" y="452264"/>
                <a:ext cx="196200" cy="375250"/>
                <a:chOff x="816950" y="467150"/>
                <a:chExt cx="196200" cy="375250"/>
              </a:xfrm>
            </p:grpSpPr>
            <p:sp>
              <p:nvSpPr>
                <p:cNvPr id="105" name="Google Shape;1817;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106" name="Google Shape;1818;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69" name="Google Shape;1819;p34"/>
              <p:cNvGrpSpPr/>
              <p:nvPr/>
            </p:nvGrpSpPr>
            <p:grpSpPr>
              <a:xfrm>
                <a:off x="1244763" y="452264"/>
                <a:ext cx="196200" cy="375250"/>
                <a:chOff x="816950" y="467150"/>
                <a:chExt cx="196200" cy="375250"/>
              </a:xfrm>
            </p:grpSpPr>
            <p:sp>
              <p:nvSpPr>
                <p:cNvPr id="103" name="Google Shape;1820;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104" name="Google Shape;1821;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0" name="Google Shape;1822;p34"/>
              <p:cNvGrpSpPr/>
              <p:nvPr/>
            </p:nvGrpSpPr>
            <p:grpSpPr>
              <a:xfrm>
                <a:off x="1672575" y="452264"/>
                <a:ext cx="196200" cy="375250"/>
                <a:chOff x="816950" y="467150"/>
                <a:chExt cx="196200" cy="375250"/>
              </a:xfrm>
            </p:grpSpPr>
            <p:sp>
              <p:nvSpPr>
                <p:cNvPr id="101" name="Google Shape;1823;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102" name="Google Shape;1824;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1" name="Google Shape;1825;p34"/>
              <p:cNvGrpSpPr/>
              <p:nvPr/>
            </p:nvGrpSpPr>
            <p:grpSpPr>
              <a:xfrm>
                <a:off x="2100388" y="452264"/>
                <a:ext cx="196200" cy="375250"/>
                <a:chOff x="816950" y="467150"/>
                <a:chExt cx="196200" cy="375250"/>
              </a:xfrm>
            </p:grpSpPr>
            <p:sp>
              <p:nvSpPr>
                <p:cNvPr id="99" name="Google Shape;1826;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100" name="Google Shape;1827;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2" name="Google Shape;1828;p34"/>
              <p:cNvGrpSpPr/>
              <p:nvPr/>
            </p:nvGrpSpPr>
            <p:grpSpPr>
              <a:xfrm>
                <a:off x="2528200" y="452264"/>
                <a:ext cx="196200" cy="375250"/>
                <a:chOff x="816950" y="467150"/>
                <a:chExt cx="196200" cy="375250"/>
              </a:xfrm>
            </p:grpSpPr>
            <p:sp>
              <p:nvSpPr>
                <p:cNvPr id="97" name="Google Shape;1829;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8" name="Google Shape;1830;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3" name="Google Shape;1831;p34"/>
              <p:cNvGrpSpPr/>
              <p:nvPr/>
            </p:nvGrpSpPr>
            <p:grpSpPr>
              <a:xfrm>
                <a:off x="2956013" y="452264"/>
                <a:ext cx="196200" cy="375250"/>
                <a:chOff x="816950" y="467150"/>
                <a:chExt cx="196200" cy="375250"/>
              </a:xfrm>
            </p:grpSpPr>
            <p:sp>
              <p:nvSpPr>
                <p:cNvPr id="95" name="Google Shape;1832;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6" name="Google Shape;1833;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4" name="Google Shape;1834;p34"/>
              <p:cNvGrpSpPr/>
              <p:nvPr/>
            </p:nvGrpSpPr>
            <p:grpSpPr>
              <a:xfrm>
                <a:off x="3383825" y="452264"/>
                <a:ext cx="196200" cy="375250"/>
                <a:chOff x="816950" y="467150"/>
                <a:chExt cx="196200" cy="375250"/>
              </a:xfrm>
            </p:grpSpPr>
            <p:sp>
              <p:nvSpPr>
                <p:cNvPr id="93" name="Google Shape;1835;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4" name="Google Shape;1836;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5" name="Google Shape;1837;p34"/>
              <p:cNvGrpSpPr/>
              <p:nvPr/>
            </p:nvGrpSpPr>
            <p:grpSpPr>
              <a:xfrm>
                <a:off x="3811638" y="452264"/>
                <a:ext cx="196200" cy="375250"/>
                <a:chOff x="816950" y="467150"/>
                <a:chExt cx="196200" cy="375250"/>
              </a:xfrm>
            </p:grpSpPr>
            <p:sp>
              <p:nvSpPr>
                <p:cNvPr id="91" name="Google Shape;1838;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2" name="Google Shape;1839;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6" name="Google Shape;1840;p34"/>
              <p:cNvGrpSpPr/>
              <p:nvPr/>
            </p:nvGrpSpPr>
            <p:grpSpPr>
              <a:xfrm>
                <a:off x="4239450" y="452264"/>
                <a:ext cx="196200" cy="375250"/>
                <a:chOff x="816950" y="467150"/>
                <a:chExt cx="196200" cy="375250"/>
              </a:xfrm>
            </p:grpSpPr>
            <p:sp>
              <p:nvSpPr>
                <p:cNvPr id="89" name="Google Shape;1841;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0" name="Google Shape;1842;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7" name="Google Shape;1843;p34"/>
              <p:cNvGrpSpPr/>
              <p:nvPr/>
            </p:nvGrpSpPr>
            <p:grpSpPr>
              <a:xfrm>
                <a:off x="4667263" y="452264"/>
                <a:ext cx="196200" cy="375250"/>
                <a:chOff x="816950" y="467150"/>
                <a:chExt cx="196200" cy="375250"/>
              </a:xfrm>
            </p:grpSpPr>
            <p:sp>
              <p:nvSpPr>
                <p:cNvPr id="87" name="Google Shape;1844;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8" name="Google Shape;1845;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8" name="Google Shape;1846;p34"/>
              <p:cNvGrpSpPr/>
              <p:nvPr/>
            </p:nvGrpSpPr>
            <p:grpSpPr>
              <a:xfrm>
                <a:off x="5095075" y="452264"/>
                <a:ext cx="196200" cy="375250"/>
                <a:chOff x="816950" y="467150"/>
                <a:chExt cx="196200" cy="375250"/>
              </a:xfrm>
            </p:grpSpPr>
            <p:sp>
              <p:nvSpPr>
                <p:cNvPr id="85" name="Google Shape;1847;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6" name="Google Shape;1848;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9" name="Google Shape;1849;p34"/>
              <p:cNvGrpSpPr/>
              <p:nvPr/>
            </p:nvGrpSpPr>
            <p:grpSpPr>
              <a:xfrm>
                <a:off x="5522888" y="452264"/>
                <a:ext cx="196200" cy="375250"/>
                <a:chOff x="816950" y="467150"/>
                <a:chExt cx="196200" cy="375250"/>
              </a:xfrm>
            </p:grpSpPr>
            <p:sp>
              <p:nvSpPr>
                <p:cNvPr id="83" name="Google Shape;1850;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4" name="Google Shape;1851;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80" name="Google Shape;1852;p34"/>
              <p:cNvGrpSpPr/>
              <p:nvPr/>
            </p:nvGrpSpPr>
            <p:grpSpPr>
              <a:xfrm>
                <a:off x="5950700" y="452264"/>
                <a:ext cx="196200" cy="375250"/>
                <a:chOff x="816950" y="467150"/>
                <a:chExt cx="196200" cy="375250"/>
              </a:xfrm>
            </p:grpSpPr>
            <p:sp>
              <p:nvSpPr>
                <p:cNvPr id="81" name="Google Shape;1853;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2" name="Google Shape;1854;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grpSp>
      <p:sp>
        <p:nvSpPr>
          <p:cNvPr id="5" name="Content Placeholder 2"/>
          <p:cNvSpPr>
            <a:spLocks noGrp="1"/>
          </p:cNvSpPr>
          <p:nvPr>
            <p:ph idx="1"/>
          </p:nvPr>
        </p:nvSpPr>
        <p:spPr>
          <a:xfrm>
            <a:off x="3220106" y="2300316"/>
            <a:ext cx="5804168" cy="3581364"/>
          </a:xfrm>
          <a:prstGeom prst="roundRect">
            <a:avLst/>
          </a:prstGeom>
          <a:noFill/>
          <a:ln w="38100">
            <a:noFill/>
          </a:ln>
        </p:spPr>
        <p:txBody>
          <a:bodyPr>
            <a:noAutofit/>
          </a:bodyPr>
          <a:lstStyle/>
          <a:p>
            <a:pPr marL="0" indent="0" algn="ctr">
              <a:buNone/>
            </a:pPr>
            <a:r>
              <a:rPr lang="id-ID" sz="2000" dirty="0">
                <a:solidFill>
                  <a:schemeClr val="bg1"/>
                </a:solidFill>
                <a:latin typeface="Cambria" panose="02040503050406030204" pitchFamily="18" charset="0"/>
                <a:ea typeface="Cambria" panose="02040503050406030204" pitchFamily="18" charset="0"/>
              </a:rPr>
              <a:t>Komputer merupakan perangkat </a:t>
            </a:r>
            <a:r>
              <a:rPr lang="id-ID" sz="2000" dirty="0" smtClean="0">
                <a:solidFill>
                  <a:schemeClr val="bg1"/>
                </a:solidFill>
                <a:latin typeface="Cambria" panose="02040503050406030204" pitchFamily="18" charset="0"/>
                <a:ea typeface="Cambria" panose="02040503050406030204" pitchFamily="18" charset="0"/>
              </a:rPr>
              <a:t>el</a:t>
            </a:r>
            <a:r>
              <a:rPr lang="en-US" sz="2000" dirty="0" err="1" smtClean="0">
                <a:solidFill>
                  <a:schemeClr val="bg1"/>
                </a:solidFill>
                <a:latin typeface="Cambria" panose="02040503050406030204" pitchFamily="18" charset="0"/>
                <a:ea typeface="Cambria" panose="02040503050406030204" pitchFamily="18" charset="0"/>
              </a:rPr>
              <a:t>ek</a:t>
            </a:r>
            <a:r>
              <a:rPr lang="id-ID" sz="2000" dirty="0" smtClean="0">
                <a:solidFill>
                  <a:schemeClr val="bg1"/>
                </a:solidFill>
                <a:latin typeface="Cambria" panose="02040503050406030204" pitchFamily="18" charset="0"/>
                <a:ea typeface="Cambria" panose="02040503050406030204" pitchFamily="18" charset="0"/>
              </a:rPr>
              <a:t>tronik </a:t>
            </a:r>
            <a:r>
              <a:rPr lang="id-ID" sz="2000" dirty="0">
                <a:solidFill>
                  <a:schemeClr val="bg1"/>
                </a:solidFill>
                <a:latin typeface="Cambria" panose="02040503050406030204" pitchFamily="18" charset="0"/>
                <a:ea typeface="Cambria" panose="02040503050406030204" pitchFamily="18" charset="0"/>
              </a:rPr>
              <a:t>yang beroperasi secara digital berdasarkan instruksi yang dikirimkan oleh pengguna, yang akan disimpan dalam ruang memori. Data digital tersebut dapat disimpan, dimodifikasi, dimanipulasi, dan divisualisasikan melalui perangkat ouput. Sistem pengolahan data dalam komputer dapat diklasifikasikan menjadi dua tipe, yaitu </a:t>
            </a:r>
            <a:r>
              <a:rPr lang="id-ID" sz="2000" i="1" dirty="0">
                <a:solidFill>
                  <a:schemeClr val="bg1"/>
                </a:solidFill>
                <a:latin typeface="Cambria" panose="02040503050406030204" pitchFamily="18" charset="0"/>
                <a:ea typeface="Cambria" panose="02040503050406030204" pitchFamily="18" charset="0"/>
              </a:rPr>
              <a:t>file processing program system </a:t>
            </a:r>
            <a:r>
              <a:rPr lang="id-ID" sz="2000" dirty="0">
                <a:solidFill>
                  <a:schemeClr val="bg1"/>
                </a:solidFill>
                <a:latin typeface="Cambria" panose="02040503050406030204" pitchFamily="18" charset="0"/>
                <a:ea typeface="Cambria" panose="02040503050406030204" pitchFamily="18" charset="0"/>
              </a:rPr>
              <a:t>dan </a:t>
            </a:r>
            <a:r>
              <a:rPr lang="id-ID" sz="2000" i="1" dirty="0">
                <a:solidFill>
                  <a:schemeClr val="bg1"/>
                </a:solidFill>
                <a:latin typeface="Cambria" panose="02040503050406030204" pitchFamily="18" charset="0"/>
                <a:ea typeface="Cambria" panose="02040503050406030204" pitchFamily="18" charset="0"/>
              </a:rPr>
              <a:t>database program </a:t>
            </a:r>
            <a:r>
              <a:rPr lang="id-ID" sz="2000" i="1" dirty="0" smtClean="0">
                <a:solidFill>
                  <a:schemeClr val="bg1"/>
                </a:solidFill>
                <a:latin typeface="Cambria" panose="02040503050406030204" pitchFamily="18" charset="0"/>
                <a:ea typeface="Cambria" panose="02040503050406030204" pitchFamily="18" charset="0"/>
              </a:rPr>
              <a:t>system</a:t>
            </a:r>
            <a:r>
              <a:rPr lang="en-US" sz="2000" i="1" dirty="0" smtClean="0">
                <a:solidFill>
                  <a:schemeClr val="bg1"/>
                </a:solidFill>
                <a:latin typeface="Cambria" panose="02040503050406030204" pitchFamily="18" charset="0"/>
                <a:ea typeface="Cambria" panose="02040503050406030204" pitchFamily="18" charset="0"/>
              </a:rPr>
              <a:t>.</a:t>
            </a:r>
            <a:endParaRPr lang="id-ID" sz="2000" dirty="0">
              <a:solidFill>
                <a:schemeClr val="bg1"/>
              </a:solidFill>
              <a:latin typeface="Cambria" panose="02040503050406030204" pitchFamily="18" charset="0"/>
              <a:ea typeface="Cambria" panose="02040503050406030204" pitchFamily="18"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8" name="Google Shape;2837;p133"/>
          <p:cNvGrpSpPr/>
          <p:nvPr/>
        </p:nvGrpSpPr>
        <p:grpSpPr>
          <a:xfrm>
            <a:off x="838201" y="317167"/>
            <a:ext cx="4723616" cy="1261974"/>
            <a:chOff x="4411970" y="4340222"/>
            <a:chExt cx="908101" cy="242681"/>
          </a:xfrm>
        </p:grpSpPr>
        <p:sp>
          <p:nvSpPr>
            <p:cNvPr id="9"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31136" y="548680"/>
            <a:ext cx="3432816" cy="954107"/>
          </a:xfrm>
          <a:prstGeom prst="rect">
            <a:avLst/>
          </a:prstGeom>
          <a:noFill/>
        </p:spPr>
        <p:txBody>
          <a:bodyPr wrap="square" rtlCol="0">
            <a:spAutoFit/>
          </a:bodyPr>
          <a:lstStyle/>
          <a:p>
            <a:pPr lvl="0"/>
            <a:r>
              <a:rPr lang="en-US" sz="2800" dirty="0" err="1">
                <a:solidFill>
                  <a:prstClr val="black"/>
                </a:solidFill>
                <a:latin typeface="Cambria" panose="02040503050406030204" pitchFamily="18" charset="0"/>
                <a:ea typeface="Cambria" panose="02040503050406030204" pitchFamily="18" charset="0"/>
              </a:rPr>
              <a:t>Sistem</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Pengolahan</a:t>
            </a:r>
            <a:r>
              <a:rPr lang="en-US" sz="2800" dirty="0">
                <a:solidFill>
                  <a:prstClr val="black"/>
                </a:solidFill>
                <a:latin typeface="Cambria" panose="02040503050406030204" pitchFamily="18" charset="0"/>
                <a:ea typeface="Cambria" panose="02040503050406030204" pitchFamily="18" charset="0"/>
              </a:rPr>
              <a:t> Data Digital</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27155405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59495" y="674120"/>
            <a:ext cx="9073009" cy="1170704"/>
          </a:xfrm>
        </p:spPr>
        <p:txBody>
          <a:bodyPr>
            <a:normAutofit/>
          </a:bodyPr>
          <a:lstStyle/>
          <a:p>
            <a:pPr marL="0" indent="0" algn="just">
              <a:buNone/>
            </a:pPr>
            <a:r>
              <a:rPr lang="id-ID" sz="2000" b="1" dirty="0">
                <a:latin typeface="Cambria" panose="02040503050406030204" pitchFamily="18" charset="0"/>
                <a:ea typeface="Cambria" panose="02040503050406030204" pitchFamily="18" charset="0"/>
              </a:rPr>
              <a:t>Contoh:</a:t>
            </a:r>
          </a:p>
          <a:p>
            <a:pPr marL="0" indent="0" algn="just">
              <a:buNone/>
            </a:pPr>
            <a:r>
              <a:rPr lang="id-ID" sz="2000" dirty="0">
                <a:latin typeface="Cambria" panose="02040503050406030204" pitchFamily="18" charset="0"/>
                <a:ea typeface="Cambria" panose="02040503050406030204" pitchFamily="18" charset="0"/>
              </a:rPr>
              <a:t>Data penjualan PT ABC dalam waktu lima tahun terakhir yang digambarkan dalam bentuk tabel berikut.</a:t>
            </a:r>
          </a:p>
        </p:txBody>
      </p:sp>
      <p:graphicFrame>
        <p:nvGraphicFramePr>
          <p:cNvPr id="4" name="Table 3"/>
          <p:cNvGraphicFramePr>
            <a:graphicFrameLocks noGrp="1"/>
          </p:cNvGraphicFramePr>
          <p:nvPr>
            <p:extLst>
              <p:ext uri="{D42A27DB-BD31-4B8C-83A1-F6EECF244321}">
                <p14:modId xmlns:p14="http://schemas.microsoft.com/office/powerpoint/2010/main" val="1970553422"/>
              </p:ext>
            </p:extLst>
          </p:nvPr>
        </p:nvGraphicFramePr>
        <p:xfrm>
          <a:off x="2163948" y="2412868"/>
          <a:ext cx="7848870" cy="3680428"/>
        </p:xfrm>
        <a:graphic>
          <a:graphicData uri="http://schemas.openxmlformats.org/drawingml/2006/table">
            <a:tbl>
              <a:tblPr firstRow="1" bandRow="1">
                <a:tableStyleId>{E8B1032C-EA38-4F05-BA0D-38AFFFC7BED3}</a:tableStyleId>
              </a:tblPr>
              <a:tblGrid>
                <a:gridCol w="1308145">
                  <a:extLst>
                    <a:ext uri="{9D8B030D-6E8A-4147-A177-3AD203B41FA5}">
                      <a16:colId xmlns:a16="http://schemas.microsoft.com/office/drawing/2014/main" val="20000"/>
                    </a:ext>
                  </a:extLst>
                </a:gridCol>
                <a:gridCol w="1308145">
                  <a:extLst>
                    <a:ext uri="{9D8B030D-6E8A-4147-A177-3AD203B41FA5}">
                      <a16:colId xmlns:a16="http://schemas.microsoft.com/office/drawing/2014/main" val="20001"/>
                    </a:ext>
                  </a:extLst>
                </a:gridCol>
                <a:gridCol w="1308145">
                  <a:extLst>
                    <a:ext uri="{9D8B030D-6E8A-4147-A177-3AD203B41FA5}">
                      <a16:colId xmlns:a16="http://schemas.microsoft.com/office/drawing/2014/main" val="20002"/>
                    </a:ext>
                  </a:extLst>
                </a:gridCol>
                <a:gridCol w="1308145">
                  <a:extLst>
                    <a:ext uri="{9D8B030D-6E8A-4147-A177-3AD203B41FA5}">
                      <a16:colId xmlns:a16="http://schemas.microsoft.com/office/drawing/2014/main" val="20003"/>
                    </a:ext>
                  </a:extLst>
                </a:gridCol>
                <a:gridCol w="1308145">
                  <a:extLst>
                    <a:ext uri="{9D8B030D-6E8A-4147-A177-3AD203B41FA5}">
                      <a16:colId xmlns:a16="http://schemas.microsoft.com/office/drawing/2014/main" val="20004"/>
                    </a:ext>
                  </a:extLst>
                </a:gridCol>
                <a:gridCol w="1308145">
                  <a:extLst>
                    <a:ext uri="{9D8B030D-6E8A-4147-A177-3AD203B41FA5}">
                      <a16:colId xmlns:a16="http://schemas.microsoft.com/office/drawing/2014/main" val="20005"/>
                    </a:ext>
                  </a:extLst>
                </a:gridCol>
              </a:tblGrid>
              <a:tr h="600067">
                <a:tc gridSpan="6">
                  <a:txBody>
                    <a:bodyPr/>
                    <a:lstStyle/>
                    <a:p>
                      <a:pPr algn="ctr"/>
                      <a:r>
                        <a:rPr lang="id-ID" dirty="0" smtClean="0">
                          <a:latin typeface="Cambria" panose="02040503050406030204" pitchFamily="18" charset="0"/>
                          <a:ea typeface="Cambria" panose="02040503050406030204" pitchFamily="18" charset="0"/>
                        </a:rPr>
                        <a:t>Laporan Penjualan PT ABC</a:t>
                      </a:r>
                    </a:p>
                    <a:p>
                      <a:pPr algn="ctr"/>
                      <a:r>
                        <a:rPr lang="id-ID" dirty="0" smtClean="0">
                          <a:latin typeface="Cambria" panose="02040503050406030204" pitchFamily="18" charset="0"/>
                          <a:ea typeface="Cambria" panose="02040503050406030204" pitchFamily="18" charset="0"/>
                        </a:rPr>
                        <a:t>Tahun 2018–2022 </a:t>
                      </a:r>
                      <a:endParaRPr lang="id-ID" dirty="0">
                        <a:latin typeface="Cambria" panose="02040503050406030204" pitchFamily="18" charset="0"/>
                        <a:ea typeface="Cambria" panose="02040503050406030204" pitchFamily="18" charset="0"/>
                      </a:endParaRPr>
                    </a:p>
                  </a:txBody>
                  <a:tcPr/>
                </a:tc>
                <a:tc hMerge="1">
                  <a:txBody>
                    <a:bodyPr/>
                    <a:lstStyle/>
                    <a:p>
                      <a:endParaRPr lang="id-ID" dirty="0"/>
                    </a:p>
                  </a:txBody>
                  <a:tcPr/>
                </a:tc>
                <a:tc hMerge="1">
                  <a:txBody>
                    <a:bodyPr/>
                    <a:lstStyle/>
                    <a:p>
                      <a:endParaRPr lang="id-ID" dirty="0"/>
                    </a:p>
                  </a:txBody>
                  <a:tcPr/>
                </a:tc>
                <a:tc hMerge="1">
                  <a:txBody>
                    <a:bodyPr/>
                    <a:lstStyle/>
                    <a:p>
                      <a:endParaRPr lang="id-ID" dirty="0"/>
                    </a:p>
                  </a:txBody>
                  <a:tcPr/>
                </a:tc>
                <a:tc hMerge="1">
                  <a:txBody>
                    <a:bodyPr/>
                    <a:lstStyle/>
                    <a:p>
                      <a:endParaRPr lang="id-ID" dirty="0"/>
                    </a:p>
                  </a:txBody>
                  <a:tcPr/>
                </a:tc>
                <a:tc hMerge="1">
                  <a:txBody>
                    <a:bodyPr/>
                    <a:lstStyle/>
                    <a:p>
                      <a:endParaRPr lang="id-ID" dirty="0"/>
                    </a:p>
                  </a:txBody>
                  <a:tcPr/>
                </a:tc>
                <a:extLst>
                  <a:ext uri="{0D108BD9-81ED-4DB2-BD59-A6C34878D82A}">
                    <a16:rowId xmlns:a16="http://schemas.microsoft.com/office/drawing/2014/main" val="10000"/>
                  </a:ext>
                </a:extLst>
              </a:tr>
              <a:tr h="600067">
                <a:tc rowSpan="2">
                  <a:txBody>
                    <a:bodyPr/>
                    <a:lstStyle/>
                    <a:p>
                      <a:pPr algn="ctr"/>
                      <a:r>
                        <a:rPr lang="id-ID" b="1" dirty="0" smtClean="0">
                          <a:latin typeface="Cambria" panose="02040503050406030204" pitchFamily="18" charset="0"/>
                          <a:ea typeface="Cambria" panose="02040503050406030204" pitchFamily="18" charset="0"/>
                        </a:rPr>
                        <a:t>Produk</a:t>
                      </a:r>
                      <a:endParaRPr lang="id-ID" b="1" dirty="0">
                        <a:latin typeface="Cambria" panose="02040503050406030204" pitchFamily="18" charset="0"/>
                        <a:ea typeface="Cambria" panose="02040503050406030204" pitchFamily="18" charset="0"/>
                      </a:endParaRPr>
                    </a:p>
                  </a:txBody>
                  <a:tcPr anchor="ctr"/>
                </a:tc>
                <a:tc gridSpan="5">
                  <a:txBody>
                    <a:bodyPr/>
                    <a:lstStyle/>
                    <a:p>
                      <a:pPr algn="ctr"/>
                      <a:r>
                        <a:rPr lang="id-ID" b="1" dirty="0" smtClean="0">
                          <a:latin typeface="Cambria" panose="02040503050406030204" pitchFamily="18" charset="0"/>
                          <a:ea typeface="Cambria" panose="02040503050406030204" pitchFamily="18" charset="0"/>
                        </a:rPr>
                        <a:t>Jumlah</a:t>
                      </a:r>
                      <a:r>
                        <a:rPr lang="id-ID" b="1" baseline="0" dirty="0" smtClean="0">
                          <a:latin typeface="Cambria" panose="02040503050406030204" pitchFamily="18" charset="0"/>
                          <a:ea typeface="Cambria" panose="02040503050406030204" pitchFamily="18" charset="0"/>
                        </a:rPr>
                        <a:t> Penjualan (unit)</a:t>
                      </a:r>
                      <a:endParaRPr lang="id-ID" b="1" dirty="0">
                        <a:latin typeface="Cambria" panose="02040503050406030204" pitchFamily="18" charset="0"/>
                        <a:ea typeface="Cambria" panose="02040503050406030204" pitchFamily="18" charset="0"/>
                      </a:endParaRPr>
                    </a:p>
                  </a:txBody>
                  <a:tcPr anchor="ctr"/>
                </a:tc>
                <a:tc hMerge="1">
                  <a:txBody>
                    <a:bodyPr/>
                    <a:lstStyle/>
                    <a:p>
                      <a:pPr algn="ctr"/>
                      <a:endParaRPr lang="id-ID" dirty="0"/>
                    </a:p>
                  </a:txBody>
                  <a:tcPr anchor="ctr"/>
                </a:tc>
                <a:tc hMerge="1">
                  <a:txBody>
                    <a:bodyPr/>
                    <a:lstStyle/>
                    <a:p>
                      <a:pPr algn="ctr"/>
                      <a:endParaRPr lang="id-ID" dirty="0"/>
                    </a:p>
                  </a:txBody>
                  <a:tcPr anchor="ctr"/>
                </a:tc>
                <a:tc hMerge="1">
                  <a:txBody>
                    <a:bodyPr/>
                    <a:lstStyle/>
                    <a:p>
                      <a:pPr algn="ctr"/>
                      <a:endParaRPr lang="id-ID" dirty="0"/>
                    </a:p>
                  </a:txBody>
                  <a:tcPr anchor="ctr"/>
                </a:tc>
                <a:tc hMerge="1">
                  <a:txBody>
                    <a:bodyPr/>
                    <a:lstStyle/>
                    <a:p>
                      <a:pPr algn="ctr"/>
                      <a:endParaRPr lang="id-ID" dirty="0"/>
                    </a:p>
                  </a:txBody>
                  <a:tcPr anchor="ctr"/>
                </a:tc>
                <a:extLst>
                  <a:ext uri="{0D108BD9-81ED-4DB2-BD59-A6C34878D82A}">
                    <a16:rowId xmlns:a16="http://schemas.microsoft.com/office/drawing/2014/main" val="10001"/>
                  </a:ext>
                </a:extLst>
              </a:tr>
              <a:tr h="600067">
                <a:tc vMerge="1">
                  <a:txBody>
                    <a:bodyPr/>
                    <a:lstStyle/>
                    <a:p>
                      <a:endParaRPr lang="id-ID" dirty="0"/>
                    </a:p>
                  </a:txBody>
                  <a:tcPr/>
                </a:tc>
                <a:tc>
                  <a:txBody>
                    <a:bodyPr/>
                    <a:lstStyle/>
                    <a:p>
                      <a:pPr algn="ctr"/>
                      <a:r>
                        <a:rPr lang="id-ID" b="1" dirty="0" smtClean="0">
                          <a:latin typeface="Cambria" panose="02040503050406030204" pitchFamily="18" charset="0"/>
                          <a:ea typeface="Cambria" panose="02040503050406030204" pitchFamily="18" charset="0"/>
                        </a:rPr>
                        <a:t>2018</a:t>
                      </a:r>
                      <a:endParaRPr lang="id-ID" b="1" dirty="0">
                        <a:latin typeface="Cambria" panose="02040503050406030204" pitchFamily="18" charset="0"/>
                        <a:ea typeface="Cambria" panose="02040503050406030204" pitchFamily="18" charset="0"/>
                      </a:endParaRPr>
                    </a:p>
                  </a:txBody>
                  <a:tcPr anchor="ctr"/>
                </a:tc>
                <a:tc>
                  <a:txBody>
                    <a:bodyPr/>
                    <a:lstStyle/>
                    <a:p>
                      <a:pPr algn="ctr"/>
                      <a:r>
                        <a:rPr lang="id-ID" b="1" dirty="0" smtClean="0">
                          <a:latin typeface="Cambria" panose="02040503050406030204" pitchFamily="18" charset="0"/>
                          <a:ea typeface="Cambria" panose="02040503050406030204" pitchFamily="18" charset="0"/>
                        </a:rPr>
                        <a:t>2019</a:t>
                      </a:r>
                      <a:endParaRPr lang="id-ID" b="1" dirty="0">
                        <a:latin typeface="Cambria" panose="02040503050406030204" pitchFamily="18" charset="0"/>
                        <a:ea typeface="Cambria" panose="02040503050406030204" pitchFamily="18" charset="0"/>
                      </a:endParaRPr>
                    </a:p>
                  </a:txBody>
                  <a:tcPr anchor="ctr"/>
                </a:tc>
                <a:tc>
                  <a:txBody>
                    <a:bodyPr/>
                    <a:lstStyle/>
                    <a:p>
                      <a:pPr algn="ctr"/>
                      <a:r>
                        <a:rPr lang="id-ID" b="1" dirty="0" smtClean="0">
                          <a:latin typeface="Cambria" panose="02040503050406030204" pitchFamily="18" charset="0"/>
                          <a:ea typeface="Cambria" panose="02040503050406030204" pitchFamily="18" charset="0"/>
                        </a:rPr>
                        <a:t>2020</a:t>
                      </a:r>
                      <a:endParaRPr lang="id-ID" b="1" dirty="0">
                        <a:latin typeface="Cambria" panose="02040503050406030204" pitchFamily="18" charset="0"/>
                        <a:ea typeface="Cambria" panose="02040503050406030204" pitchFamily="18" charset="0"/>
                      </a:endParaRPr>
                    </a:p>
                  </a:txBody>
                  <a:tcPr anchor="ctr"/>
                </a:tc>
                <a:tc>
                  <a:txBody>
                    <a:bodyPr/>
                    <a:lstStyle/>
                    <a:p>
                      <a:pPr algn="ctr"/>
                      <a:r>
                        <a:rPr lang="id-ID" b="1" dirty="0" smtClean="0">
                          <a:latin typeface="Cambria" panose="02040503050406030204" pitchFamily="18" charset="0"/>
                          <a:ea typeface="Cambria" panose="02040503050406030204" pitchFamily="18" charset="0"/>
                        </a:rPr>
                        <a:t>2021</a:t>
                      </a:r>
                      <a:endParaRPr lang="id-ID" b="1" dirty="0">
                        <a:latin typeface="Cambria" panose="02040503050406030204" pitchFamily="18" charset="0"/>
                        <a:ea typeface="Cambria" panose="02040503050406030204" pitchFamily="18" charset="0"/>
                      </a:endParaRPr>
                    </a:p>
                  </a:txBody>
                  <a:tcPr anchor="ctr"/>
                </a:tc>
                <a:tc>
                  <a:txBody>
                    <a:bodyPr/>
                    <a:lstStyle/>
                    <a:p>
                      <a:pPr algn="ctr"/>
                      <a:r>
                        <a:rPr lang="id-ID" b="1" dirty="0" smtClean="0">
                          <a:latin typeface="Cambria" panose="02040503050406030204" pitchFamily="18" charset="0"/>
                          <a:ea typeface="Cambria" panose="02040503050406030204" pitchFamily="18" charset="0"/>
                        </a:rPr>
                        <a:t>2022</a:t>
                      </a:r>
                      <a:endParaRPr lang="id-ID" b="1"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10002"/>
                  </a:ext>
                </a:extLst>
              </a:tr>
              <a:tr h="600067">
                <a:tc>
                  <a:txBody>
                    <a:bodyPr/>
                    <a:lstStyle/>
                    <a:p>
                      <a:r>
                        <a:rPr lang="id-ID" dirty="0" smtClean="0">
                          <a:latin typeface="Cambria" panose="02040503050406030204" pitchFamily="18" charset="0"/>
                          <a:ea typeface="Cambria" panose="02040503050406030204" pitchFamily="18" charset="0"/>
                        </a:rPr>
                        <a:t>Obat kosmetik</a:t>
                      </a:r>
                      <a:endParaRPr lang="id-ID" dirty="0">
                        <a:latin typeface="Cambria" panose="02040503050406030204" pitchFamily="18" charset="0"/>
                        <a:ea typeface="Cambria" panose="02040503050406030204" pitchFamily="18" charset="0"/>
                      </a:endParaRPr>
                    </a:p>
                  </a:txBody>
                  <a:tcPr anchor="ctr"/>
                </a:tc>
                <a:tc>
                  <a:txBody>
                    <a:bodyPr/>
                    <a:lstStyle/>
                    <a:p>
                      <a:pPr algn="ctr"/>
                      <a:r>
                        <a:rPr lang="id-ID" dirty="0" smtClean="0">
                          <a:latin typeface="Cambria" panose="02040503050406030204" pitchFamily="18" charset="0"/>
                          <a:ea typeface="Cambria" panose="02040503050406030204" pitchFamily="18" charset="0"/>
                        </a:rPr>
                        <a:t>2.000.000</a:t>
                      </a:r>
                      <a:endParaRPr lang="id-ID" dirty="0">
                        <a:latin typeface="Cambria" panose="02040503050406030204" pitchFamily="18" charset="0"/>
                        <a:ea typeface="Cambria" panose="02040503050406030204" pitchFamily="18" charset="0"/>
                      </a:endParaRPr>
                    </a:p>
                  </a:txBody>
                  <a:tcPr anchor="ctr"/>
                </a:tc>
                <a:tc>
                  <a:txBody>
                    <a:bodyPr/>
                    <a:lstStyle/>
                    <a:p>
                      <a:pPr algn="ctr"/>
                      <a:r>
                        <a:rPr lang="id-ID" dirty="0" smtClean="0">
                          <a:latin typeface="Cambria" panose="02040503050406030204" pitchFamily="18" charset="0"/>
                          <a:ea typeface="Cambria" panose="02040503050406030204" pitchFamily="18" charset="0"/>
                        </a:rPr>
                        <a:t>2.001.500</a:t>
                      </a:r>
                      <a:endParaRPr lang="id-ID" dirty="0">
                        <a:latin typeface="Cambria" panose="02040503050406030204" pitchFamily="18" charset="0"/>
                        <a:ea typeface="Cambria" panose="02040503050406030204" pitchFamily="18" charset="0"/>
                      </a:endParaRPr>
                    </a:p>
                  </a:txBody>
                  <a:tcPr anchor="ctr"/>
                </a:tc>
                <a:tc>
                  <a:txBody>
                    <a:bodyPr/>
                    <a:lstStyle/>
                    <a:p>
                      <a:pPr algn="ctr"/>
                      <a:r>
                        <a:rPr lang="id-ID" dirty="0" smtClean="0">
                          <a:latin typeface="Cambria" panose="02040503050406030204" pitchFamily="18" charset="0"/>
                          <a:ea typeface="Cambria" panose="02040503050406030204" pitchFamily="18" charset="0"/>
                        </a:rPr>
                        <a:t>1.000.000</a:t>
                      </a:r>
                      <a:endParaRPr lang="id-ID" dirty="0">
                        <a:latin typeface="Cambria" panose="02040503050406030204" pitchFamily="18" charset="0"/>
                        <a:ea typeface="Cambria" panose="02040503050406030204" pitchFamily="18" charset="0"/>
                      </a:endParaRPr>
                    </a:p>
                  </a:txBody>
                  <a:tcPr anchor="ctr"/>
                </a:tc>
                <a:tc>
                  <a:txBody>
                    <a:bodyPr/>
                    <a:lstStyle/>
                    <a:p>
                      <a:pPr algn="ctr"/>
                      <a:r>
                        <a:rPr lang="id-ID" dirty="0" smtClean="0">
                          <a:latin typeface="Cambria" panose="02040503050406030204" pitchFamily="18" charset="0"/>
                          <a:ea typeface="Cambria" panose="02040503050406030204" pitchFamily="18" charset="0"/>
                        </a:rPr>
                        <a:t>900.000</a:t>
                      </a:r>
                      <a:endParaRPr lang="id-ID" dirty="0">
                        <a:latin typeface="Cambria" panose="02040503050406030204" pitchFamily="18" charset="0"/>
                        <a:ea typeface="Cambria" panose="02040503050406030204" pitchFamily="18" charset="0"/>
                      </a:endParaRPr>
                    </a:p>
                  </a:txBody>
                  <a:tcPr anchor="ctr"/>
                </a:tc>
                <a:tc>
                  <a:txBody>
                    <a:bodyPr/>
                    <a:lstStyle/>
                    <a:p>
                      <a:pPr algn="ctr"/>
                      <a:r>
                        <a:rPr lang="id-ID" dirty="0" smtClean="0">
                          <a:latin typeface="Cambria" panose="02040503050406030204" pitchFamily="18" charset="0"/>
                          <a:ea typeface="Cambria" panose="02040503050406030204" pitchFamily="18" charset="0"/>
                        </a:rPr>
                        <a:t>750.000</a:t>
                      </a:r>
                      <a:endParaRPr lang="id-ID"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10003"/>
                  </a:ext>
                </a:extLst>
              </a:tr>
              <a:tr h="600067">
                <a:tc>
                  <a:txBody>
                    <a:bodyPr/>
                    <a:lstStyle/>
                    <a:p>
                      <a:r>
                        <a:rPr lang="id-ID" dirty="0" smtClean="0">
                          <a:latin typeface="Cambria" panose="02040503050406030204" pitchFamily="18" charset="0"/>
                          <a:ea typeface="Cambria" panose="02040503050406030204" pitchFamily="18" charset="0"/>
                        </a:rPr>
                        <a:t>Vitamin </a:t>
                      </a:r>
                      <a:endParaRPr lang="id-ID" dirty="0">
                        <a:latin typeface="Cambria" panose="02040503050406030204" pitchFamily="18" charset="0"/>
                        <a:ea typeface="Cambria" panose="02040503050406030204" pitchFamily="18" charset="0"/>
                      </a:endParaRPr>
                    </a:p>
                  </a:txBody>
                  <a:tcPr anchor="ctr"/>
                </a:tc>
                <a:tc>
                  <a:txBody>
                    <a:bodyPr/>
                    <a:lstStyle/>
                    <a:p>
                      <a:pPr algn="ctr"/>
                      <a:r>
                        <a:rPr lang="id-ID" dirty="0" smtClean="0">
                          <a:latin typeface="Cambria" panose="02040503050406030204" pitchFamily="18" charset="0"/>
                          <a:ea typeface="Cambria" panose="02040503050406030204" pitchFamily="18" charset="0"/>
                        </a:rPr>
                        <a:t>2.000.000</a:t>
                      </a:r>
                      <a:endParaRPr lang="id-ID" dirty="0">
                        <a:latin typeface="Cambria" panose="02040503050406030204" pitchFamily="18" charset="0"/>
                        <a:ea typeface="Cambria" panose="02040503050406030204" pitchFamily="18" charset="0"/>
                      </a:endParaRPr>
                    </a:p>
                  </a:txBody>
                  <a:tcPr anchor="ctr"/>
                </a:tc>
                <a:tc>
                  <a:txBody>
                    <a:bodyPr/>
                    <a:lstStyle/>
                    <a:p>
                      <a:pPr algn="ctr"/>
                      <a:r>
                        <a:rPr lang="id-ID" dirty="0" smtClean="0">
                          <a:latin typeface="Cambria" panose="02040503050406030204" pitchFamily="18" charset="0"/>
                          <a:ea typeface="Cambria" panose="02040503050406030204" pitchFamily="18" charset="0"/>
                        </a:rPr>
                        <a:t>2.100.500</a:t>
                      </a:r>
                      <a:endParaRPr lang="id-ID" dirty="0">
                        <a:latin typeface="Cambria" panose="02040503050406030204" pitchFamily="18" charset="0"/>
                        <a:ea typeface="Cambria" panose="02040503050406030204" pitchFamily="18" charset="0"/>
                      </a:endParaRPr>
                    </a:p>
                  </a:txBody>
                  <a:tcPr anchor="ctr"/>
                </a:tc>
                <a:tc>
                  <a:txBody>
                    <a:bodyPr/>
                    <a:lstStyle/>
                    <a:p>
                      <a:pPr algn="ctr"/>
                      <a:r>
                        <a:rPr lang="id-ID" dirty="0" smtClean="0">
                          <a:latin typeface="Cambria" panose="02040503050406030204" pitchFamily="18" charset="0"/>
                          <a:ea typeface="Cambria" panose="02040503050406030204" pitchFamily="18" charset="0"/>
                        </a:rPr>
                        <a:t>6.900.000</a:t>
                      </a:r>
                      <a:endParaRPr lang="id-ID" dirty="0">
                        <a:latin typeface="Cambria" panose="02040503050406030204" pitchFamily="18" charset="0"/>
                        <a:ea typeface="Cambria" panose="02040503050406030204"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dirty="0" smtClean="0">
                          <a:latin typeface="Cambria" panose="02040503050406030204" pitchFamily="18" charset="0"/>
                          <a:ea typeface="Cambria" panose="02040503050406030204" pitchFamily="18" charset="0"/>
                        </a:rPr>
                        <a:t>6.950.000</a:t>
                      </a:r>
                    </a:p>
                  </a:txBody>
                  <a:tcPr anchor="ctr"/>
                </a:tc>
                <a:tc>
                  <a:txBody>
                    <a:bodyPr/>
                    <a:lstStyle/>
                    <a:p>
                      <a:pPr algn="ctr"/>
                      <a:r>
                        <a:rPr lang="id-ID" dirty="0" smtClean="0">
                          <a:latin typeface="Cambria" panose="02040503050406030204" pitchFamily="18" charset="0"/>
                          <a:ea typeface="Cambria" panose="02040503050406030204" pitchFamily="18" charset="0"/>
                        </a:rPr>
                        <a:t>5.850.000</a:t>
                      </a:r>
                      <a:endParaRPr lang="id-ID"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10004"/>
                  </a:ext>
                </a:extLst>
              </a:tr>
              <a:tr h="600067">
                <a:tc>
                  <a:txBody>
                    <a:bodyPr/>
                    <a:lstStyle/>
                    <a:p>
                      <a:r>
                        <a:rPr lang="id-ID" dirty="0" smtClean="0">
                          <a:latin typeface="Cambria" panose="02040503050406030204" pitchFamily="18" charset="0"/>
                          <a:ea typeface="Cambria" panose="02040503050406030204" pitchFamily="18" charset="0"/>
                        </a:rPr>
                        <a:t>Masker </a:t>
                      </a:r>
                      <a:endParaRPr lang="id-ID" dirty="0">
                        <a:latin typeface="Cambria" panose="02040503050406030204" pitchFamily="18" charset="0"/>
                        <a:ea typeface="Cambria" panose="02040503050406030204" pitchFamily="18" charset="0"/>
                      </a:endParaRPr>
                    </a:p>
                  </a:txBody>
                  <a:tcPr anchor="ctr"/>
                </a:tc>
                <a:tc>
                  <a:txBody>
                    <a:bodyPr/>
                    <a:lstStyle/>
                    <a:p>
                      <a:pPr algn="ctr"/>
                      <a:r>
                        <a:rPr lang="id-ID" dirty="0" smtClean="0">
                          <a:latin typeface="Cambria" panose="02040503050406030204" pitchFamily="18" charset="0"/>
                          <a:ea typeface="Cambria" panose="02040503050406030204" pitchFamily="18" charset="0"/>
                        </a:rPr>
                        <a:t>500.000</a:t>
                      </a:r>
                      <a:endParaRPr lang="id-ID" dirty="0">
                        <a:latin typeface="Cambria" panose="02040503050406030204" pitchFamily="18" charset="0"/>
                        <a:ea typeface="Cambria" panose="02040503050406030204"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dirty="0" smtClean="0">
                          <a:latin typeface="Cambria" panose="02040503050406030204" pitchFamily="18" charset="0"/>
                          <a:ea typeface="Cambria" panose="02040503050406030204" pitchFamily="18" charset="0"/>
                        </a:rPr>
                        <a:t>550.000</a:t>
                      </a:r>
                    </a:p>
                  </a:txBody>
                  <a:tcPr anchor="ctr"/>
                </a:tc>
                <a:tc>
                  <a:txBody>
                    <a:bodyPr/>
                    <a:lstStyle/>
                    <a:p>
                      <a:pPr algn="ctr"/>
                      <a:r>
                        <a:rPr lang="id-ID" dirty="0" smtClean="0">
                          <a:latin typeface="Cambria" panose="02040503050406030204" pitchFamily="18" charset="0"/>
                          <a:ea typeface="Cambria" panose="02040503050406030204" pitchFamily="18" charset="0"/>
                        </a:rPr>
                        <a:t>5.700.000</a:t>
                      </a:r>
                      <a:endParaRPr lang="id-ID" dirty="0">
                        <a:latin typeface="Cambria" panose="02040503050406030204" pitchFamily="18" charset="0"/>
                        <a:ea typeface="Cambria" panose="02040503050406030204" pitchFamily="18" charset="0"/>
                      </a:endParaRPr>
                    </a:p>
                  </a:txBody>
                  <a:tcPr anchor="ctr"/>
                </a:tc>
                <a:tc>
                  <a:txBody>
                    <a:bodyPr/>
                    <a:lstStyle/>
                    <a:p>
                      <a:pPr algn="ctr"/>
                      <a:r>
                        <a:rPr lang="id-ID" dirty="0" smtClean="0">
                          <a:latin typeface="Cambria" panose="02040503050406030204" pitchFamily="18" charset="0"/>
                          <a:ea typeface="Cambria" panose="02040503050406030204" pitchFamily="18" charset="0"/>
                        </a:rPr>
                        <a:t>6.500.000</a:t>
                      </a:r>
                      <a:endParaRPr lang="id-ID" dirty="0">
                        <a:latin typeface="Cambria" panose="02040503050406030204" pitchFamily="18" charset="0"/>
                        <a:ea typeface="Cambria" panose="02040503050406030204" pitchFamily="18" charset="0"/>
                      </a:endParaRPr>
                    </a:p>
                  </a:txBody>
                  <a:tcPr anchor="ctr"/>
                </a:tc>
                <a:tc>
                  <a:txBody>
                    <a:bodyPr/>
                    <a:lstStyle/>
                    <a:p>
                      <a:pPr algn="ctr"/>
                      <a:r>
                        <a:rPr lang="id-ID" dirty="0" smtClean="0">
                          <a:latin typeface="Cambria" panose="02040503050406030204" pitchFamily="18" charset="0"/>
                          <a:ea typeface="Cambria" panose="02040503050406030204" pitchFamily="18" charset="0"/>
                        </a:rPr>
                        <a:t>5.450.000</a:t>
                      </a:r>
                      <a:endParaRPr lang="id-ID"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10005"/>
                  </a:ext>
                </a:extLst>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7" name="Rounded Rectangle 6"/>
          <p:cNvSpPr/>
          <p:nvPr/>
        </p:nvSpPr>
        <p:spPr>
          <a:xfrm>
            <a:off x="1559495" y="836712"/>
            <a:ext cx="9482701" cy="1267930"/>
          </a:xfrm>
          <a:prstGeom prst="roundRect">
            <a:avLst/>
          </a:prstGeom>
          <a:solidFill>
            <a:srgbClr val="FFC00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1365827" y="634414"/>
            <a:ext cx="9482701" cy="1210410"/>
          </a:xfrm>
          <a:prstGeom prst="roundRect">
            <a:avLst/>
          </a:prstGeom>
          <a:ln w="38100">
            <a:solidFill>
              <a:srgbClr val="FFC000"/>
            </a:solidFill>
            <a:prstDash val="sysDash"/>
          </a:ln>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endParaRPr lang="en-US" sz="2000" dirty="0" smtClean="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284084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4484464" y="775492"/>
            <a:ext cx="6004024" cy="1717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i="1" dirty="0">
                <a:latin typeface="Cambria" panose="02040503050406030204" pitchFamily="18" charset="0"/>
                <a:ea typeface="Cambria" panose="02040503050406030204" pitchFamily="18" charset="0"/>
              </a:rPr>
              <a:t>File processing system </a:t>
            </a:r>
            <a:r>
              <a:rPr lang="id-ID" sz="2000" dirty="0">
                <a:latin typeface="Cambria" panose="02040503050406030204" pitchFamily="18" charset="0"/>
                <a:ea typeface="Cambria" panose="02040503050406030204" pitchFamily="18" charset="0"/>
              </a:rPr>
              <a:t>merupakan kumpulan program yang ditujukan untuk menyimpan dan mengelola </a:t>
            </a:r>
            <a:r>
              <a:rPr lang="id-ID" sz="2000" i="1" dirty="0">
                <a:latin typeface="Cambria" panose="02040503050406030204" pitchFamily="18" charset="0"/>
                <a:ea typeface="Cambria" panose="02040503050406030204" pitchFamily="18" charset="0"/>
              </a:rPr>
              <a:t>file </a:t>
            </a:r>
            <a:r>
              <a:rPr lang="id-ID" sz="2000" dirty="0">
                <a:latin typeface="Cambria" panose="02040503050406030204" pitchFamily="18" charset="0"/>
                <a:ea typeface="Cambria" panose="02040503050406030204" pitchFamily="18" charset="0"/>
              </a:rPr>
              <a:t>dalam </a:t>
            </a:r>
            <a:r>
              <a:rPr lang="id-ID" sz="2000" i="1" dirty="0">
                <a:latin typeface="Cambria" panose="02040503050406030204" pitchFamily="18" charset="0"/>
                <a:ea typeface="Cambria" panose="02040503050406030204" pitchFamily="18" charset="0"/>
              </a:rPr>
              <a:t>hard disk </a:t>
            </a:r>
            <a:r>
              <a:rPr lang="id-ID" sz="2000" dirty="0">
                <a:latin typeface="Cambria" panose="02040503050406030204" pitchFamily="18" charset="0"/>
                <a:ea typeface="Cambria" panose="02040503050406030204" pitchFamily="18" charset="0"/>
              </a:rPr>
              <a:t>komputer. Jenis pemrosesan file data digital dapat dibedakan menjadi beberapa jenis, </a:t>
            </a:r>
            <a:r>
              <a:rPr lang="id-ID" sz="2000" dirty="0" smtClean="0">
                <a:latin typeface="Cambria" panose="02040503050406030204" pitchFamily="18" charset="0"/>
                <a:ea typeface="Cambria" panose="02040503050406030204" pitchFamily="18" charset="0"/>
              </a:rPr>
              <a:t>yaitu</a:t>
            </a:r>
            <a:r>
              <a:rPr lang="en-US" sz="2000" dirty="0" smtClean="0">
                <a:latin typeface="Cambria" panose="02040503050406030204" pitchFamily="18" charset="0"/>
                <a:ea typeface="Cambria" panose="02040503050406030204" pitchFamily="18" charset="0"/>
              </a:rPr>
              <a:t>:</a:t>
            </a:r>
            <a:endParaRPr kumimoji="0" lang="id-ID"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1" name="Google Shape;5637;p47">
            <a:extLst>
              <a:ext uri="{FF2B5EF4-FFF2-40B4-BE49-F238E27FC236}">
                <a16:creationId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2" name="Google Shape;5637;p47">
            <a:extLst>
              <a:ext uri="{FF2B5EF4-FFF2-40B4-BE49-F238E27FC236}">
                <a16:creationId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3" name="Rectangle 12"/>
          <p:cNvSpPr/>
          <p:nvPr/>
        </p:nvSpPr>
        <p:spPr>
          <a:xfrm>
            <a:off x="1645010" y="989392"/>
            <a:ext cx="2332112" cy="830997"/>
          </a:xfrm>
          <a:prstGeom prst="rect">
            <a:avLst/>
          </a:prstGeom>
        </p:spPr>
        <p:txBody>
          <a:bodyPr wrap="square">
            <a:spAutoFit/>
          </a:bodyPr>
          <a:lstStyle/>
          <a:p>
            <a:pPr lvl="0" algn="ctr"/>
            <a:r>
              <a:rPr lang="id-ID" sz="2400" i="1" dirty="0">
                <a:latin typeface="Cambria" panose="02040503050406030204" pitchFamily="18" charset="0"/>
                <a:ea typeface="Cambria" panose="02040503050406030204" pitchFamily="18" charset="0"/>
              </a:rPr>
              <a:t>File Processing System</a:t>
            </a:r>
            <a:endParaRPr kumimoji="0" lang="en-US" sz="24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3" name="Rectangle 2"/>
          <p:cNvSpPr/>
          <p:nvPr/>
        </p:nvSpPr>
        <p:spPr>
          <a:xfrm>
            <a:off x="5152278" y="2556706"/>
            <a:ext cx="2008608" cy="728277"/>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i="1">
                <a:solidFill>
                  <a:schemeClr val="tx1"/>
                </a:solidFill>
              </a:rPr>
              <a:t>Sequential-by-key processing</a:t>
            </a:r>
            <a:endParaRPr lang="id-ID" i="1" dirty="0">
              <a:solidFill>
                <a:schemeClr val="tx1"/>
              </a:solidFill>
            </a:endParaRPr>
          </a:p>
        </p:txBody>
      </p:sp>
      <p:sp>
        <p:nvSpPr>
          <p:cNvPr id="15" name="Rectangle 14"/>
          <p:cNvSpPr/>
          <p:nvPr/>
        </p:nvSpPr>
        <p:spPr>
          <a:xfrm>
            <a:off x="7248127" y="2556706"/>
            <a:ext cx="2008608" cy="728277"/>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i="1">
                <a:solidFill>
                  <a:schemeClr val="tx1"/>
                </a:solidFill>
              </a:rPr>
              <a:t>Random-by-key processing</a:t>
            </a:r>
            <a:endParaRPr lang="id-ID" i="1" dirty="0">
              <a:solidFill>
                <a:schemeClr val="tx1"/>
              </a:solidFill>
            </a:endParaRPr>
          </a:p>
        </p:txBody>
      </p:sp>
      <p:sp>
        <p:nvSpPr>
          <p:cNvPr id="16" name="Rectangle 15"/>
          <p:cNvSpPr/>
          <p:nvPr/>
        </p:nvSpPr>
        <p:spPr>
          <a:xfrm>
            <a:off x="9343976" y="2556706"/>
            <a:ext cx="2008608" cy="728277"/>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i="1">
                <a:solidFill>
                  <a:schemeClr val="tx1"/>
                </a:solidFill>
              </a:rPr>
              <a:t>Sequential-within-limits processing</a:t>
            </a:r>
            <a:endParaRPr lang="id-ID" i="1" dirty="0">
              <a:solidFill>
                <a:schemeClr val="tx1"/>
              </a:solidFill>
            </a:endParaRPr>
          </a:p>
        </p:txBody>
      </p:sp>
      <p:sp>
        <p:nvSpPr>
          <p:cNvPr id="17" name="Rectangle 16"/>
          <p:cNvSpPr/>
          <p:nvPr/>
        </p:nvSpPr>
        <p:spPr>
          <a:xfrm>
            <a:off x="960580" y="2556706"/>
            <a:ext cx="2008608" cy="728277"/>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i="1">
                <a:solidFill>
                  <a:schemeClr val="tx1"/>
                </a:solidFill>
              </a:rPr>
              <a:t>Relative-recoord-number processing</a:t>
            </a:r>
            <a:endParaRPr lang="id-ID" i="1" dirty="0">
              <a:solidFill>
                <a:schemeClr val="tx1"/>
              </a:solidFill>
            </a:endParaRPr>
          </a:p>
        </p:txBody>
      </p:sp>
      <p:sp>
        <p:nvSpPr>
          <p:cNvPr id="18" name="Rectangle 17"/>
          <p:cNvSpPr/>
          <p:nvPr/>
        </p:nvSpPr>
        <p:spPr>
          <a:xfrm>
            <a:off x="3056429" y="2556706"/>
            <a:ext cx="2008608" cy="728277"/>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i="1">
                <a:solidFill>
                  <a:schemeClr val="tx1"/>
                </a:solidFill>
              </a:rPr>
              <a:t>Consecutive processing</a:t>
            </a:r>
            <a:endParaRPr lang="id-ID" i="1" dirty="0">
              <a:solidFill>
                <a:schemeClr val="tx1"/>
              </a:solidFill>
            </a:endParaRPr>
          </a:p>
        </p:txBody>
      </p:sp>
      <p:sp>
        <p:nvSpPr>
          <p:cNvPr id="19" name="Content Placeholder 2"/>
          <p:cNvSpPr>
            <a:spLocks noGrp="1"/>
          </p:cNvSpPr>
          <p:nvPr>
            <p:ph idx="1"/>
          </p:nvPr>
        </p:nvSpPr>
        <p:spPr>
          <a:xfrm>
            <a:off x="983432" y="3490085"/>
            <a:ext cx="10369152" cy="2674276"/>
          </a:xfrm>
          <a:prstGeom prst="roundRect">
            <a:avLst/>
          </a:prstGeom>
          <a:ln w="28575">
            <a:solidFill>
              <a:schemeClr val="accent5">
                <a:lumMod val="60000"/>
                <a:lumOff val="40000"/>
              </a:schemeClr>
            </a:solidFill>
          </a:ln>
        </p:spPr>
        <p:txBody>
          <a:bodyPr>
            <a:noAutofit/>
          </a:bodyPr>
          <a:lstStyle/>
          <a:p>
            <a:pPr marL="0" indent="0" algn="just">
              <a:buNone/>
            </a:pPr>
            <a:r>
              <a:rPr lang="en-US" sz="1800" b="1" dirty="0" err="1" smtClean="0">
                <a:latin typeface="Cambria" panose="02040503050406030204" pitchFamily="18" charset="0"/>
                <a:ea typeface="Cambria" panose="02040503050406030204" pitchFamily="18" charset="0"/>
              </a:rPr>
              <a:t>Kelemahan</a:t>
            </a:r>
            <a:r>
              <a:rPr lang="id-ID" sz="1800" b="1" dirty="0" smtClean="0">
                <a:latin typeface="Cambria" panose="02040503050406030204" pitchFamily="18" charset="0"/>
                <a:ea typeface="Cambria" panose="02040503050406030204" pitchFamily="18" charset="0"/>
              </a:rPr>
              <a:t> </a:t>
            </a:r>
            <a:r>
              <a:rPr lang="id-ID" sz="1800" b="1" dirty="0">
                <a:latin typeface="Cambria" panose="02040503050406030204" pitchFamily="18" charset="0"/>
                <a:ea typeface="Cambria" panose="02040503050406030204" pitchFamily="18" charset="0"/>
              </a:rPr>
              <a:t>model </a:t>
            </a:r>
            <a:r>
              <a:rPr lang="id-ID" sz="1800" b="1" i="1" dirty="0">
                <a:latin typeface="Cambria" panose="02040503050406030204" pitchFamily="18" charset="0"/>
                <a:ea typeface="Cambria" panose="02040503050406030204" pitchFamily="18" charset="0"/>
              </a:rPr>
              <a:t>file processing system:</a:t>
            </a:r>
          </a:p>
          <a:p>
            <a:pPr marL="457200" indent="-457200" algn="just">
              <a:buFont typeface="+mj-lt"/>
              <a:buAutoNum type="arabicParenR"/>
            </a:pPr>
            <a:r>
              <a:rPr lang="id-ID" sz="1800" b="1" i="1" dirty="0">
                <a:latin typeface="Cambria" panose="02040503050406030204" pitchFamily="18" charset="0"/>
                <a:ea typeface="Cambria" panose="02040503050406030204" pitchFamily="18" charset="0"/>
              </a:rPr>
              <a:t>Concurrent </a:t>
            </a:r>
            <a:r>
              <a:rPr lang="id-ID" sz="1800" b="1" i="1" dirty="0" smtClean="0">
                <a:latin typeface="Cambria" panose="02040503050406030204" pitchFamily="18" charset="0"/>
                <a:ea typeface="Cambria" panose="02040503050406030204" pitchFamily="18" charset="0"/>
              </a:rPr>
              <a:t>access</a:t>
            </a:r>
            <a:r>
              <a:rPr lang="en-US" sz="1800" dirty="0" smtClean="0">
                <a:latin typeface="Cambria" panose="02040503050406030204" pitchFamily="18" charset="0"/>
                <a:ea typeface="Cambria" panose="02040503050406030204" pitchFamily="18" charset="0"/>
              </a:rPr>
              <a:t>, s</a:t>
            </a:r>
            <a:r>
              <a:rPr lang="id-ID" sz="1800" dirty="0" smtClean="0">
                <a:latin typeface="Cambria" panose="02040503050406030204" pitchFamily="18" charset="0"/>
                <a:ea typeface="Cambria" panose="02040503050406030204" pitchFamily="18" charset="0"/>
              </a:rPr>
              <a:t>aat </a:t>
            </a:r>
            <a:r>
              <a:rPr lang="id-ID" sz="1800" dirty="0">
                <a:latin typeface="Cambria" panose="02040503050406030204" pitchFamily="18" charset="0"/>
                <a:ea typeface="Cambria" panose="02040503050406030204" pitchFamily="18" charset="0"/>
              </a:rPr>
              <a:t>terjadi pengaksesan data dengan </a:t>
            </a:r>
            <a:r>
              <a:rPr lang="id-ID" sz="1800" i="1" dirty="0">
                <a:latin typeface="Cambria" panose="02040503050406030204" pitchFamily="18" charset="0"/>
                <a:ea typeface="Cambria" panose="02040503050406030204" pitchFamily="18" charset="0"/>
              </a:rPr>
              <a:t>file</a:t>
            </a:r>
            <a:r>
              <a:rPr lang="id-ID" sz="1800" dirty="0">
                <a:latin typeface="Cambria" panose="02040503050406030204" pitchFamily="18" charset="0"/>
                <a:ea typeface="Cambria" panose="02040503050406030204" pitchFamily="18" charset="0"/>
              </a:rPr>
              <a:t> yang sama secara bersamaan, berpotensi menyebabkan kegagalan dan kesalahan data. Contohnya, </a:t>
            </a:r>
            <a:r>
              <a:rPr lang="id-ID" sz="1800" i="1" dirty="0">
                <a:latin typeface="Cambria" panose="02040503050406030204" pitchFamily="18" charset="0"/>
                <a:ea typeface="Cambria" panose="02040503050406030204" pitchFamily="18" charset="0"/>
              </a:rPr>
              <a:t>sharing</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database</a:t>
            </a:r>
            <a:r>
              <a:rPr lang="id-ID" sz="1800" dirty="0">
                <a:latin typeface="Cambria" panose="02040503050406030204" pitchFamily="18" charset="0"/>
                <a:ea typeface="Cambria" panose="02040503050406030204" pitchFamily="18" charset="0"/>
              </a:rPr>
              <a:t> Microsoft Access dalam jaringan oleh banyak user akan mengakibatkan kesalahan data.</a:t>
            </a:r>
          </a:p>
          <a:p>
            <a:pPr marL="457200" indent="-457200" algn="just">
              <a:buFont typeface="+mj-lt"/>
              <a:buAutoNum type="alphaLcParenR" startAt="2"/>
            </a:pPr>
            <a:r>
              <a:rPr lang="id-ID" sz="1800" b="1" i="1" dirty="0" smtClean="0">
                <a:latin typeface="Cambria" panose="02040503050406030204" pitchFamily="18" charset="0"/>
                <a:ea typeface="Cambria" panose="02040503050406030204" pitchFamily="18" charset="0"/>
              </a:rPr>
              <a:t>Security</a:t>
            </a:r>
            <a:r>
              <a:rPr lang="en-US" sz="1800" dirty="0" smtClean="0">
                <a:latin typeface="Cambria" panose="02040503050406030204" pitchFamily="18" charset="0"/>
                <a:ea typeface="Cambria" panose="02040503050406030204" pitchFamily="18" charset="0"/>
              </a:rPr>
              <a:t>, s</a:t>
            </a:r>
            <a:r>
              <a:rPr lang="id-ID" sz="1800" dirty="0" smtClean="0">
                <a:latin typeface="Cambria" panose="02040503050406030204" pitchFamily="18" charset="0"/>
                <a:ea typeface="Cambria" panose="02040503050406030204" pitchFamily="18" charset="0"/>
              </a:rPr>
              <a:t>istem </a:t>
            </a:r>
            <a:r>
              <a:rPr lang="id-ID" sz="1800" dirty="0">
                <a:latin typeface="Cambria" panose="02040503050406030204" pitchFamily="18" charset="0"/>
                <a:ea typeface="Cambria" panose="02040503050406030204" pitchFamily="18" charset="0"/>
              </a:rPr>
              <a:t>kesulitan untuk mengatur pemberian akses dengan beberapa </a:t>
            </a:r>
            <a:r>
              <a:rPr lang="id-ID" sz="1800" i="1" dirty="0">
                <a:latin typeface="Cambria" panose="02040503050406030204" pitchFamily="18" charset="0"/>
                <a:ea typeface="Cambria" panose="02040503050406030204" pitchFamily="18" charset="0"/>
              </a:rPr>
              <a:t>privilege</a:t>
            </a:r>
            <a:r>
              <a:rPr lang="id-ID" sz="1800" dirty="0">
                <a:latin typeface="Cambria" panose="02040503050406030204" pitchFamily="18" charset="0"/>
                <a:ea typeface="Cambria" panose="02040503050406030204" pitchFamily="18" charset="0"/>
              </a:rPr>
              <a:t>. Misalnya </a:t>
            </a:r>
            <a:r>
              <a:rPr lang="id-ID" sz="1800" i="1" dirty="0">
                <a:latin typeface="Cambria" panose="02040503050406030204" pitchFamily="18" charset="0"/>
                <a:ea typeface="Cambria" panose="02040503050406030204" pitchFamily="18" charset="0"/>
              </a:rPr>
              <a:t>read only</a:t>
            </a:r>
            <a:r>
              <a:rPr lang="id-ID" sz="1800" dirty="0">
                <a:latin typeface="Cambria" panose="02040503050406030204" pitchFamily="18" charset="0"/>
                <a:ea typeface="Cambria" panose="02040503050406030204" pitchFamily="18" charset="0"/>
              </a:rPr>
              <a:t> atau </a:t>
            </a:r>
            <a:r>
              <a:rPr lang="id-ID" sz="1800" i="1" dirty="0">
                <a:latin typeface="Cambria" panose="02040503050406030204" pitchFamily="18" charset="0"/>
                <a:ea typeface="Cambria" panose="02040503050406030204" pitchFamily="18" charset="0"/>
              </a:rPr>
              <a:t>write</a:t>
            </a:r>
            <a:r>
              <a:rPr lang="id-ID" sz="1800" dirty="0">
                <a:latin typeface="Cambria" panose="02040503050406030204" pitchFamily="18" charset="0"/>
                <a:ea typeface="Cambria" panose="02040503050406030204" pitchFamily="18" charset="0"/>
              </a:rPr>
              <a:t> beberapa parameter </a:t>
            </a:r>
            <a:r>
              <a:rPr lang="id-ID" sz="1800" i="1" dirty="0">
                <a:latin typeface="Cambria" panose="02040503050406030204" pitchFamily="18" charset="0"/>
                <a:ea typeface="Cambria" panose="02040503050406030204" pitchFamily="18" charset="0"/>
              </a:rPr>
              <a:t>file</a:t>
            </a:r>
            <a:r>
              <a:rPr lang="id-ID" sz="1800" dirty="0">
                <a:latin typeface="Cambria" panose="02040503050406030204" pitchFamily="18" charset="0"/>
                <a:ea typeface="Cambria" panose="02040503050406030204" pitchFamily="18" charset="0"/>
              </a:rPr>
              <a:t>.</a:t>
            </a:r>
          </a:p>
          <a:p>
            <a:pPr marL="457200" indent="-457200" algn="just">
              <a:buFont typeface="+mj-lt"/>
              <a:buAutoNum type="alphaLcParenR" startAt="3"/>
            </a:pPr>
            <a:r>
              <a:rPr lang="id-ID" sz="1800" b="1" i="1" dirty="0" smtClean="0">
                <a:latin typeface="Cambria" panose="02040503050406030204" pitchFamily="18" charset="0"/>
                <a:ea typeface="Cambria" panose="02040503050406030204" pitchFamily="18" charset="0"/>
              </a:rPr>
              <a:t>Atomicity</a:t>
            </a:r>
            <a:r>
              <a:rPr lang="en-US" sz="1800" dirty="0" smtClean="0">
                <a:latin typeface="Cambria" panose="02040503050406030204" pitchFamily="18" charset="0"/>
                <a:ea typeface="Cambria" panose="02040503050406030204" pitchFamily="18" charset="0"/>
              </a:rPr>
              <a:t>, j</a:t>
            </a:r>
            <a:r>
              <a:rPr lang="id-ID" sz="1800" dirty="0" smtClean="0">
                <a:latin typeface="Cambria" panose="02040503050406030204" pitchFamily="18" charset="0"/>
                <a:ea typeface="Cambria" panose="02040503050406030204" pitchFamily="18" charset="0"/>
              </a:rPr>
              <a:t>ika </a:t>
            </a:r>
            <a:r>
              <a:rPr lang="id-ID" sz="1800" dirty="0">
                <a:latin typeface="Cambria" panose="02040503050406030204" pitchFamily="18" charset="0"/>
                <a:ea typeface="Cambria" panose="02040503050406030204" pitchFamily="18" charset="0"/>
              </a:rPr>
              <a:t>terjadi kegagalan, kesalahan, modifikasi, atau update data pada </a:t>
            </a:r>
            <a:r>
              <a:rPr lang="id-ID" sz="1800" i="1" dirty="0">
                <a:latin typeface="Cambria" panose="02040503050406030204" pitchFamily="18" charset="0"/>
                <a:ea typeface="Cambria" panose="02040503050406030204" pitchFamily="18" charset="0"/>
              </a:rPr>
              <a:t>file</a:t>
            </a:r>
            <a:r>
              <a:rPr lang="id-ID" sz="1800" dirty="0">
                <a:latin typeface="Cambria" panose="02040503050406030204" pitchFamily="18" charset="0"/>
                <a:ea typeface="Cambria" panose="02040503050406030204" pitchFamily="18" charset="0"/>
              </a:rPr>
              <a:t>, akan sulit melakukan </a:t>
            </a:r>
            <a:r>
              <a:rPr lang="id-ID" sz="1800" i="1" dirty="0">
                <a:latin typeface="Cambria" panose="02040503050406030204" pitchFamily="18" charset="0"/>
                <a:ea typeface="Cambria" panose="02040503050406030204" pitchFamily="18" charset="0"/>
              </a:rPr>
              <a:t>recovery</a:t>
            </a:r>
            <a:r>
              <a:rPr lang="id-ID" sz="1800" dirty="0">
                <a:latin typeface="Cambria" panose="02040503050406030204" pitchFamily="18" charset="0"/>
                <a:ea typeface="Cambria" panose="02040503050406030204" pitchFamily="18" charset="0"/>
              </a:rPr>
              <a:t> pada </a:t>
            </a:r>
            <a:r>
              <a:rPr lang="id-ID" sz="1800" i="1" dirty="0">
                <a:latin typeface="Cambria" panose="02040503050406030204" pitchFamily="18" charset="0"/>
                <a:ea typeface="Cambria" panose="02040503050406030204" pitchFamily="18" charset="0"/>
              </a:rPr>
              <a:t>file</a:t>
            </a:r>
            <a:r>
              <a:rPr lang="id-ID" sz="1800" dirty="0">
                <a:latin typeface="Cambria" panose="02040503050406030204" pitchFamily="18" charset="0"/>
                <a:ea typeface="Cambria" panose="02040503050406030204" pitchFamily="18" charset="0"/>
              </a:rPr>
              <a:t> tersebut</a:t>
            </a:r>
            <a:r>
              <a:rPr lang="id-ID" sz="1800" dirty="0" smtClean="0">
                <a:latin typeface="Cambria" panose="02040503050406030204" pitchFamily="18" charset="0"/>
                <a:ea typeface="Cambria" panose="02040503050406030204" pitchFamily="18" charset="0"/>
              </a:rPr>
              <a:t>.</a:t>
            </a:r>
            <a:endParaRPr lang="id-ID" sz="18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48450334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0" y="3068960"/>
            <a:ext cx="12192000" cy="3414295"/>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13" name="Content Placeholder 2"/>
          <p:cNvSpPr txBox="1">
            <a:spLocks/>
          </p:cNvSpPr>
          <p:nvPr/>
        </p:nvSpPr>
        <p:spPr>
          <a:xfrm>
            <a:off x="4484464" y="775492"/>
            <a:ext cx="6436072" cy="1717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i="1" dirty="0" smtClean="0"/>
              <a:t>Database processing system </a:t>
            </a:r>
            <a:r>
              <a:rPr lang="id-ID" sz="2000" dirty="0" smtClean="0"/>
              <a:t>merupakan merupakan perangkat lunak yang didesain untuk mengatur, menyimpan, serta melayani permintaan data dari komputer klien terhadap konten data. Contohnya, MySQL, SQL server, PostgreSQL, SQL lite, Oracle, dBase, dan FoxPro.</a:t>
            </a:r>
            <a:endParaRPr lang="id-ID" sz="2000" i="1" dirty="0"/>
          </a:p>
        </p:txBody>
      </p:sp>
      <p:sp>
        <p:nvSpPr>
          <p:cNvPr id="14" name="Google Shape;5637;p47">
            <a:extLst>
              <a:ext uri="{FF2B5EF4-FFF2-40B4-BE49-F238E27FC236}">
                <a16:creationId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5" name="Google Shape;5637;p47">
            <a:extLst>
              <a:ext uri="{FF2B5EF4-FFF2-40B4-BE49-F238E27FC236}">
                <a16:creationId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6" name="Rectangle 15"/>
          <p:cNvSpPr/>
          <p:nvPr/>
        </p:nvSpPr>
        <p:spPr>
          <a:xfrm>
            <a:off x="1631504" y="902601"/>
            <a:ext cx="2561642" cy="830997"/>
          </a:xfrm>
          <a:prstGeom prst="rect">
            <a:avLst/>
          </a:prstGeom>
        </p:spPr>
        <p:txBody>
          <a:bodyPr wrap="square">
            <a:spAutoFit/>
          </a:bodyPr>
          <a:lstStyle/>
          <a:p>
            <a:pPr lvl="0" algn="ctr"/>
            <a:r>
              <a:rPr lang="en-US" sz="2400" i="1" dirty="0" smtClean="0">
                <a:latin typeface="Cambria" panose="02040503050406030204" pitchFamily="18" charset="0"/>
                <a:ea typeface="Cambria" panose="02040503050406030204" pitchFamily="18" charset="0"/>
              </a:rPr>
              <a:t>Database</a:t>
            </a:r>
            <a:r>
              <a:rPr lang="id-ID" sz="2400" i="1" dirty="0" smtClean="0">
                <a:latin typeface="Cambria" panose="02040503050406030204" pitchFamily="18" charset="0"/>
                <a:ea typeface="Cambria" panose="02040503050406030204" pitchFamily="18" charset="0"/>
              </a:rPr>
              <a:t> </a:t>
            </a:r>
            <a:r>
              <a:rPr lang="id-ID" sz="2400" i="1" dirty="0">
                <a:latin typeface="Cambria" panose="02040503050406030204" pitchFamily="18" charset="0"/>
                <a:ea typeface="Cambria" panose="02040503050406030204" pitchFamily="18" charset="0"/>
              </a:rPr>
              <a:t>Processing System</a:t>
            </a:r>
            <a:endParaRPr kumimoji="0" lang="en-US" sz="24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9515964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id-ID" sz="5400" b="1" dirty="0">
                <a:solidFill>
                  <a:schemeClr val="bg1"/>
                </a:solidFill>
                <a:ea typeface="Cambria" panose="02040503050406030204" pitchFamily="18" charset="0"/>
              </a:rPr>
              <a:t>Silahkan </a:t>
            </a:r>
            <a:r>
              <a:rPr lang="id-ID" sz="5400" b="1" dirty="0" smtClean="0">
                <a:solidFill>
                  <a:schemeClr val="bg1"/>
                </a:solidFill>
                <a:ea typeface="Cambria" panose="02040503050406030204" pitchFamily="18" charset="0"/>
              </a:rPr>
              <a:t>kerjakan </a:t>
            </a:r>
            <a:r>
              <a:rPr lang="en-US" sz="5400" b="1" dirty="0" err="1" smtClean="0">
                <a:solidFill>
                  <a:schemeClr val="bg1"/>
                </a:solidFill>
                <a:ea typeface="Cambria" panose="02040503050406030204" pitchFamily="18" charset="0"/>
              </a:rPr>
              <a:t>Uji</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Kemampuan</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Diri</a:t>
            </a:r>
            <a:r>
              <a:rPr lang="en-US" sz="5400" b="1" dirty="0" smtClean="0">
                <a:solidFill>
                  <a:schemeClr val="bg1"/>
                </a:solidFill>
                <a:ea typeface="Cambria" panose="02040503050406030204" pitchFamily="18" charset="0"/>
              </a:rPr>
              <a:t> 3</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42577524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Pentagon 4"/>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a:solidFill>
                  <a:prstClr val="black"/>
                </a:solidFill>
                <a:latin typeface="Cambria" panose="02040503050406030204" pitchFamily="18" charset="0"/>
                <a:ea typeface="Cambria" panose="02040503050406030204" pitchFamily="18" charset="0"/>
              </a:rPr>
              <a:t>E</a:t>
            </a:r>
            <a:endParaRPr kumimoji="0" lang="en-US" sz="4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1110618" y="1654066"/>
            <a:ext cx="3459577" cy="1200329"/>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Pengolahan</a:t>
            </a:r>
            <a:r>
              <a:rPr kumimoji="0" lang="en-US" sz="3600" b="1"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Database</a:t>
            </a:r>
            <a:endParaRPr kumimoji="0" lang="en-US" sz="36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260852890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515090" y="1728888"/>
            <a:ext cx="9146586" cy="1368152"/>
          </a:xfrm>
          <a:prstGeom prst="roundRect">
            <a:avLst/>
          </a:prstGeom>
          <a:solidFill>
            <a:schemeClr val="accent4">
              <a:lumMod val="20000"/>
              <a:lumOff val="80000"/>
            </a:schemeClr>
          </a:solidFill>
        </p:spPr>
        <p:txBody>
          <a:bodyPr>
            <a:normAutofit lnSpcReduction="10000"/>
          </a:bodyPr>
          <a:lstStyle/>
          <a:p>
            <a:pPr marL="0" indent="0" algn="just">
              <a:buNone/>
            </a:pPr>
            <a:r>
              <a:rPr lang="id-ID" sz="2000" dirty="0">
                <a:latin typeface="Cambria" panose="02040503050406030204" pitchFamily="18" charset="0"/>
                <a:ea typeface="Cambria" panose="02040503050406030204" pitchFamily="18" charset="0"/>
              </a:rPr>
              <a:t>Database terdiri atas dua kata, yaitu date dan base yang dapat digambarkan sebagai tempat penyimpanan data dengan standarisasi tertentu dengan tujuan memudahkan penempatan dan pencarian </a:t>
            </a:r>
            <a:r>
              <a:rPr lang="id-ID" sz="2000" dirty="0" smtClean="0">
                <a:latin typeface="Cambria" panose="02040503050406030204" pitchFamily="18" charset="0"/>
                <a:ea typeface="Cambria" panose="02040503050406030204" pitchFamily="18" charset="0"/>
              </a:rPr>
              <a:t>dat</a:t>
            </a:r>
            <a:r>
              <a:rPr lang="en-US" sz="2000" dirty="0" smtClean="0">
                <a:latin typeface="Cambria" panose="02040503050406030204" pitchFamily="18" charset="0"/>
                <a:ea typeface="Cambria" panose="02040503050406030204" pitchFamily="18" charset="0"/>
              </a:rPr>
              <a:t>a</a:t>
            </a:r>
            <a:r>
              <a:rPr lang="id-ID" sz="2000" dirty="0" smtClean="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Contohnya, data kependudukan, data mahasiswa, dan data inventaris barang.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8" name="Google Shape;2837;p133"/>
          <p:cNvGrpSpPr/>
          <p:nvPr/>
        </p:nvGrpSpPr>
        <p:grpSpPr>
          <a:xfrm>
            <a:off x="838201" y="317167"/>
            <a:ext cx="4723616" cy="1261974"/>
            <a:chOff x="4411970" y="4340222"/>
            <a:chExt cx="908101" cy="242681"/>
          </a:xfrm>
        </p:grpSpPr>
        <p:sp>
          <p:nvSpPr>
            <p:cNvPr id="9"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0"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1.</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1"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12" name="TextBox 11"/>
          <p:cNvSpPr txBox="1"/>
          <p:nvPr/>
        </p:nvSpPr>
        <p:spPr>
          <a:xfrm>
            <a:off x="2167902" y="692957"/>
            <a:ext cx="3432816" cy="523220"/>
          </a:xfrm>
          <a:prstGeom prst="rect">
            <a:avLst/>
          </a:prstGeom>
          <a:noFill/>
        </p:spPr>
        <p:txBody>
          <a:bodyPr wrap="square" rtlCol="0">
            <a:spAutoFit/>
          </a:bodyPr>
          <a:lstStyle/>
          <a:p>
            <a:r>
              <a:rPr lang="en-US" sz="2800" dirty="0" err="1" smtClean="0">
                <a:solidFill>
                  <a:prstClr val="black"/>
                </a:solidFill>
                <a:latin typeface="Cambria" panose="02040503050406030204" pitchFamily="18" charset="0"/>
                <a:ea typeface="Cambria" panose="02040503050406030204" pitchFamily="18" charset="0"/>
              </a:rPr>
              <a:t>Teknologi</a:t>
            </a:r>
            <a:r>
              <a:rPr lang="en-US" sz="2800" dirty="0" smtClean="0">
                <a:solidFill>
                  <a:prstClr val="black"/>
                </a:solidFill>
                <a:latin typeface="Cambria" panose="02040503050406030204" pitchFamily="18" charset="0"/>
                <a:ea typeface="Cambria" panose="02040503050406030204" pitchFamily="18" charset="0"/>
              </a:rPr>
              <a:t> Database</a:t>
            </a:r>
            <a:endParaRPr lang="en-US" sz="2800" dirty="0">
              <a:solidFill>
                <a:prstClr val="black"/>
              </a:solidFill>
              <a:latin typeface="Cambria" panose="02040503050406030204" pitchFamily="18" charset="0"/>
              <a:ea typeface="Cambria" panose="020405030504060302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3356" y="3331195"/>
            <a:ext cx="8551709" cy="2813835"/>
          </a:xfrm>
          <a:prstGeom prst="rect">
            <a:avLst/>
          </a:prstGeom>
        </p:spPr>
      </p:pic>
    </p:spTree>
    <p:extLst>
      <p:ext uri="{BB962C8B-B14F-4D97-AF65-F5344CB8AC3E}">
        <p14:creationId xmlns:p14="http://schemas.microsoft.com/office/powerpoint/2010/main" val="3977998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837652" y="593756"/>
            <a:ext cx="10501459" cy="6147612"/>
          </a:xfrm>
          <a:prstGeom prst="roundRect">
            <a:avLst>
              <a:gd name="adj" fmla="val 653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1303659" y="1052736"/>
            <a:ext cx="9656689" cy="5688632"/>
            <a:chOff x="1407863" y="1052736"/>
            <a:chExt cx="9361040" cy="5170066"/>
          </a:xfrm>
        </p:grpSpPr>
        <p:grpSp>
          <p:nvGrpSpPr>
            <p:cNvPr id="11" name="Group 10"/>
            <p:cNvGrpSpPr/>
            <p:nvPr/>
          </p:nvGrpSpPr>
          <p:grpSpPr>
            <a:xfrm>
              <a:off x="4900251" y="4854650"/>
              <a:ext cx="2376264" cy="1368152"/>
              <a:chOff x="4900251" y="4638626"/>
              <a:chExt cx="2376264" cy="1368152"/>
            </a:xfrm>
          </p:grpSpPr>
          <p:sp>
            <p:nvSpPr>
              <p:cNvPr id="9" name="Rectangle 8"/>
              <p:cNvSpPr/>
              <p:nvPr/>
            </p:nvSpPr>
            <p:spPr>
              <a:xfrm>
                <a:off x="5591944" y="4638626"/>
                <a:ext cx="936104" cy="136815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900251" y="5277712"/>
                <a:ext cx="2376264" cy="729066"/>
              </a:xfrm>
              <a:custGeom>
                <a:avLst/>
                <a:gdLst>
                  <a:gd name="connsiteX0" fmla="*/ 0 w 2376264"/>
                  <a:gd name="connsiteY0" fmla="*/ 0 h 698586"/>
                  <a:gd name="connsiteX1" fmla="*/ 2376264 w 2376264"/>
                  <a:gd name="connsiteY1" fmla="*/ 0 h 698586"/>
                  <a:gd name="connsiteX2" fmla="*/ 2376264 w 2376264"/>
                  <a:gd name="connsiteY2" fmla="*/ 698586 h 698586"/>
                  <a:gd name="connsiteX3" fmla="*/ 0 w 2376264"/>
                  <a:gd name="connsiteY3" fmla="*/ 698586 h 698586"/>
                  <a:gd name="connsiteX4" fmla="*/ 0 w 2376264"/>
                  <a:gd name="connsiteY4" fmla="*/ 0 h 698586"/>
                  <a:gd name="connsiteX0" fmla="*/ 701040 w 2376264"/>
                  <a:gd name="connsiteY0" fmla="*/ 0 h 718906"/>
                  <a:gd name="connsiteX1" fmla="*/ 2376264 w 2376264"/>
                  <a:gd name="connsiteY1" fmla="*/ 20320 h 718906"/>
                  <a:gd name="connsiteX2" fmla="*/ 2376264 w 2376264"/>
                  <a:gd name="connsiteY2" fmla="*/ 718906 h 718906"/>
                  <a:gd name="connsiteX3" fmla="*/ 0 w 2376264"/>
                  <a:gd name="connsiteY3" fmla="*/ 718906 h 718906"/>
                  <a:gd name="connsiteX4" fmla="*/ 701040 w 2376264"/>
                  <a:gd name="connsiteY4" fmla="*/ 0 h 718906"/>
                  <a:gd name="connsiteX0" fmla="*/ 701040 w 2376264"/>
                  <a:gd name="connsiteY0" fmla="*/ 10160 h 729066"/>
                  <a:gd name="connsiteX1" fmla="*/ 1644744 w 2376264"/>
                  <a:gd name="connsiteY1" fmla="*/ 0 h 729066"/>
                  <a:gd name="connsiteX2" fmla="*/ 2376264 w 2376264"/>
                  <a:gd name="connsiteY2" fmla="*/ 729066 h 729066"/>
                  <a:gd name="connsiteX3" fmla="*/ 0 w 2376264"/>
                  <a:gd name="connsiteY3" fmla="*/ 729066 h 729066"/>
                  <a:gd name="connsiteX4" fmla="*/ 701040 w 2376264"/>
                  <a:gd name="connsiteY4" fmla="*/ 10160 h 729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64" h="729066">
                    <a:moveTo>
                      <a:pt x="701040" y="10160"/>
                    </a:moveTo>
                    <a:lnTo>
                      <a:pt x="1644744" y="0"/>
                    </a:lnTo>
                    <a:lnTo>
                      <a:pt x="2376264" y="729066"/>
                    </a:lnTo>
                    <a:lnTo>
                      <a:pt x="0" y="729066"/>
                    </a:lnTo>
                    <a:lnTo>
                      <a:pt x="701040" y="1016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Rounded Rectangle 1"/>
            <p:cNvSpPr/>
            <p:nvPr/>
          </p:nvSpPr>
          <p:spPr>
            <a:xfrm>
              <a:off x="1407863" y="1052736"/>
              <a:ext cx="9361040" cy="4248472"/>
            </a:xfrm>
            <a:prstGeom prst="roundRect">
              <a:avLst>
                <a:gd name="adj" fmla="val 8536"/>
              </a:avLst>
            </a:prstGeom>
            <a:solidFill>
              <a:schemeClr val="accent4">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655868" y="1314512"/>
              <a:ext cx="8795229" cy="36915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983678" y="5044812"/>
              <a:ext cx="210497" cy="210497"/>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8" name="TextBox 7"/>
          <p:cNvSpPr txBox="1"/>
          <p:nvPr/>
        </p:nvSpPr>
        <p:spPr>
          <a:xfrm>
            <a:off x="1685362" y="1432572"/>
            <a:ext cx="8352928" cy="400110"/>
          </a:xfrm>
          <a:prstGeom prst="rect">
            <a:avLst/>
          </a:prstGeom>
          <a:noFill/>
        </p:spPr>
        <p:txBody>
          <a:bodyPr wrap="square" rtlCol="0">
            <a:spAutoFit/>
          </a:bodyPr>
          <a:lstStyle/>
          <a:p>
            <a:r>
              <a:rPr lang="id-ID" sz="2000" dirty="0">
                <a:latin typeface="Cambria" panose="02040503050406030204" pitchFamily="18" charset="0"/>
                <a:ea typeface="Cambria" panose="02040503050406030204" pitchFamily="18" charset="0"/>
              </a:rPr>
              <a:t>Peran sistem database dalam dunia modern meliputi tujuh aspek berikut.</a:t>
            </a:r>
          </a:p>
        </p:txBody>
      </p:sp>
      <p:sp>
        <p:nvSpPr>
          <p:cNvPr id="15" name="Content Placeholder 2"/>
          <p:cNvSpPr>
            <a:spLocks noGrp="1"/>
          </p:cNvSpPr>
          <p:nvPr>
            <p:ph idx="1"/>
          </p:nvPr>
        </p:nvSpPr>
        <p:spPr>
          <a:xfrm>
            <a:off x="1614809" y="1861693"/>
            <a:ext cx="8947143" cy="3374295"/>
          </a:xfrm>
        </p:spPr>
        <p:txBody>
          <a:bodyPr>
            <a:noAutofit/>
          </a:bodyPr>
          <a:lstStyle/>
          <a:p>
            <a:pPr marL="457200" indent="-457200" algn="just">
              <a:buFont typeface="+mj-lt"/>
              <a:buAutoNum type="alphaLcPeriod"/>
            </a:pPr>
            <a:r>
              <a:rPr lang="id-ID" sz="1800" i="1" dirty="0" smtClean="0">
                <a:latin typeface="Cambria" panose="02040503050406030204" pitchFamily="18" charset="0"/>
                <a:ea typeface="Cambria" panose="02040503050406030204" pitchFamily="18" charset="0"/>
              </a:rPr>
              <a:t>Accuracy</a:t>
            </a:r>
            <a:r>
              <a:rPr lang="id-ID" sz="1800" dirty="0" smtClean="0">
                <a:latin typeface="Cambria" panose="02040503050406030204" pitchFamily="18" charset="0"/>
                <a:ea typeface="Cambria" panose="02040503050406030204" pitchFamily="18" charset="0"/>
              </a:rPr>
              <a:t> </a:t>
            </a:r>
            <a:r>
              <a:rPr lang="id-ID" sz="1800" dirty="0">
                <a:latin typeface="Cambria" panose="02040503050406030204" pitchFamily="18" charset="0"/>
                <a:ea typeface="Cambria" panose="02040503050406030204" pitchFamily="18" charset="0"/>
              </a:rPr>
              <a:t>atau kemudahan dalam akses dan akurasi data yang ditampilkan.</a:t>
            </a:r>
          </a:p>
          <a:p>
            <a:pPr marL="457200" indent="-457200" algn="just">
              <a:buFont typeface="+mj-lt"/>
              <a:buAutoNum type="alphaLcPeriod"/>
            </a:pPr>
            <a:r>
              <a:rPr lang="id-ID" sz="1800" i="1" dirty="0">
                <a:latin typeface="Cambria" panose="02040503050406030204" pitchFamily="18" charset="0"/>
                <a:ea typeface="Cambria" panose="02040503050406030204" pitchFamily="18" charset="0"/>
              </a:rPr>
              <a:t>Spaceability</a:t>
            </a:r>
            <a:r>
              <a:rPr lang="id-ID" sz="1800" dirty="0">
                <a:latin typeface="Cambria" panose="02040503050406030204" pitchFamily="18" charset="0"/>
                <a:ea typeface="Cambria" panose="02040503050406030204" pitchFamily="18" charset="0"/>
              </a:rPr>
              <a:t> atau ketersediaan ruang penyimpanan data untuk meminimalisasi redudansi data.</a:t>
            </a:r>
          </a:p>
          <a:p>
            <a:pPr marL="457200" indent="-457200" algn="just">
              <a:buFont typeface="+mj-lt"/>
              <a:buAutoNum type="alphaLcPeriod"/>
            </a:pPr>
            <a:r>
              <a:rPr lang="id-ID" sz="1800" i="1" dirty="0">
                <a:latin typeface="Cambria" panose="02040503050406030204" pitchFamily="18" charset="0"/>
                <a:ea typeface="Cambria" panose="02040503050406030204" pitchFamily="18" charset="0"/>
              </a:rPr>
              <a:t>Speed</a:t>
            </a:r>
            <a:r>
              <a:rPr lang="id-ID" sz="1800" dirty="0">
                <a:latin typeface="Cambria" panose="02040503050406030204" pitchFamily="18" charset="0"/>
                <a:ea typeface="Cambria" panose="02040503050406030204" pitchFamily="18" charset="0"/>
              </a:rPr>
              <a:t> atau peningkatan kecepatan akses data.</a:t>
            </a:r>
          </a:p>
          <a:p>
            <a:pPr marL="457200" indent="-457200" algn="just">
              <a:buFont typeface="+mj-lt"/>
              <a:buAutoNum type="alphaLcPeriod"/>
            </a:pPr>
            <a:r>
              <a:rPr lang="id-ID" sz="1800" i="1" dirty="0">
                <a:latin typeface="Cambria" panose="02040503050406030204" pitchFamily="18" charset="0"/>
                <a:ea typeface="Cambria" panose="02040503050406030204" pitchFamily="18" charset="0"/>
              </a:rPr>
              <a:t>Availability</a:t>
            </a:r>
            <a:r>
              <a:rPr lang="id-ID" sz="1800" dirty="0">
                <a:latin typeface="Cambria" panose="02040503050406030204" pitchFamily="18" charset="0"/>
                <a:ea typeface="Cambria" panose="02040503050406030204" pitchFamily="18" charset="0"/>
              </a:rPr>
              <a:t> atau pemilihan data sesuai kebutuhan, agar tidak menghabiskan memori. Tindakan yang dilakukan adalah memilih data yang tidak penting, seperti data lama, histori data, redudansi data, serta menghapus data sampah dari sistem database.</a:t>
            </a:r>
          </a:p>
          <a:p>
            <a:pPr marL="457200" indent="-457200" algn="just">
              <a:buFont typeface="+mj-lt"/>
              <a:buAutoNum type="alphaLcPeriod"/>
            </a:pPr>
            <a:r>
              <a:rPr lang="id-ID" sz="1800" i="1" dirty="0">
                <a:latin typeface="Cambria" panose="02040503050406030204" pitchFamily="18" charset="0"/>
                <a:ea typeface="Cambria" panose="02040503050406030204" pitchFamily="18" charset="0"/>
              </a:rPr>
              <a:t>Security</a:t>
            </a:r>
            <a:r>
              <a:rPr lang="id-ID" sz="1800" dirty="0">
                <a:latin typeface="Cambria" panose="02040503050406030204" pitchFamily="18" charset="0"/>
                <a:ea typeface="Cambria" panose="02040503050406030204" pitchFamily="18" charset="0"/>
              </a:rPr>
              <a:t> atau peningkatan keamanan data.</a:t>
            </a:r>
          </a:p>
          <a:p>
            <a:pPr marL="457200" indent="-457200" algn="just">
              <a:buFont typeface="+mj-lt"/>
              <a:buAutoNum type="alphaLcPeriod"/>
            </a:pPr>
            <a:r>
              <a:rPr lang="id-ID" sz="1800" i="1" dirty="0">
                <a:latin typeface="Cambria" panose="02040503050406030204" pitchFamily="18" charset="0"/>
                <a:ea typeface="Cambria" panose="02040503050406030204" pitchFamily="18" charset="0"/>
              </a:rPr>
              <a:t>Completeness</a:t>
            </a:r>
            <a:r>
              <a:rPr lang="id-ID" sz="1800" dirty="0">
                <a:latin typeface="Cambria" panose="02040503050406030204" pitchFamily="18" charset="0"/>
                <a:ea typeface="Cambria" panose="02040503050406030204" pitchFamily="18" charset="0"/>
              </a:rPr>
              <a:t> atau kelengkapan data yang memungkinkan untuk menambah dan memodifikasinya.</a:t>
            </a:r>
          </a:p>
          <a:p>
            <a:pPr marL="457200" indent="-457200" algn="just">
              <a:buFont typeface="+mj-lt"/>
              <a:buAutoNum type="alphaLcPeriod"/>
            </a:pPr>
            <a:r>
              <a:rPr lang="id-ID" sz="1800" i="1" dirty="0">
                <a:latin typeface="Cambria" panose="02040503050406030204" pitchFamily="18" charset="0"/>
                <a:ea typeface="Cambria" panose="02040503050406030204" pitchFamily="18" charset="0"/>
              </a:rPr>
              <a:t>Shareability</a:t>
            </a:r>
            <a:r>
              <a:rPr lang="id-ID" sz="1800" dirty="0">
                <a:latin typeface="Cambria" panose="02040503050406030204" pitchFamily="18" charset="0"/>
                <a:ea typeface="Cambria" panose="02040503050406030204" pitchFamily="18" charset="0"/>
              </a:rPr>
              <a:t> atau kemampuan untuk berbagi data dalam layanan sistem klien-server</a:t>
            </a:r>
            <a:r>
              <a:rPr lang="id-ID" sz="1800" dirty="0" smtClean="0">
                <a:latin typeface="Cambria" panose="02040503050406030204" pitchFamily="18" charset="0"/>
                <a:ea typeface="Cambria" panose="02040503050406030204" pitchFamily="18" charset="0"/>
              </a:rPr>
              <a:t>.</a:t>
            </a:r>
            <a:endParaRPr lang="id-ID" sz="18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33855993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a:xfrm>
            <a:off x="1302491" y="3476134"/>
            <a:ext cx="9513440" cy="3275775"/>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1469524" y="3671845"/>
            <a:ext cx="9162980" cy="2927664"/>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1485918" y="2032369"/>
            <a:ext cx="9146586" cy="1108600"/>
          </a:xfrm>
          <a:prstGeom prst="roundRect">
            <a:avLst/>
          </a:prstGeom>
          <a:solidFill>
            <a:schemeClr val="accent4">
              <a:lumMod val="20000"/>
              <a:lumOff val="80000"/>
            </a:schemeClr>
          </a:solidFill>
        </p:spPr>
        <p:txBody>
          <a:bodyPr anchor="ctr">
            <a:normAutofit lnSpcReduction="10000"/>
          </a:bodyPr>
          <a:lstStyle/>
          <a:p>
            <a:pPr marL="0" indent="0">
              <a:buNone/>
            </a:pPr>
            <a:r>
              <a:rPr lang="id-ID" sz="2000" dirty="0">
                <a:latin typeface="Cambria" panose="02040503050406030204" pitchFamily="18" charset="0"/>
                <a:ea typeface="Cambria" panose="02040503050406030204" pitchFamily="18" charset="0"/>
              </a:rPr>
              <a:t>Mekanisme penyimpanan dan pengelolaan database memerlukan aplikasi yang dapat digunakan untuk mengatur, mengelola, dan memanajemen database yang disebut DBMS (</a:t>
            </a:r>
            <a:r>
              <a:rPr lang="id-ID" sz="2000" i="1" dirty="0">
                <a:latin typeface="Cambria" panose="02040503050406030204" pitchFamily="18" charset="0"/>
                <a:ea typeface="Cambria" panose="02040503050406030204" pitchFamily="18" charset="0"/>
              </a:rPr>
              <a:t>Database Management System</a:t>
            </a:r>
            <a:r>
              <a:rPr lang="id-ID" sz="2000" dirty="0">
                <a:latin typeface="Cambria" panose="02040503050406030204" pitchFamily="18" charset="0"/>
                <a:ea typeface="Cambria" panose="02040503050406030204" pitchFamily="18" charset="0"/>
              </a:rPr>
              <a:t>).</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8" name="Google Shape;2837;p133"/>
          <p:cNvGrpSpPr/>
          <p:nvPr/>
        </p:nvGrpSpPr>
        <p:grpSpPr>
          <a:xfrm>
            <a:off x="838201" y="317167"/>
            <a:ext cx="4723616" cy="1261974"/>
            <a:chOff x="4411970" y="4340222"/>
            <a:chExt cx="908101" cy="242681"/>
          </a:xfrm>
        </p:grpSpPr>
        <p:sp>
          <p:nvSpPr>
            <p:cNvPr id="9"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0"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1.</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1"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12" name="TextBox 11"/>
          <p:cNvSpPr txBox="1"/>
          <p:nvPr/>
        </p:nvSpPr>
        <p:spPr>
          <a:xfrm>
            <a:off x="2167902" y="692957"/>
            <a:ext cx="3432816" cy="523220"/>
          </a:xfrm>
          <a:prstGeom prst="rect">
            <a:avLst/>
          </a:prstGeom>
          <a:noFill/>
        </p:spPr>
        <p:txBody>
          <a:bodyPr wrap="square" rtlCol="0">
            <a:spAutoFit/>
          </a:bodyPr>
          <a:lstStyle/>
          <a:p>
            <a:r>
              <a:rPr lang="en-US" sz="2800" dirty="0" err="1" smtClean="0">
                <a:solidFill>
                  <a:prstClr val="black"/>
                </a:solidFill>
                <a:latin typeface="Cambria" panose="02040503050406030204" pitchFamily="18" charset="0"/>
                <a:ea typeface="Cambria" panose="02040503050406030204" pitchFamily="18" charset="0"/>
              </a:rPr>
              <a:t>Sistem</a:t>
            </a:r>
            <a:r>
              <a:rPr lang="en-US" sz="2800" dirty="0" smtClean="0">
                <a:solidFill>
                  <a:prstClr val="black"/>
                </a:solidFill>
                <a:latin typeface="Cambria" panose="02040503050406030204" pitchFamily="18" charset="0"/>
                <a:ea typeface="Cambria" panose="02040503050406030204" pitchFamily="18" charset="0"/>
              </a:rPr>
              <a:t> DBMS</a:t>
            </a:r>
            <a:endParaRPr lang="en-US" sz="2800" dirty="0">
              <a:solidFill>
                <a:prstClr val="black"/>
              </a:solidFill>
              <a:latin typeface="Cambria" panose="02040503050406030204" pitchFamily="18" charset="0"/>
              <a:ea typeface="Cambria" panose="02040503050406030204" pitchFamily="18" charset="0"/>
            </a:endParaRPr>
          </a:p>
        </p:txBody>
      </p:sp>
      <p:sp>
        <p:nvSpPr>
          <p:cNvPr id="28" name="Content Placeholder 2"/>
          <p:cNvSpPr txBox="1">
            <a:spLocks/>
          </p:cNvSpPr>
          <p:nvPr/>
        </p:nvSpPr>
        <p:spPr>
          <a:xfrm>
            <a:off x="1968213" y="3957161"/>
            <a:ext cx="8240340" cy="241713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Dalam operasinya, DBMS memiliki sejumlah komponen fungsional, yaitu sebagai berikut.</a:t>
            </a:r>
          </a:p>
          <a:p>
            <a:pPr marL="457200" indent="-457200" algn="just">
              <a:buFont typeface="Arial" panose="020B0604020202020204" pitchFamily="34" charset="0"/>
              <a:buAutoNum type="alphaLcPeriod"/>
            </a:pPr>
            <a:r>
              <a:rPr lang="id-ID" sz="2000" i="1" dirty="0">
                <a:latin typeface="Cambria" panose="02040503050406030204" pitchFamily="18" charset="0"/>
                <a:ea typeface="Cambria" panose="02040503050406030204" pitchFamily="18" charset="0"/>
              </a:rPr>
              <a:t>File manager</a:t>
            </a:r>
            <a:r>
              <a:rPr lang="id-ID" sz="2000" dirty="0">
                <a:latin typeface="Cambria" panose="02040503050406030204" pitchFamily="18" charset="0"/>
                <a:ea typeface="Cambria" panose="02040503050406030204" pitchFamily="18" charset="0"/>
              </a:rPr>
              <a:t> berperan untuk mengatur alokasi penyimpanan </a:t>
            </a:r>
            <a:r>
              <a:rPr lang="id-ID" sz="2000" i="1" dirty="0">
                <a:latin typeface="Cambria" panose="02040503050406030204" pitchFamily="18" charset="0"/>
                <a:ea typeface="Cambria" panose="02040503050406030204" pitchFamily="18" charset="0"/>
              </a:rPr>
              <a:t>disk</a:t>
            </a:r>
            <a:r>
              <a:rPr lang="id-ID" sz="2000" dirty="0">
                <a:latin typeface="Cambria" panose="02040503050406030204" pitchFamily="18" charset="0"/>
                <a:ea typeface="Cambria" panose="02040503050406030204" pitchFamily="18" charset="0"/>
              </a:rPr>
              <a:t> pada server.</a:t>
            </a:r>
          </a:p>
          <a:p>
            <a:pPr marL="457200" indent="-457200" algn="just">
              <a:buFont typeface="Arial" panose="020B0604020202020204" pitchFamily="34" charset="0"/>
              <a:buAutoNum type="alphaLcPeriod"/>
            </a:pPr>
            <a:r>
              <a:rPr lang="id-ID" sz="2000" i="1" dirty="0">
                <a:latin typeface="Cambria" panose="02040503050406030204" pitchFamily="18" charset="0"/>
                <a:ea typeface="Cambria" panose="02040503050406030204" pitchFamily="18" charset="0"/>
              </a:rPr>
              <a:t>Database</a:t>
            </a:r>
            <a:r>
              <a:rPr lang="id-ID" sz="2000" dirty="0">
                <a:latin typeface="Cambria" panose="02040503050406030204" pitchFamily="18" charset="0"/>
                <a:ea typeface="Cambria" panose="02040503050406030204" pitchFamily="18" charset="0"/>
              </a:rPr>
              <a:t> manager bertugas menjembatani komunikasi antara mesin (data pada level terendah) dengan program aplikasi yang dibuat.</a:t>
            </a:r>
          </a:p>
          <a:p>
            <a:pPr marL="0" indent="0" algn="just">
              <a:buNone/>
            </a:pPr>
            <a:endParaRPr lang="id-ID"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9360373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412776"/>
            <a:ext cx="12192000" cy="5070479"/>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15" name="Rounded Rectangle 14"/>
          <p:cNvSpPr/>
          <p:nvPr/>
        </p:nvSpPr>
        <p:spPr>
          <a:xfrm>
            <a:off x="1469524" y="-31053"/>
            <a:ext cx="9162980" cy="2091928"/>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3" name="Rounded Rectangle 12"/>
          <p:cNvSpPr/>
          <p:nvPr/>
        </p:nvSpPr>
        <p:spPr>
          <a:xfrm>
            <a:off x="1469524" y="0"/>
            <a:ext cx="9162980" cy="3140967"/>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Rounded Rectangle 13"/>
          <p:cNvSpPr/>
          <p:nvPr/>
        </p:nvSpPr>
        <p:spPr>
          <a:xfrm>
            <a:off x="1302491" y="-243408"/>
            <a:ext cx="9513440" cy="3672408"/>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8" name="Content Placeholder 2"/>
          <p:cNvSpPr txBox="1">
            <a:spLocks/>
          </p:cNvSpPr>
          <p:nvPr/>
        </p:nvSpPr>
        <p:spPr>
          <a:xfrm>
            <a:off x="1968213" y="592225"/>
            <a:ext cx="8240340" cy="233271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lgn="just">
              <a:buFont typeface="+mj-lt"/>
              <a:buAutoNum type="alphaLcPeriod" startAt="3"/>
            </a:pPr>
            <a:r>
              <a:rPr lang="id-ID" sz="2000" i="1" dirty="0">
                <a:latin typeface="Cambria" panose="02040503050406030204" pitchFamily="18" charset="0"/>
                <a:ea typeface="Cambria" panose="02040503050406030204" pitchFamily="18" charset="0"/>
              </a:rPr>
              <a:t>Query processor </a:t>
            </a:r>
            <a:r>
              <a:rPr lang="id-ID" sz="2000" dirty="0">
                <a:latin typeface="Cambria" panose="02040503050406030204" pitchFamily="18" charset="0"/>
                <a:ea typeface="Cambria" panose="02040503050406030204" pitchFamily="18" charset="0"/>
              </a:rPr>
              <a:t>berguna mengonversi kueri yang diinstruksikan user menjadi </a:t>
            </a:r>
            <a:r>
              <a:rPr lang="id-ID" sz="2000" i="1" dirty="0">
                <a:latin typeface="Cambria" panose="02040503050406030204" pitchFamily="18" charset="0"/>
                <a:ea typeface="Cambria" panose="02040503050406030204" pitchFamily="18" charset="0"/>
              </a:rPr>
              <a:t>script low level</a:t>
            </a:r>
            <a:r>
              <a:rPr lang="id-ID" sz="2000" dirty="0">
                <a:latin typeface="Cambria" panose="02040503050406030204" pitchFamily="18" charset="0"/>
                <a:ea typeface="Cambria" panose="02040503050406030204" pitchFamily="18" charset="0"/>
              </a:rPr>
              <a:t> agar dimengerti oleh </a:t>
            </a:r>
            <a:r>
              <a:rPr lang="id-ID" sz="2000" i="1" dirty="0">
                <a:latin typeface="Cambria" panose="02040503050406030204" pitchFamily="18" charset="0"/>
                <a:ea typeface="Cambria" panose="02040503050406030204" pitchFamily="18" charset="0"/>
              </a:rPr>
              <a:t>database</a:t>
            </a:r>
            <a:r>
              <a:rPr lang="id-ID" sz="2000" dirty="0">
                <a:latin typeface="Cambria" panose="02040503050406030204" pitchFamily="18" charset="0"/>
                <a:ea typeface="Cambria" panose="02040503050406030204" pitchFamily="18" charset="0"/>
              </a:rPr>
              <a:t> manager</a:t>
            </a:r>
            <a:r>
              <a:rPr lang="id-ID" sz="2000" dirty="0" smtClean="0">
                <a:latin typeface="Cambria" panose="02040503050406030204" pitchFamily="18" charset="0"/>
                <a:ea typeface="Cambria" panose="02040503050406030204" pitchFamily="18" charset="0"/>
              </a:rPr>
              <a:t>.</a:t>
            </a:r>
            <a:endParaRPr kumimoji="0" lang="en-US" sz="2000" b="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endParaRPr>
          </a:p>
          <a:p>
            <a:pPr marL="457200" marR="0" lvl="0" indent="-457200" algn="just" defTabSz="914400" rtl="0" eaLnBrk="1" fontAlgn="auto" latinLnBrk="0" hangingPunct="1">
              <a:lnSpc>
                <a:spcPct val="100000"/>
              </a:lnSpc>
              <a:spcBef>
                <a:spcPct val="20000"/>
              </a:spcBef>
              <a:spcAft>
                <a:spcPts val="0"/>
              </a:spcAft>
              <a:buClrTx/>
              <a:buSzTx/>
              <a:buFont typeface="+mj-lt"/>
              <a:buAutoNum type="alphaLcPeriod" startAt="3"/>
              <a:tabLst/>
              <a:defRPr/>
            </a:pPr>
            <a:r>
              <a:rPr kumimoji="0" lang="en-US" sz="2000" b="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DML </a:t>
            </a:r>
            <a:r>
              <a:rPr kumimoji="0" lang="en-US" sz="2000" b="0" i="1"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precompiler</a:t>
            </a:r>
            <a:r>
              <a:rPr kumimoji="0" lang="en-US" sz="2000" b="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bermanfaat</a:t>
            </a:r>
            <a:r>
              <a:rPr kumimoji="0" lang="en-US" sz="200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mengonversi</a:t>
            </a:r>
            <a:r>
              <a:rPr kumimoji="0" lang="en-US" sz="200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kueri</a:t>
            </a:r>
            <a:r>
              <a:rPr kumimoji="0" lang="en-US" sz="200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DML atau </a:t>
            </a:r>
            <a:r>
              <a:rPr kumimoji="0" lang="en-US" sz="2000" i="1"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Data</a:t>
            </a:r>
            <a:r>
              <a:rPr kumimoji="0" lang="en-US" sz="200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i="1"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Manipulation</a:t>
            </a:r>
            <a:r>
              <a:rPr kumimoji="0" lang="en-US" sz="200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i="1"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Language</a:t>
            </a:r>
            <a:r>
              <a:rPr kumimoji="0" lang="en-US" sz="200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dari</a:t>
            </a:r>
            <a:r>
              <a:rPr kumimoji="0" lang="en-US" sz="200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aplikasi</a:t>
            </a:r>
            <a:r>
              <a:rPr kumimoji="0" lang="en-US" sz="200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menjadi</a:t>
            </a:r>
            <a:r>
              <a:rPr kumimoji="0" lang="en-US" sz="200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kueri</a:t>
            </a:r>
            <a:r>
              <a:rPr kumimoji="0" lang="en-US" sz="200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i="1"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processor</a:t>
            </a:r>
            <a:r>
              <a:rPr kumimoji="0" lang="en-US" sz="200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p>
          <a:p>
            <a:pPr marL="457200" marR="0" lvl="0" indent="-457200" algn="just" defTabSz="914400" rtl="0" eaLnBrk="1" fontAlgn="auto" latinLnBrk="0" hangingPunct="1">
              <a:lnSpc>
                <a:spcPct val="100000"/>
              </a:lnSpc>
              <a:spcBef>
                <a:spcPct val="20000"/>
              </a:spcBef>
              <a:spcAft>
                <a:spcPts val="0"/>
              </a:spcAft>
              <a:buClrTx/>
              <a:buSzTx/>
              <a:buFont typeface="+mj-lt"/>
              <a:buAutoNum type="alphaLcPeriod" startAt="3"/>
              <a:tabLst/>
              <a:defRPr/>
            </a:pPr>
            <a:r>
              <a:rPr lang="en-US" sz="2000" b="0" i="0" baseline="0" dirty="0" smtClean="0">
                <a:solidFill>
                  <a:prstClr val="black"/>
                </a:solidFill>
                <a:latin typeface="Cambria" panose="02040503050406030204" pitchFamily="18" charset="0"/>
                <a:ea typeface="Cambria" panose="02040503050406030204" pitchFamily="18" charset="0"/>
              </a:rPr>
              <a:t>DDL</a:t>
            </a:r>
            <a:r>
              <a:rPr lang="en-US" sz="2000" b="0" i="0" dirty="0" smtClean="0">
                <a:solidFill>
                  <a:prstClr val="black"/>
                </a:solidFill>
                <a:latin typeface="Cambria" panose="02040503050406030204" pitchFamily="18" charset="0"/>
                <a:ea typeface="Cambria" panose="02040503050406030204" pitchFamily="18" charset="0"/>
              </a:rPr>
              <a:t> </a:t>
            </a:r>
            <a:r>
              <a:rPr lang="en-US" sz="2000" b="0" i="1" dirty="0" smtClean="0">
                <a:solidFill>
                  <a:prstClr val="black"/>
                </a:solidFill>
                <a:latin typeface="Cambria" panose="02040503050406030204" pitchFamily="18" charset="0"/>
                <a:ea typeface="Cambria" panose="02040503050406030204" pitchFamily="18" charset="0"/>
              </a:rPr>
              <a:t>Compiler</a:t>
            </a:r>
            <a:r>
              <a:rPr lang="en-US" sz="2000" b="0" i="0" dirty="0" smtClean="0">
                <a:solidFill>
                  <a:prstClr val="black"/>
                </a:solidFill>
                <a:latin typeface="Cambria" panose="02040503050406030204" pitchFamily="18" charset="0"/>
                <a:ea typeface="Cambria" panose="02040503050406030204" pitchFamily="18" charset="0"/>
              </a:rPr>
              <a:t> </a:t>
            </a:r>
            <a:r>
              <a:rPr lang="en-US" sz="2000" b="0" i="0" dirty="0" err="1" smtClean="0">
                <a:solidFill>
                  <a:prstClr val="black"/>
                </a:solidFill>
                <a:latin typeface="Cambria" panose="02040503050406030204" pitchFamily="18" charset="0"/>
                <a:ea typeface="Cambria" panose="02040503050406030204" pitchFamily="18" charset="0"/>
              </a:rPr>
              <a:t>bertugas</a:t>
            </a:r>
            <a:r>
              <a:rPr lang="en-US" sz="2000" b="0" i="0" dirty="0" smtClean="0">
                <a:solidFill>
                  <a:prstClr val="black"/>
                </a:solidFill>
                <a:latin typeface="Cambria" panose="02040503050406030204" pitchFamily="18" charset="0"/>
                <a:ea typeface="Cambria" panose="02040503050406030204" pitchFamily="18" charset="0"/>
              </a:rPr>
              <a:t> </a:t>
            </a:r>
            <a:r>
              <a:rPr lang="en-US" sz="2000" b="0" i="0" dirty="0" err="1" smtClean="0">
                <a:solidFill>
                  <a:prstClr val="black"/>
                </a:solidFill>
                <a:latin typeface="Cambria" panose="02040503050406030204" pitchFamily="18" charset="0"/>
                <a:ea typeface="Cambria" panose="02040503050406030204" pitchFamily="18" charset="0"/>
              </a:rPr>
              <a:t>menerjemahkan</a:t>
            </a:r>
            <a:r>
              <a:rPr lang="en-US" sz="2000" b="0" i="0" dirty="0" smtClean="0">
                <a:solidFill>
                  <a:prstClr val="black"/>
                </a:solidFill>
                <a:latin typeface="Cambria" panose="02040503050406030204" pitchFamily="18" charset="0"/>
                <a:ea typeface="Cambria" panose="02040503050406030204" pitchFamily="18" charset="0"/>
              </a:rPr>
              <a:t> </a:t>
            </a:r>
            <a:r>
              <a:rPr lang="en-US" sz="2000" b="0" i="0" dirty="0" err="1" smtClean="0">
                <a:solidFill>
                  <a:prstClr val="black"/>
                </a:solidFill>
                <a:latin typeface="Cambria" panose="02040503050406030204" pitchFamily="18" charset="0"/>
                <a:ea typeface="Cambria" panose="02040503050406030204" pitchFamily="18" charset="0"/>
              </a:rPr>
              <a:t>kuei</a:t>
            </a:r>
            <a:r>
              <a:rPr lang="en-US" sz="2000" b="0" i="0" dirty="0" smtClean="0">
                <a:solidFill>
                  <a:prstClr val="black"/>
                </a:solidFill>
                <a:latin typeface="Cambria" panose="02040503050406030204" pitchFamily="18" charset="0"/>
                <a:ea typeface="Cambria" panose="02040503050406030204" pitchFamily="18" charset="0"/>
              </a:rPr>
              <a:t> DDL atau </a:t>
            </a:r>
            <a:r>
              <a:rPr lang="en-US" sz="2000" b="0" i="1" dirty="0" smtClean="0">
                <a:solidFill>
                  <a:prstClr val="black"/>
                </a:solidFill>
                <a:latin typeface="Cambria" panose="02040503050406030204" pitchFamily="18" charset="0"/>
                <a:ea typeface="Cambria" panose="02040503050406030204" pitchFamily="18" charset="0"/>
              </a:rPr>
              <a:t>Data</a:t>
            </a:r>
            <a:r>
              <a:rPr lang="en-US" sz="2000" b="0" i="0" dirty="0" smtClean="0">
                <a:solidFill>
                  <a:prstClr val="black"/>
                </a:solidFill>
                <a:latin typeface="Cambria" panose="02040503050406030204" pitchFamily="18" charset="0"/>
                <a:ea typeface="Cambria" panose="02040503050406030204" pitchFamily="18" charset="0"/>
              </a:rPr>
              <a:t> </a:t>
            </a:r>
            <a:r>
              <a:rPr lang="en-US" sz="2000" b="0" i="1" dirty="0" smtClean="0">
                <a:solidFill>
                  <a:prstClr val="black"/>
                </a:solidFill>
                <a:latin typeface="Cambria" panose="02040503050406030204" pitchFamily="18" charset="0"/>
                <a:ea typeface="Cambria" panose="02040503050406030204" pitchFamily="18" charset="0"/>
              </a:rPr>
              <a:t>Definition</a:t>
            </a:r>
            <a:r>
              <a:rPr lang="en-US" sz="2000" b="0" i="0" dirty="0" smtClean="0">
                <a:solidFill>
                  <a:prstClr val="black"/>
                </a:solidFill>
                <a:latin typeface="Cambria" panose="02040503050406030204" pitchFamily="18" charset="0"/>
                <a:ea typeface="Cambria" panose="02040503050406030204" pitchFamily="18" charset="0"/>
              </a:rPr>
              <a:t> </a:t>
            </a:r>
            <a:r>
              <a:rPr lang="en-US" sz="2000" b="0" i="1" dirty="0" smtClean="0">
                <a:solidFill>
                  <a:prstClr val="black"/>
                </a:solidFill>
                <a:latin typeface="Cambria" panose="02040503050406030204" pitchFamily="18" charset="0"/>
                <a:ea typeface="Cambria" panose="02040503050406030204" pitchFamily="18" charset="0"/>
              </a:rPr>
              <a:t>Language</a:t>
            </a:r>
            <a:r>
              <a:rPr lang="en-US" sz="2000" b="0" i="0" dirty="0" smtClean="0">
                <a:solidFill>
                  <a:prstClr val="black"/>
                </a:solidFill>
                <a:latin typeface="Cambria" panose="02040503050406030204" pitchFamily="18" charset="0"/>
                <a:ea typeface="Cambria" panose="02040503050406030204" pitchFamily="18" charset="0"/>
              </a:rPr>
              <a:t> ke </a:t>
            </a:r>
            <a:r>
              <a:rPr lang="en-US" sz="2000" b="0" i="0" dirty="0" err="1" smtClean="0">
                <a:solidFill>
                  <a:prstClr val="black"/>
                </a:solidFill>
                <a:latin typeface="Cambria" panose="02040503050406030204" pitchFamily="18" charset="0"/>
                <a:ea typeface="Cambria" panose="02040503050406030204" pitchFamily="18" charset="0"/>
              </a:rPr>
              <a:t>mesin</a:t>
            </a:r>
            <a:r>
              <a:rPr lang="en-US" sz="2000" b="0" i="0" dirty="0" smtClean="0">
                <a:solidFill>
                  <a:prstClr val="black"/>
                </a:solidFill>
                <a:latin typeface="Cambria" panose="02040503050406030204" pitchFamily="18" charset="0"/>
                <a:ea typeface="Cambria" panose="02040503050406030204" pitchFamily="18" charset="0"/>
              </a:rPr>
              <a:t> </a:t>
            </a:r>
            <a:r>
              <a:rPr lang="en-US" sz="2000" b="0" i="1" dirty="0" smtClean="0">
                <a:solidFill>
                  <a:prstClr val="black"/>
                </a:solidFill>
                <a:latin typeface="Cambria" panose="02040503050406030204" pitchFamily="18" charset="0"/>
                <a:ea typeface="Cambria" panose="02040503050406030204" pitchFamily="18" charset="0"/>
              </a:rPr>
              <a:t>database</a:t>
            </a:r>
            <a:r>
              <a:rPr lang="en-US" sz="2000" b="0" i="0" dirty="0" smtClean="0">
                <a:solidFill>
                  <a:prstClr val="black"/>
                </a:solidFill>
                <a:latin typeface="Cambria" panose="02040503050406030204" pitchFamily="18" charset="0"/>
                <a:ea typeface="Cambria" panose="02040503050406030204" pitchFamily="18" charset="0"/>
              </a:rPr>
              <a:t> </a:t>
            </a:r>
            <a:r>
              <a:rPr lang="en-US" sz="2000" b="0" i="0" dirty="0" err="1" smtClean="0">
                <a:solidFill>
                  <a:prstClr val="black"/>
                </a:solidFill>
                <a:latin typeface="Cambria" panose="02040503050406030204" pitchFamily="18" charset="0"/>
                <a:ea typeface="Cambria" panose="02040503050406030204" pitchFamily="18" charset="0"/>
              </a:rPr>
              <a:t>menjadi</a:t>
            </a:r>
            <a:r>
              <a:rPr lang="en-US" sz="2000" b="0" i="0" dirty="0" smtClean="0">
                <a:solidFill>
                  <a:prstClr val="black"/>
                </a:solidFill>
                <a:latin typeface="Cambria" panose="02040503050406030204" pitchFamily="18" charset="0"/>
                <a:ea typeface="Cambria" panose="02040503050406030204" pitchFamily="18" charset="0"/>
              </a:rPr>
              <a:t> </a:t>
            </a:r>
            <a:r>
              <a:rPr lang="en-US" sz="2000" b="0" i="0" dirty="0" err="1" smtClean="0">
                <a:solidFill>
                  <a:prstClr val="black"/>
                </a:solidFill>
                <a:latin typeface="Cambria" panose="02040503050406030204" pitchFamily="18" charset="0"/>
                <a:ea typeface="Cambria" panose="02040503050406030204" pitchFamily="18" charset="0"/>
              </a:rPr>
              <a:t>bentuk</a:t>
            </a:r>
            <a:r>
              <a:rPr lang="en-US" sz="2000" b="0" i="0" dirty="0" smtClean="0">
                <a:solidFill>
                  <a:prstClr val="black"/>
                </a:solidFill>
                <a:latin typeface="Cambria" panose="02040503050406030204" pitchFamily="18" charset="0"/>
                <a:ea typeface="Cambria" panose="02040503050406030204" pitchFamily="18" charset="0"/>
              </a:rPr>
              <a:t> table dalam </a:t>
            </a:r>
            <a:r>
              <a:rPr lang="en-US" sz="2000" b="0" i="1" dirty="0" smtClean="0">
                <a:solidFill>
                  <a:prstClr val="black"/>
                </a:solidFill>
                <a:latin typeface="Cambria" panose="02040503050406030204" pitchFamily="18" charset="0"/>
                <a:ea typeface="Cambria" panose="02040503050406030204" pitchFamily="18" charset="0"/>
              </a:rPr>
              <a:t>database</a:t>
            </a:r>
            <a:r>
              <a:rPr lang="en-US" sz="2000" b="0" i="0" dirty="0" smtClean="0">
                <a:solidFill>
                  <a:prstClr val="black"/>
                </a:solidFill>
                <a:latin typeface="Cambria" panose="02040503050406030204" pitchFamily="18" charset="0"/>
                <a:ea typeface="Cambria" panose="02040503050406030204" pitchFamily="18" charset="0"/>
              </a:rPr>
              <a:t>.</a:t>
            </a:r>
            <a:endParaRPr kumimoji="0" lang="id-ID"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104535708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2" name="Group 1"/>
          <p:cNvGrpSpPr/>
          <p:nvPr/>
        </p:nvGrpSpPr>
        <p:grpSpPr>
          <a:xfrm>
            <a:off x="1343472" y="836712"/>
            <a:ext cx="9577064" cy="1728192"/>
            <a:chOff x="2131565" y="489105"/>
            <a:chExt cx="7702306" cy="1728192"/>
          </a:xfrm>
        </p:grpSpPr>
        <p:sp>
          <p:nvSpPr>
            <p:cNvPr id="25" name="Rounded Rectangle 24"/>
            <p:cNvSpPr/>
            <p:nvPr/>
          </p:nvSpPr>
          <p:spPr>
            <a:xfrm>
              <a:off x="2204068" y="568026"/>
              <a:ext cx="7526422" cy="1577263"/>
            </a:xfrm>
            <a:prstGeom prst="roundRect">
              <a:avLst>
                <a:gd name="adj" fmla="val 8918"/>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2423592" y="764704"/>
              <a:ext cx="7064942" cy="1015663"/>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Script yang digunakan untuk mengelola </a:t>
              </a:r>
              <a:r>
                <a:rPr lang="id-ID" sz="2000" i="1" dirty="0">
                  <a:latin typeface="Cambria" panose="02040503050406030204" pitchFamily="18" charset="0"/>
                  <a:ea typeface="Cambria" panose="02040503050406030204" pitchFamily="18" charset="0"/>
                </a:rPr>
                <a:t>database</a:t>
              </a:r>
              <a:r>
                <a:rPr lang="id-ID" sz="2000" dirty="0">
                  <a:latin typeface="Cambria" panose="02040503050406030204" pitchFamily="18" charset="0"/>
                  <a:ea typeface="Cambria" panose="02040503050406030204" pitchFamily="18" charset="0"/>
                </a:rPr>
                <a:t> menggunakan </a:t>
              </a:r>
              <a:r>
                <a:rPr lang="id-ID" sz="2000" i="1" dirty="0">
                  <a:latin typeface="Cambria" panose="02040503050406030204" pitchFamily="18" charset="0"/>
                  <a:ea typeface="Cambria" panose="02040503050406030204" pitchFamily="18" charset="0"/>
                </a:rPr>
                <a:t>syntax</a:t>
              </a:r>
              <a:r>
                <a:rPr lang="id-ID" sz="2000" dirty="0">
                  <a:latin typeface="Cambria" panose="02040503050406030204" pitchFamily="18" charset="0"/>
                  <a:ea typeface="Cambria" panose="02040503050406030204" pitchFamily="18" charset="0"/>
                </a:rPr>
                <a:t> dalam format khusus, yang dikenal dengan SQL (</a:t>
              </a:r>
              <a:r>
                <a:rPr lang="id-ID" sz="2000" i="1" dirty="0">
                  <a:latin typeface="Cambria" panose="02040503050406030204" pitchFamily="18" charset="0"/>
                  <a:ea typeface="Cambria" panose="02040503050406030204" pitchFamily="18" charset="0"/>
                </a:rPr>
                <a:t>Structured Query Language</a:t>
              </a:r>
              <a:r>
                <a:rPr lang="id-ID" sz="2000" dirty="0">
                  <a:latin typeface="Cambria" panose="02040503050406030204" pitchFamily="18" charset="0"/>
                  <a:ea typeface="Cambria" panose="02040503050406030204" pitchFamily="18" charset="0"/>
                </a:rPr>
                <a:t>). Dalam </a:t>
              </a:r>
              <a:r>
                <a:rPr lang="id-ID" sz="2000" dirty="0" smtClean="0">
                  <a:latin typeface="Cambria" panose="02040503050406030204" pitchFamily="18" charset="0"/>
                  <a:ea typeface="Cambria" panose="02040503050406030204" pitchFamily="18" charset="0"/>
                </a:rPr>
                <a:t>SQ, </a:t>
              </a:r>
              <a:r>
                <a:rPr lang="id-ID" sz="2000" dirty="0">
                  <a:latin typeface="Cambria" panose="02040503050406030204" pitchFamily="18" charset="0"/>
                  <a:ea typeface="Cambria" panose="02040503050406030204" pitchFamily="18" charset="0"/>
                </a:rPr>
                <a:t>ada dua kategori bahasa yang diterapkan, </a:t>
              </a:r>
              <a:r>
                <a:rPr lang="id-ID" sz="2000" dirty="0" smtClean="0">
                  <a:latin typeface="Cambria" panose="02040503050406030204" pitchFamily="18" charset="0"/>
                  <a:ea typeface="Cambria" panose="02040503050406030204" pitchFamily="18" charset="0"/>
                </a:rPr>
                <a:t>yaitu:</a:t>
              </a:r>
              <a:endParaRPr lang="id-ID" sz="2000" dirty="0">
                <a:latin typeface="Cambria" panose="02040503050406030204" pitchFamily="18" charset="0"/>
                <a:ea typeface="Cambria" panose="02040503050406030204" pitchFamily="18" charset="0"/>
              </a:endParaRPr>
            </a:p>
          </p:txBody>
        </p:sp>
        <p:grpSp>
          <p:nvGrpSpPr>
            <p:cNvPr id="27" name="Group 26"/>
            <p:cNvGrpSpPr/>
            <p:nvPr/>
          </p:nvGrpSpPr>
          <p:grpSpPr>
            <a:xfrm>
              <a:off x="2131565" y="489105"/>
              <a:ext cx="3242821" cy="1299580"/>
              <a:chOff x="2000367" y="576821"/>
              <a:chExt cx="3242821" cy="1299580"/>
            </a:xfrm>
            <a:solidFill>
              <a:schemeClr val="accent6">
                <a:lumMod val="60000"/>
                <a:lumOff val="40000"/>
              </a:schemeClr>
            </a:solidFill>
          </p:grpSpPr>
          <p:sp>
            <p:nvSpPr>
              <p:cNvPr id="29" name="Rectangle 28"/>
              <p:cNvSpPr/>
              <p:nvPr/>
            </p:nvSpPr>
            <p:spPr>
              <a:xfrm>
                <a:off x="2000368" y="576821"/>
                <a:ext cx="3242820" cy="160255"/>
              </a:xfrm>
              <a:prstGeom prst="rect">
                <a:avLst/>
              </a:prstGeom>
              <a:solidFill>
                <a:schemeClr val="accent4">
                  <a:lumMod val="40000"/>
                  <a:lumOff val="60000"/>
                </a:schemeClr>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Gill Sans MT" panose="020B0502020104020203"/>
                  <a:ea typeface="+mn-ea"/>
                  <a:cs typeface="+mn-cs"/>
                </a:endParaRPr>
              </a:p>
            </p:txBody>
          </p:sp>
          <p:sp>
            <p:nvSpPr>
              <p:cNvPr id="30" name="Rectangle 29"/>
              <p:cNvSpPr/>
              <p:nvPr/>
            </p:nvSpPr>
            <p:spPr>
              <a:xfrm rot="5400000">
                <a:off x="1430705" y="1146484"/>
                <a:ext cx="1299579" cy="160255"/>
              </a:xfrm>
              <a:prstGeom prst="rect">
                <a:avLst/>
              </a:prstGeom>
              <a:solidFill>
                <a:schemeClr val="accent4">
                  <a:lumMod val="40000"/>
                  <a:lumOff val="60000"/>
                </a:schemeClr>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Gill Sans MT" panose="020B0502020104020203"/>
                  <a:ea typeface="+mn-ea"/>
                  <a:cs typeface="+mn-cs"/>
                </a:endParaRPr>
              </a:p>
            </p:txBody>
          </p:sp>
        </p:grpSp>
        <p:grpSp>
          <p:nvGrpSpPr>
            <p:cNvPr id="31" name="Group 30"/>
            <p:cNvGrpSpPr/>
            <p:nvPr/>
          </p:nvGrpSpPr>
          <p:grpSpPr>
            <a:xfrm flipH="1" flipV="1">
              <a:off x="6591050" y="917717"/>
              <a:ext cx="3242821" cy="1299580"/>
              <a:chOff x="2000367" y="1381440"/>
              <a:chExt cx="3242821" cy="1299580"/>
            </a:xfrm>
            <a:solidFill>
              <a:schemeClr val="accent6">
                <a:lumMod val="60000"/>
                <a:lumOff val="40000"/>
              </a:schemeClr>
            </a:solidFill>
          </p:grpSpPr>
          <p:sp>
            <p:nvSpPr>
              <p:cNvPr id="32" name="Rectangle 31"/>
              <p:cNvSpPr/>
              <p:nvPr/>
            </p:nvSpPr>
            <p:spPr>
              <a:xfrm>
                <a:off x="2000368" y="1381440"/>
                <a:ext cx="3242820" cy="160255"/>
              </a:xfrm>
              <a:prstGeom prst="rect">
                <a:avLst/>
              </a:prstGeom>
              <a:solidFill>
                <a:schemeClr val="accent4">
                  <a:lumMod val="40000"/>
                  <a:lumOff val="60000"/>
                </a:schemeClr>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Gill Sans MT" panose="020B0502020104020203"/>
                  <a:ea typeface="+mn-ea"/>
                  <a:cs typeface="+mn-cs"/>
                </a:endParaRPr>
              </a:p>
            </p:txBody>
          </p:sp>
          <p:sp>
            <p:nvSpPr>
              <p:cNvPr id="33" name="Rectangle 32"/>
              <p:cNvSpPr/>
              <p:nvPr/>
            </p:nvSpPr>
            <p:spPr>
              <a:xfrm rot="5400000">
                <a:off x="1430705" y="1951103"/>
                <a:ext cx="1299579" cy="160255"/>
              </a:xfrm>
              <a:prstGeom prst="rect">
                <a:avLst/>
              </a:prstGeom>
              <a:solidFill>
                <a:schemeClr val="accent4">
                  <a:lumMod val="40000"/>
                  <a:lumOff val="60000"/>
                </a:schemeClr>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Gill Sans MT" panose="020B0502020104020203"/>
                  <a:ea typeface="+mn-ea"/>
                  <a:cs typeface="+mn-cs"/>
                </a:endParaRPr>
              </a:p>
            </p:txBody>
          </p:sp>
        </p:grpSp>
      </p:grpSp>
      <p:sp>
        <p:nvSpPr>
          <p:cNvPr id="46" name="Pentagon 45"/>
          <p:cNvSpPr/>
          <p:nvPr/>
        </p:nvSpPr>
        <p:spPr>
          <a:xfrm flipV="1">
            <a:off x="0" y="3478485"/>
            <a:ext cx="6146800" cy="2614810"/>
          </a:xfrm>
          <a:prstGeom prst="homePlate">
            <a:avLst/>
          </a:prstGeom>
          <a:solidFill>
            <a:srgbClr val="FEE6ED"/>
          </a:solidFill>
          <a:ln w="76200" cap="flat" cmpd="sng" algn="ctr">
            <a:no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47" name="Pentagon 46"/>
          <p:cNvSpPr/>
          <p:nvPr/>
        </p:nvSpPr>
        <p:spPr>
          <a:xfrm flipH="1" flipV="1">
            <a:off x="6146800" y="3478485"/>
            <a:ext cx="6045200" cy="2614809"/>
          </a:xfrm>
          <a:prstGeom prst="homePlate">
            <a:avLst/>
          </a:prstGeom>
          <a:solidFill>
            <a:srgbClr val="FEE6ED"/>
          </a:solidFill>
          <a:ln w="76200" cap="flat" cmpd="sng" algn="ctr">
            <a:no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48" name="TextBox 47"/>
          <p:cNvSpPr txBox="1"/>
          <p:nvPr/>
        </p:nvSpPr>
        <p:spPr>
          <a:xfrm>
            <a:off x="274646" y="4097251"/>
            <a:ext cx="5328592" cy="1754326"/>
          </a:xfrm>
          <a:prstGeom prst="rect">
            <a:avLst/>
          </a:prstGeom>
          <a:noFill/>
        </p:spPr>
        <p:txBody>
          <a:bodyPr wrap="square" rtlCol="0">
            <a:spAutoFit/>
          </a:bodyPr>
          <a:lstStyle/>
          <a:p>
            <a:r>
              <a:rPr lang="id-ID" dirty="0">
                <a:latin typeface="Cambria" panose="02040503050406030204" pitchFamily="18" charset="0"/>
                <a:ea typeface="Cambria" panose="02040503050406030204" pitchFamily="18" charset="0"/>
              </a:rPr>
              <a:t>DDL digunakan untuk merancang, mendefinisikan, serta mengelola desain dan struktur basis atau data secara keseluruhan. Contoh kegunaan DDL adalah membuat tabel baru, mengindeks, mengubah tabel, serta menentukan struktur data, tipe data, dan media penyimpanan tabel.</a:t>
            </a:r>
          </a:p>
        </p:txBody>
      </p:sp>
      <p:sp>
        <p:nvSpPr>
          <p:cNvPr id="49" name="TextBox 48"/>
          <p:cNvSpPr txBox="1"/>
          <p:nvPr/>
        </p:nvSpPr>
        <p:spPr>
          <a:xfrm>
            <a:off x="7619577" y="4185724"/>
            <a:ext cx="4349659" cy="1477328"/>
          </a:xfrm>
          <a:prstGeom prst="rect">
            <a:avLst/>
          </a:prstGeom>
          <a:noFill/>
        </p:spPr>
        <p:txBody>
          <a:bodyPr wrap="square" rtlCol="0">
            <a:spAutoFit/>
          </a:bodyPr>
          <a:lstStyle/>
          <a:p>
            <a:pPr algn="r"/>
            <a:r>
              <a:rPr lang="id-ID" dirty="0">
                <a:latin typeface="Cambria" panose="02040503050406030204" pitchFamily="18" charset="0"/>
                <a:ea typeface="Cambria" panose="02040503050406030204" pitchFamily="18" charset="0"/>
              </a:rPr>
              <a:t>DML digunakan untuk memanipulasi, menghapus, menyisipkan, meng-</a:t>
            </a:r>
            <a:r>
              <a:rPr lang="id-ID" i="1" dirty="0">
                <a:latin typeface="Cambria" panose="02040503050406030204" pitchFamily="18" charset="0"/>
                <a:ea typeface="Cambria" panose="02040503050406030204" pitchFamily="18" charset="0"/>
              </a:rPr>
              <a:t>update</a:t>
            </a:r>
            <a:r>
              <a:rPr lang="id-ID" dirty="0">
                <a:latin typeface="Cambria" panose="02040503050406030204" pitchFamily="18" charset="0"/>
                <a:ea typeface="Cambria" panose="02040503050406030204" pitchFamily="18" charset="0"/>
              </a:rPr>
              <a:t>, dan melakukan pengambilan data </a:t>
            </a:r>
            <a:r>
              <a:rPr lang="id-ID" dirty="0" smtClean="0">
                <a:latin typeface="Cambria" panose="02040503050406030204" pitchFamily="18" charset="0"/>
                <a:ea typeface="Cambria" panose="02040503050406030204" pitchFamily="18" charset="0"/>
              </a:rPr>
              <a:t>pada</a:t>
            </a:r>
            <a:r>
              <a:rPr lang="en-US" dirty="0" smtClean="0">
                <a:latin typeface="Cambria" panose="02040503050406030204" pitchFamily="18" charset="0"/>
                <a:ea typeface="Cambria" panose="02040503050406030204" pitchFamily="18" charset="0"/>
              </a:rPr>
              <a:t> </a:t>
            </a:r>
            <a:r>
              <a:rPr lang="id-ID" dirty="0" smtClean="0">
                <a:latin typeface="Cambria" panose="02040503050406030204" pitchFamily="18" charset="0"/>
                <a:ea typeface="Cambria" panose="02040503050406030204" pitchFamily="18" charset="0"/>
              </a:rPr>
              <a:t>table</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Terdapat</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dua</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jenis</a:t>
            </a:r>
            <a:r>
              <a:rPr lang="en-US" dirty="0" smtClean="0">
                <a:latin typeface="Cambria" panose="02040503050406030204" pitchFamily="18" charset="0"/>
                <a:ea typeface="Cambria" panose="02040503050406030204" pitchFamily="18" charset="0"/>
              </a:rPr>
              <a:t> DML, </a:t>
            </a:r>
            <a:r>
              <a:rPr lang="en-US" dirty="0" err="1" smtClean="0">
                <a:latin typeface="Cambria" panose="02040503050406030204" pitchFamily="18" charset="0"/>
                <a:ea typeface="Cambria" panose="02040503050406030204" pitchFamily="18" charset="0"/>
              </a:rPr>
              <a:t>yaitu</a:t>
            </a:r>
            <a:r>
              <a:rPr lang="en-US" dirty="0" smtClean="0">
                <a:latin typeface="Cambria" panose="02040503050406030204" pitchFamily="18" charset="0"/>
                <a:ea typeface="Cambria" panose="02040503050406030204" pitchFamily="18" charset="0"/>
              </a:rPr>
              <a:t> Non-</a:t>
            </a:r>
            <a:r>
              <a:rPr lang="en-US" dirty="0" err="1" smtClean="0">
                <a:latin typeface="Cambria" panose="02040503050406030204" pitchFamily="18" charset="0"/>
                <a:ea typeface="Cambria" panose="02040503050406030204" pitchFamily="18" charset="0"/>
              </a:rPr>
              <a:t>Prosedural</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dan</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Prosedural</a:t>
            </a:r>
            <a:r>
              <a:rPr lang="en-US" dirty="0" smtClean="0">
                <a:latin typeface="Cambria" panose="02040503050406030204" pitchFamily="18" charset="0"/>
                <a:ea typeface="Cambria" panose="02040503050406030204" pitchFamily="18" charset="0"/>
              </a:rPr>
              <a:t>.</a:t>
            </a:r>
            <a:endParaRPr lang="id-ID" dirty="0">
              <a:latin typeface="Cambria" panose="02040503050406030204" pitchFamily="18" charset="0"/>
              <a:ea typeface="Cambria" panose="02040503050406030204" pitchFamily="18" charset="0"/>
            </a:endParaRPr>
          </a:p>
        </p:txBody>
      </p:sp>
      <p:sp>
        <p:nvSpPr>
          <p:cNvPr id="50" name="Rectangle 49"/>
          <p:cNvSpPr/>
          <p:nvPr/>
        </p:nvSpPr>
        <p:spPr>
          <a:xfrm>
            <a:off x="786085" y="3537935"/>
            <a:ext cx="3392623" cy="594308"/>
          </a:xfrm>
          <a:prstGeom prst="rect">
            <a:avLst/>
          </a:prstGeom>
          <a:noFill/>
          <a:ln w="12700" cap="flat" cmpd="sng" algn="ctr">
            <a:noFill/>
            <a:prstDash val="solid"/>
            <a:miter lim="800000"/>
          </a:ln>
          <a:effectLst/>
        </p:spPr>
        <p:txBody>
          <a:bodyPr rtlCol="0" anchor="ctr"/>
          <a:lstStyle/>
          <a:p>
            <a:pPr lvl="0" algn="ctr"/>
            <a:r>
              <a:rPr lang="id-ID" b="1" dirty="0"/>
              <a:t>DDL (</a:t>
            </a:r>
            <a:r>
              <a:rPr lang="id-ID" b="1" i="1" dirty="0"/>
              <a:t>Data Difinition Languange</a:t>
            </a:r>
            <a:r>
              <a:rPr lang="id-ID" b="1" dirty="0"/>
              <a:t>)</a:t>
            </a:r>
            <a:endParaRPr kumimoji="0" lang="en-US" sz="18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51" name="Rectangle 50"/>
          <p:cNvSpPr/>
          <p:nvPr/>
        </p:nvSpPr>
        <p:spPr>
          <a:xfrm>
            <a:off x="7892314" y="3517666"/>
            <a:ext cx="3888432" cy="637075"/>
          </a:xfrm>
          <a:prstGeom prst="rect">
            <a:avLst/>
          </a:prstGeom>
          <a:noFill/>
          <a:ln w="12700" cap="flat" cmpd="sng" algn="ctr">
            <a:noFill/>
            <a:prstDash val="solid"/>
            <a:miter lim="800000"/>
          </a:ln>
          <a:effectLst/>
        </p:spPr>
        <p:txBody>
          <a:bodyPr rtlCol="0" anchor="ctr"/>
          <a:lstStyle/>
          <a:p>
            <a:r>
              <a:rPr lang="id-ID" b="1" dirty="0"/>
              <a:t>DML (</a:t>
            </a:r>
            <a:r>
              <a:rPr lang="id-ID" b="1" i="1" dirty="0"/>
              <a:t>Data Manipulation Languange</a:t>
            </a:r>
            <a:r>
              <a:rPr lang="id-ID" b="1" dirty="0"/>
              <a:t>)</a:t>
            </a:r>
          </a:p>
        </p:txBody>
      </p:sp>
    </p:spTree>
    <p:extLst>
      <p:ext uri="{BB962C8B-B14F-4D97-AF65-F5344CB8AC3E}">
        <p14:creationId xmlns:p14="http://schemas.microsoft.com/office/powerpoint/2010/main" val="221340756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4" name="Google Shape;10268;p137"/>
          <p:cNvGrpSpPr/>
          <p:nvPr/>
        </p:nvGrpSpPr>
        <p:grpSpPr>
          <a:xfrm>
            <a:off x="1232707" y="1064027"/>
            <a:ext cx="9711349" cy="4536504"/>
            <a:chOff x="238125" y="1188750"/>
            <a:chExt cx="7140450" cy="3335550"/>
          </a:xfrm>
          <a:solidFill>
            <a:schemeClr val="accent4">
              <a:lumMod val="20000"/>
              <a:lumOff val="80000"/>
            </a:schemeClr>
          </a:solidFill>
        </p:grpSpPr>
        <p:sp>
          <p:nvSpPr>
            <p:cNvPr id="15" name="Google Shape;10269;p137"/>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grp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0270;p137"/>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grp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271;p137"/>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grp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0272;p137"/>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grp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273;p137"/>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grp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400" dirty="0" err="1" smtClean="0">
                  <a:latin typeface="Cambria" panose="02040503050406030204" pitchFamily="18" charset="0"/>
                  <a:ea typeface="Cambria" panose="02040503050406030204" pitchFamily="18" charset="0"/>
                </a:rPr>
                <a:t>Jenis</a:t>
              </a:r>
              <a:r>
                <a:rPr lang="en-US" sz="2400" dirty="0" smtClean="0">
                  <a:latin typeface="Cambria" panose="02040503050406030204" pitchFamily="18" charset="0"/>
                  <a:ea typeface="Cambria" panose="02040503050406030204" pitchFamily="18" charset="0"/>
                </a:rPr>
                <a:t> </a:t>
              </a:r>
              <a:r>
                <a:rPr lang="en-US" sz="2400" dirty="0" err="1" smtClean="0">
                  <a:latin typeface="Cambria" panose="02040503050406030204" pitchFamily="18" charset="0"/>
                  <a:ea typeface="Cambria" panose="02040503050406030204" pitchFamily="18" charset="0"/>
                </a:rPr>
                <a:t>Pengguna</a:t>
              </a:r>
              <a:r>
                <a:rPr lang="en-US" sz="2400" dirty="0" smtClean="0">
                  <a:latin typeface="Cambria" panose="02040503050406030204" pitchFamily="18" charset="0"/>
                  <a:ea typeface="Cambria" panose="02040503050406030204" pitchFamily="18" charset="0"/>
                </a:rPr>
                <a:t> dalam </a:t>
              </a:r>
              <a:r>
                <a:rPr lang="en-US" sz="2400" dirty="0" err="1" smtClean="0">
                  <a:latin typeface="Cambria" panose="02040503050406030204" pitchFamily="18" charset="0"/>
                  <a:ea typeface="Cambria" panose="02040503050406030204" pitchFamily="18" charset="0"/>
                </a:rPr>
                <a:t>interaksi</a:t>
              </a:r>
              <a:r>
                <a:rPr lang="en-US" sz="2400" dirty="0" smtClean="0">
                  <a:latin typeface="Cambria" panose="02040503050406030204" pitchFamily="18" charset="0"/>
                  <a:ea typeface="Cambria" panose="02040503050406030204" pitchFamily="18" charset="0"/>
                </a:rPr>
                <a:t> dengan </a:t>
              </a:r>
              <a:r>
                <a:rPr lang="en-US" sz="2400" dirty="0" err="1" smtClean="0">
                  <a:latin typeface="Cambria" panose="02040503050406030204" pitchFamily="18" charset="0"/>
                  <a:ea typeface="Cambria" panose="02040503050406030204" pitchFamily="18" charset="0"/>
                </a:rPr>
                <a:t>mesin</a:t>
              </a:r>
              <a:r>
                <a:rPr lang="en-US" sz="2400" dirty="0" smtClean="0">
                  <a:latin typeface="Cambria" panose="02040503050406030204" pitchFamily="18" charset="0"/>
                  <a:ea typeface="Cambria" panose="02040503050406030204" pitchFamily="18" charset="0"/>
                </a:rPr>
                <a:t> database</a:t>
              </a:r>
              <a:endParaRPr sz="2400" dirty="0">
                <a:latin typeface="Cambria" panose="02040503050406030204" pitchFamily="18" charset="0"/>
                <a:ea typeface="Cambria" panose="02040503050406030204" pitchFamily="18" charset="0"/>
              </a:endParaRPr>
            </a:p>
          </p:txBody>
        </p:sp>
      </p:grpSp>
      <p:sp>
        <p:nvSpPr>
          <p:cNvPr id="3" name="Rectangle 2"/>
          <p:cNvSpPr/>
          <p:nvPr/>
        </p:nvSpPr>
        <p:spPr>
          <a:xfrm>
            <a:off x="1247491" y="1064027"/>
            <a:ext cx="1368152" cy="400110"/>
          </a:xfrm>
          <a:prstGeom prst="rect">
            <a:avLst/>
          </a:prstGeom>
        </p:spPr>
        <p:txBody>
          <a:bodyPr wrap="square">
            <a:spAutoFit/>
          </a:bodyPr>
          <a:lstStyle/>
          <a:p>
            <a:r>
              <a:rPr lang="id-ID" sz="2000" b="1" i="1" dirty="0">
                <a:latin typeface="Cambria" panose="02040503050406030204" pitchFamily="18" charset="0"/>
                <a:ea typeface="Cambria" panose="02040503050406030204" pitchFamily="18" charset="0"/>
              </a:rPr>
              <a:t>End User</a:t>
            </a:r>
          </a:p>
        </p:txBody>
      </p:sp>
      <p:sp>
        <p:nvSpPr>
          <p:cNvPr id="20" name="Rectangle 19"/>
          <p:cNvSpPr/>
          <p:nvPr/>
        </p:nvSpPr>
        <p:spPr>
          <a:xfrm>
            <a:off x="1247490" y="3446217"/>
            <a:ext cx="2112205" cy="400110"/>
          </a:xfrm>
          <a:prstGeom prst="rect">
            <a:avLst/>
          </a:prstGeom>
        </p:spPr>
        <p:txBody>
          <a:bodyPr wrap="square">
            <a:spAutoFit/>
          </a:bodyPr>
          <a:lstStyle/>
          <a:p>
            <a:pPr defTabSz="449263"/>
            <a:r>
              <a:rPr lang="id-ID" sz="2000" b="1" i="1" dirty="0">
                <a:latin typeface="Cambria" panose="02040503050406030204" pitchFamily="18" charset="0"/>
                <a:ea typeface="Cambria" panose="02040503050406030204" pitchFamily="18" charset="0"/>
              </a:rPr>
              <a:t>Specialized User</a:t>
            </a:r>
          </a:p>
        </p:txBody>
      </p:sp>
      <p:sp>
        <p:nvSpPr>
          <p:cNvPr id="21" name="Rectangle 20"/>
          <p:cNvSpPr/>
          <p:nvPr/>
        </p:nvSpPr>
        <p:spPr>
          <a:xfrm>
            <a:off x="8847131" y="1089551"/>
            <a:ext cx="2112205" cy="400110"/>
          </a:xfrm>
          <a:prstGeom prst="rect">
            <a:avLst/>
          </a:prstGeom>
        </p:spPr>
        <p:txBody>
          <a:bodyPr wrap="square">
            <a:spAutoFit/>
          </a:bodyPr>
          <a:lstStyle/>
          <a:p>
            <a:pPr algn="r" defTabSz="449263"/>
            <a:r>
              <a:rPr lang="id-ID" sz="2000" b="1" i="1" dirty="0">
                <a:latin typeface="Cambria" panose="02040503050406030204" pitchFamily="18" charset="0"/>
                <a:ea typeface="Cambria" panose="02040503050406030204" pitchFamily="18" charset="0"/>
              </a:rPr>
              <a:t>Casual User </a:t>
            </a:r>
          </a:p>
        </p:txBody>
      </p:sp>
      <p:sp>
        <p:nvSpPr>
          <p:cNvPr id="4" name="Rectangle 3"/>
          <p:cNvSpPr/>
          <p:nvPr/>
        </p:nvSpPr>
        <p:spPr>
          <a:xfrm>
            <a:off x="9274451" y="3446217"/>
            <a:ext cx="1684885" cy="400110"/>
          </a:xfrm>
          <a:prstGeom prst="rect">
            <a:avLst/>
          </a:prstGeom>
        </p:spPr>
        <p:txBody>
          <a:bodyPr wrap="none">
            <a:spAutoFit/>
          </a:bodyPr>
          <a:lstStyle/>
          <a:p>
            <a:r>
              <a:rPr lang="id-ID" sz="2000" b="1" i="1" dirty="0">
                <a:latin typeface="Cambria" panose="02040503050406030204" pitchFamily="18" charset="0"/>
                <a:ea typeface="Cambria" panose="02040503050406030204" pitchFamily="18" charset="0"/>
              </a:rPr>
              <a:t>Programmer</a:t>
            </a:r>
            <a:endParaRPr lang="en-US" sz="2000" b="1" dirty="0">
              <a:latin typeface="Cambria" panose="02040503050406030204" pitchFamily="18" charset="0"/>
              <a:ea typeface="Cambria" panose="02040503050406030204" pitchFamily="18" charset="0"/>
            </a:endParaRPr>
          </a:p>
        </p:txBody>
      </p:sp>
      <p:sp>
        <p:nvSpPr>
          <p:cNvPr id="23" name="Rectangle 22"/>
          <p:cNvSpPr/>
          <p:nvPr/>
        </p:nvSpPr>
        <p:spPr>
          <a:xfrm>
            <a:off x="1232707" y="1581760"/>
            <a:ext cx="3370062" cy="1631216"/>
          </a:xfrm>
          <a:prstGeom prst="rect">
            <a:avLst/>
          </a:prstGeom>
        </p:spPr>
        <p:txBody>
          <a:bodyPr wrap="square">
            <a:spAutoFit/>
          </a:bodyPr>
          <a:lstStyle/>
          <a:p>
            <a:pPr defTabSz="449263"/>
            <a:r>
              <a:rPr lang="en-US" sz="2000" dirty="0" smtClean="0"/>
              <a:t>L</a:t>
            </a:r>
            <a:r>
              <a:rPr lang="id-ID" sz="2000" dirty="0" smtClean="0"/>
              <a:t>evel </a:t>
            </a:r>
            <a:r>
              <a:rPr lang="id-ID" sz="2000" dirty="0"/>
              <a:t>pengguna yang berinteraksi dengan aplikasi untuk mengakses dan memanipulasi database yang dibuat </a:t>
            </a:r>
            <a:r>
              <a:rPr lang="id-ID" sz="2000" i="1" dirty="0"/>
              <a:t>programmer</a:t>
            </a:r>
            <a:r>
              <a:rPr lang="id-ID" sz="2000" dirty="0"/>
              <a:t>.</a:t>
            </a:r>
          </a:p>
        </p:txBody>
      </p:sp>
      <p:sp>
        <p:nvSpPr>
          <p:cNvPr id="24" name="Rectangle 23"/>
          <p:cNvSpPr/>
          <p:nvPr/>
        </p:nvSpPr>
        <p:spPr>
          <a:xfrm>
            <a:off x="1239472" y="4265801"/>
            <a:ext cx="3416368" cy="1323439"/>
          </a:xfrm>
          <a:prstGeom prst="rect">
            <a:avLst/>
          </a:prstGeom>
        </p:spPr>
        <p:txBody>
          <a:bodyPr wrap="square">
            <a:spAutoFit/>
          </a:bodyPr>
          <a:lstStyle/>
          <a:p>
            <a:pPr defTabSz="449263"/>
            <a:r>
              <a:rPr lang="en-US" sz="2000" dirty="0" smtClean="0">
                <a:latin typeface="Cambria" panose="02040503050406030204" pitchFamily="18" charset="0"/>
                <a:ea typeface="Cambria" panose="02040503050406030204" pitchFamily="18" charset="0"/>
              </a:rPr>
              <a:t>P</a:t>
            </a:r>
            <a:r>
              <a:rPr lang="id-ID" sz="2000" dirty="0" smtClean="0">
                <a:latin typeface="Cambria" panose="02040503050406030204" pitchFamily="18" charset="0"/>
                <a:ea typeface="Cambria" panose="02040503050406030204" pitchFamily="18" charset="0"/>
              </a:rPr>
              <a:t>engguna </a:t>
            </a:r>
            <a:r>
              <a:rPr lang="id-ID" sz="2000" dirty="0">
                <a:latin typeface="Cambria" panose="02040503050406030204" pitchFamily="18" charset="0"/>
                <a:ea typeface="Cambria" panose="02040503050406030204" pitchFamily="18" charset="0"/>
              </a:rPr>
              <a:t>yang secara khusus mengoperasikan database untuk keperluan tertentu, seperti pencitraan satelit.</a:t>
            </a:r>
          </a:p>
        </p:txBody>
      </p:sp>
      <p:sp>
        <p:nvSpPr>
          <p:cNvPr id="25" name="Rectangle 24"/>
          <p:cNvSpPr/>
          <p:nvPr/>
        </p:nvSpPr>
        <p:spPr>
          <a:xfrm>
            <a:off x="7097433" y="1538393"/>
            <a:ext cx="3861903" cy="1631216"/>
          </a:xfrm>
          <a:prstGeom prst="rect">
            <a:avLst/>
          </a:prstGeom>
        </p:spPr>
        <p:txBody>
          <a:bodyPr wrap="square">
            <a:spAutoFit/>
          </a:bodyPr>
          <a:lstStyle/>
          <a:p>
            <a:pPr algn="r"/>
            <a:r>
              <a:rPr lang="en-US" sz="2000" dirty="0">
                <a:latin typeface="Cambria" panose="02040503050406030204" pitchFamily="18" charset="0"/>
                <a:ea typeface="Cambria" panose="02040503050406030204" pitchFamily="18" charset="0"/>
              </a:rPr>
              <a:t>P</a:t>
            </a:r>
            <a:r>
              <a:rPr lang="id-ID" sz="2000" dirty="0" smtClean="0">
                <a:latin typeface="Cambria" panose="02040503050406030204" pitchFamily="18" charset="0"/>
                <a:ea typeface="Cambria" panose="02040503050406030204" pitchFamily="18" charset="0"/>
              </a:rPr>
              <a:t>engguna </a:t>
            </a:r>
            <a:r>
              <a:rPr lang="id-ID" sz="2000" dirty="0">
                <a:latin typeface="Cambria" panose="02040503050406030204" pitchFamily="18" charset="0"/>
                <a:ea typeface="Cambria" panose="02040503050406030204" pitchFamily="18" charset="0"/>
              </a:rPr>
              <a:t>yang dapat mengakses dan mengoperasikan </a:t>
            </a:r>
            <a:r>
              <a:rPr lang="id-ID" sz="2000" i="1" dirty="0">
                <a:latin typeface="Cambria" panose="02040503050406030204" pitchFamily="18" charset="0"/>
                <a:ea typeface="Cambria" panose="02040503050406030204" pitchFamily="18" charset="0"/>
              </a:rPr>
              <a:t>database</a:t>
            </a:r>
            <a:r>
              <a:rPr lang="id-ID" sz="2000" dirty="0">
                <a:latin typeface="Cambria" panose="02040503050406030204" pitchFamily="18" charset="0"/>
                <a:ea typeface="Cambria" panose="02040503050406030204" pitchFamily="18" charset="0"/>
              </a:rPr>
              <a:t> secara langsung menggunakan kueri sehingga </a:t>
            </a:r>
            <a:r>
              <a:rPr lang="id-ID" sz="2000" dirty="0" smtClean="0">
                <a:latin typeface="Cambria" panose="02040503050406030204" pitchFamily="18" charset="0"/>
                <a:ea typeface="Cambria" panose="02040503050406030204" pitchFamily="18" charset="0"/>
              </a:rPr>
              <a:t>responsnya</a:t>
            </a:r>
            <a:endParaRPr lang="en-US" sz="2000" dirty="0" smtClean="0">
              <a:latin typeface="Cambria" panose="02040503050406030204" pitchFamily="18" charset="0"/>
              <a:ea typeface="Cambria" panose="02040503050406030204" pitchFamily="18" charset="0"/>
            </a:endParaRPr>
          </a:p>
          <a:p>
            <a:pPr algn="r"/>
            <a:r>
              <a:rPr lang="id-ID" sz="2000" dirty="0" smtClean="0">
                <a:latin typeface="Cambria" panose="02040503050406030204" pitchFamily="18" charset="0"/>
                <a:ea typeface="Cambria" panose="02040503050406030204" pitchFamily="18" charset="0"/>
              </a:rPr>
              <a:t>lebih</a:t>
            </a:r>
            <a:r>
              <a:rPr lang="en-US" sz="2000" dirty="0" smtClean="0">
                <a:latin typeface="Cambria" panose="02040503050406030204" pitchFamily="18" charset="0"/>
                <a:ea typeface="Cambria" panose="02040503050406030204" pitchFamily="18" charset="0"/>
              </a:rPr>
              <a:t> </a:t>
            </a:r>
            <a:r>
              <a:rPr lang="id-ID" sz="2000" dirty="0" smtClean="0">
                <a:latin typeface="Cambria" panose="02040503050406030204" pitchFamily="18" charset="0"/>
                <a:ea typeface="Cambria" panose="02040503050406030204" pitchFamily="18" charset="0"/>
              </a:rPr>
              <a:t>cepat</a:t>
            </a:r>
            <a:r>
              <a:rPr lang="id-ID" sz="2000" dirty="0">
                <a:latin typeface="Cambria" panose="02040503050406030204" pitchFamily="18" charset="0"/>
                <a:ea typeface="Cambria" panose="02040503050406030204" pitchFamily="18" charset="0"/>
              </a:rPr>
              <a:t>.</a:t>
            </a:r>
            <a:endParaRPr lang="en-US" sz="2000" dirty="0">
              <a:latin typeface="Cambria" panose="02040503050406030204" pitchFamily="18" charset="0"/>
              <a:ea typeface="Cambria" panose="02040503050406030204" pitchFamily="18" charset="0"/>
            </a:endParaRPr>
          </a:p>
        </p:txBody>
      </p:sp>
      <p:sp>
        <p:nvSpPr>
          <p:cNvPr id="26" name="Rectangle 25"/>
          <p:cNvSpPr/>
          <p:nvPr/>
        </p:nvSpPr>
        <p:spPr>
          <a:xfrm>
            <a:off x="6611908" y="3984979"/>
            <a:ext cx="4332148" cy="1631216"/>
          </a:xfrm>
          <a:prstGeom prst="rect">
            <a:avLst/>
          </a:prstGeom>
        </p:spPr>
        <p:txBody>
          <a:bodyPr wrap="square">
            <a:spAutoFit/>
          </a:bodyPr>
          <a:lstStyle/>
          <a:p>
            <a:pPr algn="r"/>
            <a:r>
              <a:rPr lang="en-US" sz="2000" dirty="0" smtClean="0">
                <a:latin typeface="Cambria" panose="02040503050406030204" pitchFamily="18" charset="0"/>
                <a:ea typeface="Cambria" panose="02040503050406030204" pitchFamily="18" charset="0"/>
              </a:rPr>
              <a:t>P</a:t>
            </a:r>
            <a:r>
              <a:rPr lang="id-ID" sz="2000" dirty="0" smtClean="0">
                <a:latin typeface="Cambria" panose="02040503050406030204" pitchFamily="18" charset="0"/>
                <a:ea typeface="Cambria" panose="02040503050406030204" pitchFamily="18" charset="0"/>
              </a:rPr>
              <a:t>engguna </a:t>
            </a:r>
            <a:r>
              <a:rPr lang="id-ID" sz="2000" dirty="0">
                <a:latin typeface="Cambria" panose="02040503050406030204" pitchFamily="18" charset="0"/>
                <a:ea typeface="Cambria" panose="02040503050406030204" pitchFamily="18" charset="0"/>
              </a:rPr>
              <a:t>yang </a:t>
            </a:r>
            <a:r>
              <a:rPr lang="id-ID" sz="2000" dirty="0" smtClean="0">
                <a:latin typeface="Cambria" panose="02040503050406030204" pitchFamily="18" charset="0"/>
                <a:ea typeface="Cambria" panose="02040503050406030204" pitchFamily="18" charset="0"/>
              </a:rPr>
              <a:t>bertugas</a:t>
            </a:r>
            <a:endParaRPr lang="en-US" sz="2000" dirty="0" smtClean="0">
              <a:latin typeface="Cambria" panose="02040503050406030204" pitchFamily="18" charset="0"/>
              <a:ea typeface="Cambria" panose="02040503050406030204" pitchFamily="18" charset="0"/>
            </a:endParaRPr>
          </a:p>
          <a:p>
            <a:pPr algn="r"/>
            <a:r>
              <a:rPr lang="id-ID" sz="2000" dirty="0" smtClean="0">
                <a:latin typeface="Cambria" panose="02040503050406030204" pitchFamily="18" charset="0"/>
                <a:ea typeface="Cambria" panose="02040503050406030204" pitchFamily="18" charset="0"/>
              </a:rPr>
              <a:t>merancang </a:t>
            </a:r>
            <a:r>
              <a:rPr lang="id-ID" sz="2000" dirty="0">
                <a:latin typeface="Cambria" panose="02040503050406030204" pitchFamily="18" charset="0"/>
                <a:ea typeface="Cambria" panose="02040503050406030204" pitchFamily="18" charset="0"/>
              </a:rPr>
              <a:t>dan mendesain </a:t>
            </a:r>
            <a:r>
              <a:rPr lang="id-ID" sz="2000" dirty="0" smtClean="0">
                <a:latin typeface="Cambria" panose="02040503050406030204" pitchFamily="18" charset="0"/>
                <a:ea typeface="Cambria" panose="02040503050406030204" pitchFamily="18" charset="0"/>
              </a:rPr>
              <a:t>aplikasi</a:t>
            </a:r>
            <a:endParaRPr lang="en-US" sz="2000" dirty="0" smtClean="0">
              <a:latin typeface="Cambria" panose="02040503050406030204" pitchFamily="18" charset="0"/>
              <a:ea typeface="Cambria" panose="02040503050406030204" pitchFamily="18" charset="0"/>
            </a:endParaRPr>
          </a:p>
          <a:p>
            <a:pPr algn="r"/>
            <a:r>
              <a:rPr lang="id-ID" sz="2000" dirty="0" smtClean="0">
                <a:latin typeface="Cambria" panose="02040503050406030204" pitchFamily="18" charset="0"/>
                <a:ea typeface="Cambria" panose="02040503050406030204" pitchFamily="18" charset="0"/>
              </a:rPr>
              <a:t>agar</a:t>
            </a:r>
            <a:r>
              <a:rPr lang="en-US" sz="2000" dirty="0" smtClean="0">
                <a:latin typeface="Cambria" panose="02040503050406030204" pitchFamily="18" charset="0"/>
                <a:ea typeface="Cambria" panose="02040503050406030204" pitchFamily="18" charset="0"/>
              </a:rPr>
              <a:t> </a:t>
            </a:r>
            <a:r>
              <a:rPr lang="id-ID" sz="2000" dirty="0" smtClean="0">
                <a:latin typeface="Cambria" panose="02040503050406030204" pitchFamily="18" charset="0"/>
                <a:ea typeface="Cambria" panose="02040503050406030204" pitchFamily="18" charset="0"/>
              </a:rPr>
              <a:t>dapat</a:t>
            </a:r>
            <a:r>
              <a:rPr lang="en-US" sz="2000" dirty="0" smtClean="0">
                <a:latin typeface="Cambria" panose="02040503050406030204" pitchFamily="18" charset="0"/>
                <a:ea typeface="Cambria" panose="02040503050406030204" pitchFamily="18" charset="0"/>
              </a:rPr>
              <a:t> </a:t>
            </a:r>
            <a:r>
              <a:rPr lang="id-ID" sz="2000" dirty="0" smtClean="0">
                <a:latin typeface="Cambria" panose="02040503050406030204" pitchFamily="18" charset="0"/>
                <a:ea typeface="Cambria" panose="02040503050406030204" pitchFamily="18" charset="0"/>
              </a:rPr>
              <a:t>terhubung </a:t>
            </a:r>
            <a:r>
              <a:rPr lang="id-ID" sz="2000" dirty="0">
                <a:latin typeface="Cambria" panose="02040503050406030204" pitchFamily="18" charset="0"/>
                <a:ea typeface="Cambria" panose="02040503050406030204" pitchFamily="18" charset="0"/>
              </a:rPr>
              <a:t>dan mampu mengoperasikan data dalam </a:t>
            </a:r>
            <a:r>
              <a:rPr lang="id-ID" sz="2000" i="1" dirty="0">
                <a:latin typeface="Cambria" panose="02040503050406030204" pitchFamily="18" charset="0"/>
                <a:ea typeface="Cambria" panose="02040503050406030204" pitchFamily="18" charset="0"/>
              </a:rPr>
              <a:t>database</a:t>
            </a:r>
            <a:r>
              <a:rPr lang="id-ID" sz="2000" dirty="0">
                <a:latin typeface="Cambria" panose="02040503050406030204" pitchFamily="18" charset="0"/>
                <a:ea typeface="Cambria" panose="02040503050406030204" pitchFamily="18" charset="0"/>
              </a:rPr>
              <a:t> menggunakan bahasa </a:t>
            </a:r>
            <a:r>
              <a:rPr lang="id-ID" sz="2000" i="1" dirty="0">
                <a:latin typeface="Cambria" panose="02040503050406030204" pitchFamily="18" charset="0"/>
                <a:ea typeface="Cambria" panose="02040503050406030204" pitchFamily="18" charset="0"/>
              </a:rPr>
              <a:t>pemrograman</a:t>
            </a:r>
            <a:r>
              <a:rPr lang="id-ID" sz="2000" dirty="0">
                <a:latin typeface="Cambria" panose="02040503050406030204" pitchFamily="18" charset="0"/>
                <a:ea typeface="Cambria" panose="02040503050406030204" pitchFamily="18" charset="0"/>
              </a:rPr>
              <a:t>.</a:t>
            </a: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9630713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16177" y="928914"/>
            <a:ext cx="11069861" cy="204514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0" name="Content Placeholder 2"/>
          <p:cNvSpPr txBox="1">
            <a:spLocks/>
          </p:cNvSpPr>
          <p:nvPr/>
        </p:nvSpPr>
        <p:spPr>
          <a:xfrm>
            <a:off x="3071311" y="1179426"/>
            <a:ext cx="7998550" cy="15786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id-ID" sz="2000" dirty="0" smtClean="0"/>
              <a:t>Dari data tersebut, dapat diambil informasi bahwa terjadi peningkatan penjualan yang signifikan pada produk vitamin dan masker, sedangkan obat-obatan kosmetik mengalami penurunan drastis. Dari informasi ini, perusahaan akan melakukan investigasi yang mendalam untuk menentukan strategi produksi dan penjualan di masa yang akan datang.</a:t>
            </a:r>
            <a:endParaRPr lang="id-ID" sz="2000" dirty="0"/>
          </a:p>
        </p:txBody>
      </p:sp>
      <p:sp>
        <p:nvSpPr>
          <p:cNvPr id="22" name="Rectangle 21"/>
          <p:cNvSpPr/>
          <p:nvPr/>
        </p:nvSpPr>
        <p:spPr>
          <a:xfrm>
            <a:off x="0" y="3573016"/>
            <a:ext cx="11069861" cy="204514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Content Placeholder 2"/>
          <p:cNvSpPr txBox="1">
            <a:spLocks/>
          </p:cNvSpPr>
          <p:nvPr/>
        </p:nvSpPr>
        <p:spPr>
          <a:xfrm>
            <a:off x="983432" y="4005064"/>
            <a:ext cx="8064896" cy="12961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id-ID" sz="2000" dirty="0" smtClean="0"/>
              <a:t>Tahapan pengumpulan, penyusunan, pengolahan, dan penyimpulan data menjadi informasi spesifik yang dapat dimengerti dan dipahami sebagai dasar kajian untuk menentukan kebijakan atau tindakan selanjutnya, disebut </a:t>
            </a:r>
            <a:r>
              <a:rPr lang="id-ID" sz="2000" b="1" dirty="0" smtClean="0"/>
              <a:t>analisis data</a:t>
            </a:r>
            <a:r>
              <a:rPr lang="id-ID" sz="2000" dirty="0" smtClean="0"/>
              <a:t>.</a:t>
            </a:r>
            <a:endParaRPr lang="id-ID" sz="2000" dirty="0"/>
          </a:p>
        </p:txBody>
      </p:sp>
      <p:sp>
        <p:nvSpPr>
          <p:cNvPr id="3" name="Isosceles Triangle 2"/>
          <p:cNvSpPr/>
          <p:nvPr/>
        </p:nvSpPr>
        <p:spPr>
          <a:xfrm rot="16200000">
            <a:off x="9127424" y="3681028"/>
            <a:ext cx="2045140" cy="1829116"/>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rot="5400000" flipH="1">
            <a:off x="1019436" y="1036926"/>
            <a:ext cx="2045140" cy="182911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239057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838203" y="317167"/>
            <a:ext cx="6005657" cy="1261974"/>
            <a:chOff x="838203" y="317167"/>
            <a:chExt cx="6005657" cy="1261974"/>
          </a:xfrm>
        </p:grpSpPr>
        <p:sp>
          <p:nvSpPr>
            <p:cNvPr id="26"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27"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2</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28"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5" name="Content Placeholder 2"/>
          <p:cNvSpPr>
            <a:spLocks noGrp="1"/>
          </p:cNvSpPr>
          <p:nvPr>
            <p:ph idx="1"/>
          </p:nvPr>
        </p:nvSpPr>
        <p:spPr>
          <a:xfrm>
            <a:off x="1311583" y="1771412"/>
            <a:ext cx="9658659" cy="1537196"/>
          </a:xfrm>
        </p:spPr>
        <p:txBody>
          <a:bodyPr>
            <a:noAutofit/>
          </a:bodyPr>
          <a:lstStyle/>
          <a:p>
            <a:pPr marL="0" indent="0" algn="just">
              <a:buNone/>
            </a:pPr>
            <a:r>
              <a:rPr lang="id-ID" sz="2000" i="1" dirty="0">
                <a:latin typeface="Cambria" panose="02040503050406030204" pitchFamily="18" charset="0"/>
                <a:ea typeface="Cambria" panose="02040503050406030204" pitchFamily="18" charset="0"/>
              </a:rPr>
              <a:t>Database server</a:t>
            </a:r>
            <a:r>
              <a:rPr lang="id-ID" sz="2000" dirty="0">
                <a:latin typeface="Cambria" panose="02040503050406030204" pitchFamily="18" charset="0"/>
                <a:ea typeface="Cambria" panose="02040503050406030204" pitchFamily="18" charset="0"/>
              </a:rPr>
              <a:t> adalah mesin yang terinstal pada sistem operasi tertentu, misalnya Windows Server atau Linux, yang telah dikonfigurasi dengan aplikasi </a:t>
            </a:r>
            <a:r>
              <a:rPr lang="id-ID" sz="2000" i="1" dirty="0">
                <a:latin typeface="Cambria" panose="02040503050406030204" pitchFamily="18" charset="0"/>
                <a:ea typeface="Cambria" panose="02040503050406030204" pitchFamily="18" charset="0"/>
              </a:rPr>
              <a:t>database</a:t>
            </a:r>
            <a:r>
              <a:rPr lang="id-ID" sz="2000" dirty="0">
                <a:latin typeface="Cambria" panose="02040503050406030204" pitchFamily="18" charset="0"/>
                <a:ea typeface="Cambria" panose="02040503050406030204" pitchFamily="18" charset="0"/>
              </a:rPr>
              <a:t> untuk melayani dan menampilkan data pada </a:t>
            </a:r>
            <a:r>
              <a:rPr lang="id-ID" sz="2000" dirty="0" smtClean="0">
                <a:latin typeface="Cambria" panose="02040503050406030204" pitchFamily="18" charset="0"/>
                <a:ea typeface="Cambria" panose="02040503050406030204" pitchFamily="18" charset="0"/>
              </a:rPr>
              <a:t>klien.</a:t>
            </a:r>
            <a:r>
              <a:rPr lang="en-US" sz="2000" dirty="0">
                <a:latin typeface="Cambria" panose="02040503050406030204" pitchFamily="18" charset="0"/>
                <a:ea typeface="Cambria" panose="02040503050406030204" pitchFamily="18" charset="0"/>
              </a:rPr>
              <a:t> </a:t>
            </a:r>
            <a:r>
              <a:rPr lang="id-ID" sz="2000" dirty="0" smtClean="0">
                <a:latin typeface="Cambria" panose="02040503050406030204" pitchFamily="18" charset="0"/>
                <a:ea typeface="Cambria" panose="02040503050406030204" pitchFamily="18" charset="0"/>
              </a:rPr>
              <a:t>Dalam </a:t>
            </a:r>
            <a:r>
              <a:rPr lang="id-ID" sz="2000" dirty="0">
                <a:latin typeface="Cambria" panose="02040503050406030204" pitchFamily="18" charset="0"/>
                <a:ea typeface="Cambria" panose="02040503050406030204" pitchFamily="18" charset="0"/>
              </a:rPr>
              <a:t>mendeskripsikan data, sistem pengolahan database mengenal tiga level abstraksi data, </a:t>
            </a:r>
            <a:r>
              <a:rPr lang="id-ID" sz="2000" dirty="0" smtClean="0">
                <a:latin typeface="Cambria" panose="02040503050406030204" pitchFamily="18" charset="0"/>
                <a:ea typeface="Cambria" panose="02040503050406030204" pitchFamily="18" charset="0"/>
              </a:rPr>
              <a:t>yaitu</a:t>
            </a:r>
            <a:r>
              <a:rPr lang="en-US"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2" name="TextBox 11"/>
          <p:cNvSpPr txBox="1"/>
          <p:nvPr/>
        </p:nvSpPr>
        <p:spPr>
          <a:xfrm>
            <a:off x="2409146" y="524871"/>
            <a:ext cx="3879712" cy="954107"/>
          </a:xfrm>
          <a:prstGeom prst="rect">
            <a:avLst/>
          </a:prstGeom>
          <a:noFill/>
        </p:spPr>
        <p:txBody>
          <a:bodyPr wrap="square" rtlCol="0">
            <a:spAutoFit/>
          </a:bodyPr>
          <a:lstStyle/>
          <a:p>
            <a:r>
              <a:rPr lang="en-US" sz="2800" dirty="0" smtClean="0">
                <a:solidFill>
                  <a:prstClr val="black"/>
                </a:solidFill>
                <a:latin typeface="Cambria" panose="02040503050406030204" pitchFamily="18" charset="0"/>
                <a:ea typeface="Cambria" panose="02040503050406030204" pitchFamily="18" charset="0"/>
              </a:rPr>
              <a:t>Database </a:t>
            </a:r>
            <a:r>
              <a:rPr lang="en-US" sz="2800" dirty="0">
                <a:solidFill>
                  <a:prstClr val="black"/>
                </a:solidFill>
                <a:latin typeface="Cambria" panose="02040503050406030204" pitchFamily="18" charset="0"/>
                <a:ea typeface="Cambria" panose="02040503050406030204" pitchFamily="18" charset="0"/>
              </a:rPr>
              <a:t>Server </a:t>
            </a:r>
            <a:r>
              <a:rPr lang="en-US" sz="2800" dirty="0" err="1">
                <a:solidFill>
                  <a:prstClr val="black"/>
                </a:solidFill>
                <a:latin typeface="Cambria" panose="02040503050406030204" pitchFamily="18" charset="0"/>
                <a:ea typeface="Cambria" panose="02040503050406030204" pitchFamily="18" charset="0"/>
              </a:rPr>
              <a:t>dan</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Abstraksi</a:t>
            </a:r>
            <a:r>
              <a:rPr lang="en-US" sz="2800" dirty="0">
                <a:solidFill>
                  <a:prstClr val="black"/>
                </a:solidFill>
                <a:latin typeface="Cambria" panose="02040503050406030204" pitchFamily="18" charset="0"/>
                <a:ea typeface="Cambria" panose="02040503050406030204" pitchFamily="18" charset="0"/>
              </a:rPr>
              <a:t> Data</a:t>
            </a:r>
          </a:p>
        </p:txBody>
      </p:sp>
      <p:grpSp>
        <p:nvGrpSpPr>
          <p:cNvPr id="33" name="Group 32"/>
          <p:cNvGrpSpPr/>
          <p:nvPr/>
        </p:nvGrpSpPr>
        <p:grpSpPr>
          <a:xfrm>
            <a:off x="1045852" y="3308609"/>
            <a:ext cx="10096675" cy="2784688"/>
            <a:chOff x="1010455" y="3352564"/>
            <a:chExt cx="10096675" cy="2484993"/>
          </a:xfrm>
        </p:grpSpPr>
        <p:sp>
          <p:nvSpPr>
            <p:cNvPr id="2" name="Rounded Rectangle 1"/>
            <p:cNvSpPr/>
            <p:nvPr/>
          </p:nvSpPr>
          <p:spPr>
            <a:xfrm>
              <a:off x="4419668" y="3615406"/>
              <a:ext cx="3276971" cy="2222151"/>
            </a:xfrm>
            <a:prstGeom prst="roundRect">
              <a:avLst/>
            </a:prstGeom>
            <a:ln w="57150">
              <a:solidFill>
                <a:schemeClr val="accent4">
                  <a:lumMod val="60000"/>
                  <a:lumOff val="40000"/>
                </a:schemeClr>
              </a:solidFill>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latin typeface="Cambria" panose="02040503050406030204" pitchFamily="18" charset="0"/>
                  <a:ea typeface="Cambria" panose="02040503050406030204" pitchFamily="18" charset="0"/>
                </a:rPr>
                <a:t>M</a:t>
              </a:r>
              <a:r>
                <a:rPr lang="id-ID" dirty="0" smtClean="0">
                  <a:latin typeface="Cambria" panose="02040503050406030204" pitchFamily="18" charset="0"/>
                  <a:ea typeface="Cambria" panose="02040503050406030204" pitchFamily="18" charset="0"/>
                </a:rPr>
                <a:t>enggambarkan </a:t>
              </a:r>
              <a:r>
                <a:rPr lang="id-ID" dirty="0">
                  <a:latin typeface="Cambria" panose="02040503050406030204" pitchFamily="18" charset="0"/>
                  <a:ea typeface="Cambria" panose="02040503050406030204" pitchFamily="18" charset="0"/>
                </a:rPr>
                <a:t>struktur secara logis dan konseptual tentang relasi hubungan antardata dalam tabel, misalnya relasi antara tabel siswa, tabel mata pelajaran, dan tabel nilai siswa.</a:t>
              </a:r>
            </a:p>
          </p:txBody>
        </p:sp>
        <p:sp>
          <p:nvSpPr>
            <p:cNvPr id="29" name="Rounded Rectangle 28"/>
            <p:cNvSpPr/>
            <p:nvPr/>
          </p:nvSpPr>
          <p:spPr>
            <a:xfrm>
              <a:off x="7843224" y="3615406"/>
              <a:ext cx="3263906" cy="2222151"/>
            </a:xfrm>
            <a:prstGeom prst="roundRect">
              <a:avLst/>
            </a:prstGeom>
            <a:ln w="57150">
              <a:solidFill>
                <a:schemeClr val="accent4">
                  <a:lumMod val="60000"/>
                  <a:lumOff val="40000"/>
                </a:schemeClr>
              </a:solidFill>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latin typeface="Cambria" panose="02040503050406030204" pitchFamily="18" charset="0"/>
                  <a:ea typeface="Cambria" panose="02040503050406030204" pitchFamily="18" charset="0"/>
                </a:rPr>
                <a:t>T</a:t>
              </a:r>
              <a:r>
                <a:rPr lang="id-ID" dirty="0" smtClean="0">
                  <a:latin typeface="Cambria" panose="02040503050406030204" pitchFamily="18" charset="0"/>
                  <a:ea typeface="Cambria" panose="02040503050406030204" pitchFamily="18" charset="0"/>
                </a:rPr>
                <a:t>ingkatan </a:t>
              </a:r>
              <a:r>
                <a:rPr lang="id-ID" dirty="0">
                  <a:latin typeface="Cambria" panose="02040503050406030204" pitchFamily="18" charset="0"/>
                  <a:ea typeface="Cambria" panose="02040503050406030204" pitchFamily="18" charset="0"/>
                </a:rPr>
                <a:t>interaksi antara user dengan server dalam pengelolaan database menggunakan metode </a:t>
              </a:r>
              <a:r>
                <a:rPr lang="id-ID" i="1" dirty="0">
                  <a:latin typeface="Cambria" panose="02040503050406030204" pitchFamily="18" charset="0"/>
                  <a:ea typeface="Cambria" panose="02040503050406030204" pitchFamily="18" charset="0"/>
                </a:rPr>
                <a:t>view</a:t>
              </a:r>
              <a:r>
                <a:rPr lang="id-ID" dirty="0">
                  <a:latin typeface="Cambria" panose="02040503050406030204" pitchFamily="18" charset="0"/>
                  <a:ea typeface="Cambria" panose="02040503050406030204" pitchFamily="18" charset="0"/>
                </a:rPr>
                <a:t>.</a:t>
              </a:r>
            </a:p>
          </p:txBody>
        </p:sp>
        <p:sp>
          <p:nvSpPr>
            <p:cNvPr id="30" name="Rounded Rectangle 29"/>
            <p:cNvSpPr/>
            <p:nvPr/>
          </p:nvSpPr>
          <p:spPr>
            <a:xfrm>
              <a:off x="1010455" y="3615406"/>
              <a:ext cx="3262629" cy="2222151"/>
            </a:xfrm>
            <a:prstGeom prst="roundRect">
              <a:avLst/>
            </a:prstGeom>
            <a:ln w="57150">
              <a:solidFill>
                <a:schemeClr val="accent4">
                  <a:lumMod val="60000"/>
                  <a:lumOff val="40000"/>
                </a:schemeClr>
              </a:solidFill>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latin typeface="Cambria" panose="02040503050406030204" pitchFamily="18" charset="0"/>
                  <a:ea typeface="Cambria" panose="02040503050406030204" pitchFamily="18" charset="0"/>
                </a:rPr>
                <a:t>M</a:t>
              </a:r>
              <a:r>
                <a:rPr lang="id-ID" dirty="0" smtClean="0">
                  <a:latin typeface="Cambria" panose="02040503050406030204" pitchFamily="18" charset="0"/>
                  <a:ea typeface="Cambria" panose="02040503050406030204" pitchFamily="18" charset="0"/>
                </a:rPr>
                <a:t>empresentasikan </a:t>
              </a:r>
              <a:r>
                <a:rPr lang="id-ID" dirty="0">
                  <a:latin typeface="Cambria" panose="02040503050406030204" pitchFamily="18" charset="0"/>
                  <a:ea typeface="Cambria" panose="02040503050406030204" pitchFamily="18" charset="0"/>
                </a:rPr>
                <a:t>data secara fisik dalam media penyimpanan lengkap dengan strktur dan konten data itu sendiri.</a:t>
              </a:r>
            </a:p>
          </p:txBody>
        </p:sp>
        <p:sp>
          <p:nvSpPr>
            <p:cNvPr id="3" name="TextBox 2"/>
            <p:cNvSpPr txBox="1"/>
            <p:nvPr/>
          </p:nvSpPr>
          <p:spPr>
            <a:xfrm>
              <a:off x="1627693" y="3352564"/>
              <a:ext cx="2031577" cy="442674"/>
            </a:xfrm>
            <a:prstGeom prst="roundRect">
              <a:avLst/>
            </a:prstGeom>
            <a:solidFill>
              <a:schemeClr val="accent4">
                <a:lumMod val="20000"/>
                <a:lumOff val="80000"/>
              </a:schemeClr>
            </a:solidFill>
          </p:spPr>
          <p:txBody>
            <a:bodyPr wrap="square" rtlCol="0">
              <a:spAutoFit/>
            </a:bodyPr>
            <a:lstStyle/>
            <a:p>
              <a:pPr algn="ctr"/>
              <a:r>
                <a:rPr lang="en-US" sz="2000" i="1" dirty="0" smtClean="0">
                  <a:latin typeface="Cambria" panose="02040503050406030204" pitchFamily="18" charset="0"/>
                  <a:ea typeface="Cambria" panose="02040503050406030204" pitchFamily="18" charset="0"/>
                </a:rPr>
                <a:t>Physical Level</a:t>
              </a:r>
              <a:endParaRPr lang="en-US" sz="2000" i="1" dirty="0">
                <a:latin typeface="Cambria" panose="02040503050406030204" pitchFamily="18" charset="0"/>
                <a:ea typeface="Cambria" panose="02040503050406030204" pitchFamily="18" charset="0"/>
              </a:endParaRPr>
            </a:p>
          </p:txBody>
        </p:sp>
        <p:sp>
          <p:nvSpPr>
            <p:cNvPr id="31" name="TextBox 30"/>
            <p:cNvSpPr txBox="1"/>
            <p:nvPr/>
          </p:nvSpPr>
          <p:spPr>
            <a:xfrm>
              <a:off x="4858728" y="3352564"/>
              <a:ext cx="2493576" cy="442674"/>
            </a:xfrm>
            <a:prstGeom prst="roundRect">
              <a:avLst/>
            </a:prstGeom>
            <a:solidFill>
              <a:schemeClr val="accent4">
                <a:lumMod val="20000"/>
                <a:lumOff val="80000"/>
              </a:schemeClr>
            </a:solidFill>
          </p:spPr>
          <p:txBody>
            <a:bodyPr wrap="square" rtlCol="0">
              <a:spAutoFit/>
            </a:bodyPr>
            <a:lstStyle/>
            <a:p>
              <a:pPr algn="ctr"/>
              <a:r>
                <a:rPr lang="en-US" sz="2000" i="1" dirty="0" smtClean="0">
                  <a:latin typeface="Cambria" panose="02040503050406030204" pitchFamily="18" charset="0"/>
                  <a:ea typeface="Cambria" panose="02040503050406030204" pitchFamily="18" charset="0"/>
                </a:rPr>
                <a:t>Conceptual Level</a:t>
              </a:r>
              <a:endParaRPr lang="en-US" sz="2000" i="1" dirty="0">
                <a:latin typeface="Cambria" panose="02040503050406030204" pitchFamily="18" charset="0"/>
                <a:ea typeface="Cambria" panose="02040503050406030204" pitchFamily="18" charset="0"/>
              </a:endParaRPr>
            </a:p>
          </p:txBody>
        </p:sp>
        <p:sp>
          <p:nvSpPr>
            <p:cNvPr id="32" name="TextBox 31"/>
            <p:cNvSpPr txBox="1"/>
            <p:nvPr/>
          </p:nvSpPr>
          <p:spPr>
            <a:xfrm>
              <a:off x="8459388" y="3354343"/>
              <a:ext cx="2031577" cy="442674"/>
            </a:xfrm>
            <a:prstGeom prst="roundRect">
              <a:avLst/>
            </a:prstGeom>
            <a:solidFill>
              <a:schemeClr val="accent4">
                <a:lumMod val="20000"/>
                <a:lumOff val="80000"/>
              </a:schemeClr>
            </a:solidFill>
          </p:spPr>
          <p:txBody>
            <a:bodyPr wrap="square" rtlCol="0">
              <a:spAutoFit/>
            </a:bodyPr>
            <a:lstStyle/>
            <a:p>
              <a:pPr algn="ctr"/>
              <a:r>
                <a:rPr lang="en-US" sz="2000" i="1" dirty="0" smtClean="0">
                  <a:latin typeface="Cambria" panose="02040503050406030204" pitchFamily="18" charset="0"/>
                  <a:ea typeface="Cambria" panose="02040503050406030204" pitchFamily="18" charset="0"/>
                </a:rPr>
                <a:t>View Level</a:t>
              </a:r>
              <a:endParaRPr lang="en-US" sz="2000" i="1"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64456052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1919536" y="4653136"/>
            <a:ext cx="8229600" cy="576064"/>
          </a:xfrm>
        </p:spPr>
        <p:txBody>
          <a:bodyPr>
            <a:normAutofit/>
          </a:bodyPr>
          <a:lstStyle/>
          <a:p>
            <a:pPr marL="0" indent="0" algn="ctr">
              <a:buNone/>
            </a:pPr>
            <a:r>
              <a:rPr lang="id-ID" sz="2000" dirty="0">
                <a:latin typeface="Cambria" panose="02040503050406030204" pitchFamily="18" charset="0"/>
                <a:ea typeface="Cambria" panose="02040503050406030204" pitchFamily="18" charset="0"/>
              </a:rPr>
              <a:t>Bagan urutan level </a:t>
            </a:r>
            <a:r>
              <a:rPr lang="en-US" sz="2000" dirty="0" smtClean="0">
                <a:latin typeface="Cambria" panose="02040503050406030204" pitchFamily="18" charset="0"/>
                <a:ea typeface="Cambria" panose="02040503050406030204" pitchFamily="18" charset="0"/>
              </a:rPr>
              <a:t>a</a:t>
            </a:r>
            <a:r>
              <a:rPr lang="id-ID" sz="2000" dirty="0" smtClean="0">
                <a:latin typeface="Cambria" panose="02040503050406030204" pitchFamily="18" charset="0"/>
                <a:ea typeface="Cambria" panose="02040503050406030204" pitchFamily="18" charset="0"/>
              </a:rPr>
              <a:t>bstraksi </a:t>
            </a:r>
            <a:r>
              <a:rPr lang="id-ID" sz="2000" dirty="0">
                <a:latin typeface="Cambria" panose="02040503050406030204" pitchFamily="18" charset="0"/>
                <a:ea typeface="Cambria" panose="02040503050406030204" pitchFamily="18" charset="0"/>
              </a:rPr>
              <a:t>data</a:t>
            </a:r>
          </a:p>
        </p:txBody>
      </p:sp>
      <p:sp>
        <p:nvSpPr>
          <p:cNvPr id="5" name="Content Placeholder 2"/>
          <p:cNvSpPr txBox="1">
            <a:spLocks/>
          </p:cNvSpPr>
          <p:nvPr/>
        </p:nvSpPr>
        <p:spPr>
          <a:xfrm>
            <a:off x="1847528" y="2204864"/>
            <a:ext cx="8229600" cy="5760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t>Gambar 6.5</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45948461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Pentagon 4"/>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noProof="0" dirty="0">
                <a:solidFill>
                  <a:prstClr val="black"/>
                </a:solidFill>
                <a:latin typeface="Cambria" panose="02040503050406030204" pitchFamily="18" charset="0"/>
                <a:ea typeface="Cambria" panose="02040503050406030204" pitchFamily="18" charset="0"/>
              </a:rPr>
              <a:t>F</a:t>
            </a:r>
            <a:endParaRPr kumimoji="0" lang="en-US" sz="4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1110618" y="1654066"/>
            <a:ext cx="3459577" cy="1200329"/>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Proteksi</a:t>
            </a:r>
            <a:r>
              <a:rPr kumimoji="0" lang="en-US" sz="3600" b="1"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Data Digital</a:t>
            </a:r>
            <a:endParaRPr kumimoji="0" lang="en-US" sz="36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11130240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0" y="3530370"/>
            <a:ext cx="8832304" cy="1288087"/>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1469526" y="1897682"/>
            <a:ext cx="9162978" cy="1080120"/>
          </a:xfrm>
        </p:spPr>
        <p:txBody>
          <a:bodyPr>
            <a:normAutofit/>
          </a:bodyPr>
          <a:lstStyle/>
          <a:p>
            <a:pPr marL="0" indent="0" algn="just">
              <a:buNone/>
            </a:pPr>
            <a:r>
              <a:rPr lang="id-ID" sz="2000" dirty="0">
                <a:latin typeface="Cambria" panose="02040503050406030204" pitchFamily="18" charset="0"/>
                <a:ea typeface="Cambria" panose="02040503050406030204" pitchFamily="18" charset="0"/>
              </a:rPr>
              <a:t>Jenis file dapat dibedakan menjadi dua, yaitu bertipe </a:t>
            </a:r>
            <a:r>
              <a:rPr lang="id-ID" sz="2000" i="1" dirty="0">
                <a:latin typeface="Cambria" panose="02040503050406030204" pitchFamily="18" charset="0"/>
                <a:ea typeface="Cambria" panose="02040503050406030204" pitchFamily="18" charset="0"/>
              </a:rPr>
              <a:t>text</a:t>
            </a:r>
            <a:r>
              <a:rPr lang="id-ID" sz="2000" dirty="0">
                <a:latin typeface="Cambria" panose="02040503050406030204" pitchFamily="18" charset="0"/>
                <a:ea typeface="Cambria" panose="02040503050406030204" pitchFamily="18" charset="0"/>
              </a:rPr>
              <a:t> dan </a:t>
            </a:r>
            <a:r>
              <a:rPr lang="id-ID" sz="2000" i="1" dirty="0">
                <a:latin typeface="Cambria" panose="02040503050406030204" pitchFamily="18" charset="0"/>
                <a:ea typeface="Cambria" panose="02040503050406030204" pitchFamily="18" charset="0"/>
              </a:rPr>
              <a:t>binary</a:t>
            </a:r>
            <a:r>
              <a:rPr lang="id-ID" sz="2000" dirty="0">
                <a:latin typeface="Cambria" panose="02040503050406030204" pitchFamily="18" charset="0"/>
                <a:ea typeface="Cambria" panose="02040503050406030204" pitchFamily="18" charset="0"/>
              </a:rPr>
              <a:t>. Ukuran </a:t>
            </a:r>
            <a:r>
              <a:rPr lang="id-ID" sz="2000" i="1" dirty="0">
                <a:latin typeface="Cambria" panose="02040503050406030204" pitchFamily="18" charset="0"/>
                <a:ea typeface="Cambria" panose="02040503050406030204" pitchFamily="18" charset="0"/>
              </a:rPr>
              <a:t>file</a:t>
            </a:r>
            <a:r>
              <a:rPr lang="id-ID" sz="2000" dirty="0">
                <a:latin typeface="Cambria" panose="02040503050406030204" pitchFamily="18" charset="0"/>
                <a:ea typeface="Cambria" panose="02040503050406030204" pitchFamily="18" charset="0"/>
              </a:rPr>
              <a:t> dengan konten </a:t>
            </a:r>
            <a:r>
              <a:rPr lang="id-ID" sz="2000" i="1" dirty="0">
                <a:latin typeface="Cambria" panose="02040503050406030204" pitchFamily="18" charset="0"/>
                <a:ea typeface="Cambria" panose="02040503050406030204" pitchFamily="18" charset="0"/>
              </a:rPr>
              <a:t>text</a:t>
            </a:r>
            <a:r>
              <a:rPr lang="id-ID" sz="2000" dirty="0">
                <a:latin typeface="Cambria" panose="02040503050406030204" pitchFamily="18" charset="0"/>
                <a:ea typeface="Cambria" panose="02040503050406030204" pitchFamily="18" charset="0"/>
              </a:rPr>
              <a:t> lebih besar karena tidak bisa dikompres layaknya </a:t>
            </a:r>
            <a:r>
              <a:rPr lang="id-ID" sz="2000" i="1" dirty="0">
                <a:latin typeface="Cambria" panose="02040503050406030204" pitchFamily="18" charset="0"/>
                <a:ea typeface="Cambria" panose="02040503050406030204" pitchFamily="18" charset="0"/>
              </a:rPr>
              <a:t>file</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binary</a:t>
            </a:r>
            <a:r>
              <a:rPr lang="id-ID" sz="2000" dirty="0">
                <a:latin typeface="Cambria" panose="02040503050406030204" pitchFamily="18" charset="0"/>
                <a:ea typeface="Cambria" panose="02040503050406030204" pitchFamily="18" charset="0"/>
              </a:rPr>
              <a:t>.</a:t>
            </a:r>
          </a:p>
        </p:txBody>
      </p:sp>
      <p:grpSp>
        <p:nvGrpSpPr>
          <p:cNvPr id="13" name="Group 12"/>
          <p:cNvGrpSpPr/>
          <p:nvPr/>
        </p:nvGrpSpPr>
        <p:grpSpPr>
          <a:xfrm>
            <a:off x="838203" y="317167"/>
            <a:ext cx="6005657" cy="1261974"/>
            <a:chOff x="838203" y="317167"/>
            <a:chExt cx="6005657" cy="1261974"/>
          </a:xfrm>
        </p:grpSpPr>
        <p:sp>
          <p:nvSpPr>
            <p:cNvPr id="14"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5"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1</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6"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8" name="TextBox 17"/>
          <p:cNvSpPr txBox="1"/>
          <p:nvPr/>
        </p:nvSpPr>
        <p:spPr>
          <a:xfrm>
            <a:off x="2415417" y="686694"/>
            <a:ext cx="3879712" cy="523220"/>
          </a:xfrm>
          <a:prstGeom prst="rect">
            <a:avLst/>
          </a:prstGeom>
          <a:noFill/>
        </p:spPr>
        <p:txBody>
          <a:bodyPr wrap="square" rtlCol="0">
            <a:spAutoFit/>
          </a:bodyPr>
          <a:lstStyle/>
          <a:p>
            <a:r>
              <a:rPr lang="en-US" sz="2800" dirty="0" smtClean="0">
                <a:solidFill>
                  <a:prstClr val="black"/>
                </a:solidFill>
                <a:latin typeface="Cambria" panose="02040503050406030204" pitchFamily="18" charset="0"/>
                <a:ea typeface="Cambria" panose="02040503050406030204" pitchFamily="18" charset="0"/>
              </a:rPr>
              <a:t>File Data Digital</a:t>
            </a:r>
            <a:endParaRPr lang="en-US" sz="2800" dirty="0">
              <a:solidFill>
                <a:prstClr val="black"/>
              </a:solidFill>
              <a:latin typeface="Cambria" panose="02040503050406030204" pitchFamily="18" charset="0"/>
              <a:ea typeface="Cambria" panose="02040503050406030204" pitchFamily="18" charset="0"/>
            </a:endParaRPr>
          </a:p>
        </p:txBody>
      </p:sp>
      <p:sp>
        <p:nvSpPr>
          <p:cNvPr id="3" name="Rectangle 2"/>
          <p:cNvSpPr/>
          <p:nvPr/>
        </p:nvSpPr>
        <p:spPr>
          <a:xfrm>
            <a:off x="1469526" y="2636819"/>
            <a:ext cx="9162978" cy="707886"/>
          </a:xfrm>
          <a:prstGeom prst="rect">
            <a:avLst/>
          </a:prstGeom>
        </p:spPr>
        <p:txBody>
          <a:bodyPr wrap="square">
            <a:spAutoFit/>
          </a:bodyPr>
          <a:lstStyle/>
          <a:p>
            <a:pPr algn="ctr"/>
            <a:r>
              <a:rPr lang="id-ID" sz="2000" dirty="0">
                <a:latin typeface="Cambria" panose="02040503050406030204" pitchFamily="18" charset="0"/>
                <a:ea typeface="Cambria" panose="02040503050406030204" pitchFamily="18" charset="0"/>
              </a:rPr>
              <a:t>Untuk memverifikasi keaslian data digit</a:t>
            </a:r>
            <a:r>
              <a:rPr lang="en-US" sz="2000" dirty="0">
                <a:latin typeface="Cambria" panose="02040503050406030204" pitchFamily="18" charset="0"/>
                <a:ea typeface="Cambria" panose="02040503050406030204" pitchFamily="18" charset="0"/>
              </a:rPr>
              <a:t>a</a:t>
            </a:r>
            <a:r>
              <a:rPr lang="id-ID" sz="2000" dirty="0">
                <a:latin typeface="Cambria" panose="02040503050406030204" pitchFamily="18" charset="0"/>
                <a:ea typeface="Cambria" panose="02040503050406030204" pitchFamily="18" charset="0"/>
              </a:rPr>
              <a:t>l atau </a:t>
            </a:r>
            <a:r>
              <a:rPr lang="id-ID" sz="2000" i="1" dirty="0">
                <a:latin typeface="Cambria" panose="02040503050406030204" pitchFamily="18" charset="0"/>
                <a:ea typeface="Cambria" panose="02040503050406030204" pitchFamily="18" charset="0"/>
              </a:rPr>
              <a:t>file signature</a:t>
            </a:r>
            <a:r>
              <a:rPr lang="id-ID" sz="2000" dirty="0">
                <a:latin typeface="Cambria" panose="02040503050406030204" pitchFamily="18" charset="0"/>
                <a:ea typeface="Cambria" panose="02040503050406030204" pitchFamily="18" charset="0"/>
              </a:rPr>
              <a:t>, ada dua metode yang dapat digunakan untuk menganalisisnya, yaitu sebagai berikut.</a:t>
            </a:r>
          </a:p>
        </p:txBody>
      </p:sp>
      <p:sp>
        <p:nvSpPr>
          <p:cNvPr id="22" name="Rectangle 21"/>
          <p:cNvSpPr/>
          <p:nvPr/>
        </p:nvSpPr>
        <p:spPr>
          <a:xfrm>
            <a:off x="479375" y="3530370"/>
            <a:ext cx="8208913" cy="1231106"/>
          </a:xfrm>
          <a:prstGeom prst="rect">
            <a:avLst/>
          </a:prstGeom>
          <a:ln>
            <a:noFill/>
          </a:ln>
        </p:spPr>
        <p:txBody>
          <a:bodyPr wrap="square">
            <a:spAutoFit/>
          </a:bodyPr>
          <a:lstStyle/>
          <a:p>
            <a:pPr algn="just"/>
            <a:r>
              <a:rPr lang="en-US" sz="2000" b="1" dirty="0" smtClean="0">
                <a:latin typeface="Cambria" panose="02040503050406030204" pitchFamily="18" charset="0"/>
                <a:ea typeface="Cambria" panose="02040503050406030204" pitchFamily="18" charset="0"/>
              </a:rPr>
              <a:t>1. </a:t>
            </a:r>
            <a:r>
              <a:rPr lang="id-ID" sz="2000" b="1" dirty="0" smtClean="0">
                <a:latin typeface="Cambria" panose="02040503050406030204" pitchFamily="18" charset="0"/>
                <a:ea typeface="Cambria" panose="02040503050406030204" pitchFamily="18" charset="0"/>
              </a:rPr>
              <a:t>Memeriksa </a:t>
            </a:r>
            <a:r>
              <a:rPr lang="id-ID" sz="2000" b="1" i="1" dirty="0">
                <a:latin typeface="Cambria" panose="02040503050406030204" pitchFamily="18" charset="0"/>
                <a:ea typeface="Cambria" panose="02040503050406030204" pitchFamily="18" charset="0"/>
              </a:rPr>
              <a:t>File</a:t>
            </a:r>
            <a:r>
              <a:rPr lang="id-ID" sz="2000" b="1" dirty="0">
                <a:latin typeface="Cambria" panose="02040503050406030204" pitchFamily="18" charset="0"/>
                <a:ea typeface="Cambria" panose="02040503050406030204" pitchFamily="18" charset="0"/>
              </a:rPr>
              <a:t> MD5sum</a:t>
            </a:r>
          </a:p>
          <a:p>
            <a:pPr algn="just" defTabSz="449263"/>
            <a:r>
              <a:rPr lang="id-ID" dirty="0" smtClean="0">
                <a:latin typeface="Cambria" panose="02040503050406030204" pitchFamily="18" charset="0"/>
                <a:ea typeface="Cambria" panose="02040503050406030204" pitchFamily="18" charset="0"/>
              </a:rPr>
              <a:t>MD5 </a:t>
            </a:r>
            <a:r>
              <a:rPr lang="id-ID" dirty="0">
                <a:latin typeface="Cambria" panose="02040503050406030204" pitchFamily="18" charset="0"/>
                <a:ea typeface="Cambria" panose="02040503050406030204" pitchFamily="18" charset="0"/>
              </a:rPr>
              <a:t>atau Message Digest Algorithm dibuat dengan tujuan sebagai </a:t>
            </a:r>
            <a:r>
              <a:rPr lang="id-ID" dirty="0" smtClean="0">
                <a:latin typeface="Cambria" panose="02040503050406030204" pitchFamily="18" charset="0"/>
                <a:ea typeface="Cambria" panose="02040503050406030204" pitchFamily="18" charset="0"/>
              </a:rPr>
              <a:t>mekanisme pengaman data </a:t>
            </a:r>
            <a:r>
              <a:rPr lang="id-ID" dirty="0">
                <a:latin typeface="Cambria" panose="02040503050406030204" pitchFamily="18" charset="0"/>
                <a:ea typeface="Cambria" panose="02040503050406030204" pitchFamily="18" charset="0"/>
              </a:rPr>
              <a:t>dengan mengubah nilai plaintext menjadi bentuk chiper secara </a:t>
            </a:r>
            <a:r>
              <a:rPr lang="id-ID" dirty="0" smtClean="0">
                <a:latin typeface="Cambria" panose="02040503050406030204" pitchFamily="18" charset="0"/>
                <a:ea typeface="Cambria" panose="02040503050406030204" pitchFamily="18" charset="0"/>
              </a:rPr>
              <a:t>satu </a:t>
            </a:r>
            <a:r>
              <a:rPr lang="id-ID" dirty="0">
                <a:latin typeface="Cambria" panose="02040503050406030204" pitchFamily="18" charset="0"/>
                <a:ea typeface="Cambria" panose="02040503050406030204" pitchFamily="18" charset="0"/>
              </a:rPr>
              <a:t>arah. MD5 </a:t>
            </a:r>
            <a:r>
              <a:rPr lang="id-ID" dirty="0" smtClean="0">
                <a:latin typeface="Cambria" panose="02040503050406030204" pitchFamily="18" charset="0"/>
                <a:ea typeface="Cambria" panose="02040503050406030204" pitchFamily="18" charset="0"/>
              </a:rPr>
              <a:t>memiliki </a:t>
            </a:r>
            <a:r>
              <a:rPr lang="id-ID" dirty="0">
                <a:latin typeface="Cambria" panose="02040503050406030204" pitchFamily="18" charset="0"/>
                <a:ea typeface="Cambria" panose="02040503050406030204" pitchFamily="18" charset="0"/>
              </a:rPr>
              <a:t>labar 128 bit atau 16 Byte (32 Word).</a:t>
            </a:r>
          </a:p>
        </p:txBody>
      </p:sp>
      <p:sp>
        <p:nvSpPr>
          <p:cNvPr id="26" name="Rectangle 25"/>
          <p:cNvSpPr/>
          <p:nvPr/>
        </p:nvSpPr>
        <p:spPr>
          <a:xfrm flipH="1">
            <a:off x="3247128" y="4915821"/>
            <a:ext cx="8944872" cy="1288087"/>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3647728" y="5059581"/>
            <a:ext cx="8136904" cy="1323439"/>
          </a:xfrm>
          <a:prstGeom prst="rect">
            <a:avLst/>
          </a:prstGeom>
        </p:spPr>
        <p:txBody>
          <a:bodyPr wrap="square">
            <a:spAutoFit/>
          </a:bodyPr>
          <a:lstStyle/>
          <a:p>
            <a:pPr algn="just"/>
            <a:r>
              <a:rPr lang="en-US" sz="2000" b="1" dirty="0" smtClean="0">
                <a:latin typeface="Cambria" panose="02040503050406030204" pitchFamily="18" charset="0"/>
                <a:ea typeface="Cambria" panose="02040503050406030204" pitchFamily="18" charset="0"/>
              </a:rPr>
              <a:t>2. </a:t>
            </a:r>
            <a:r>
              <a:rPr lang="id-ID" sz="2000" b="1" dirty="0" smtClean="0">
                <a:latin typeface="Cambria" panose="02040503050406030204" pitchFamily="18" charset="0"/>
                <a:ea typeface="Cambria" panose="02040503050406030204" pitchFamily="18" charset="0"/>
              </a:rPr>
              <a:t>Memeriksa </a:t>
            </a:r>
            <a:r>
              <a:rPr lang="id-ID" sz="2000" b="1" i="1" dirty="0">
                <a:latin typeface="Cambria" panose="02040503050406030204" pitchFamily="18" charset="0"/>
                <a:ea typeface="Cambria" panose="02040503050406030204" pitchFamily="18" charset="0"/>
              </a:rPr>
              <a:t>Magic</a:t>
            </a:r>
            <a:r>
              <a:rPr lang="id-ID" sz="2000" b="1" dirty="0">
                <a:latin typeface="Cambria" panose="02040503050406030204" pitchFamily="18" charset="0"/>
                <a:ea typeface="Cambria" panose="02040503050406030204" pitchFamily="18" charset="0"/>
              </a:rPr>
              <a:t> </a:t>
            </a:r>
            <a:r>
              <a:rPr lang="id-ID" sz="2000" b="1" i="1" dirty="0" smtClean="0">
                <a:latin typeface="Cambria" panose="02040503050406030204" pitchFamily="18" charset="0"/>
                <a:ea typeface="Cambria" panose="02040503050406030204" pitchFamily="18" charset="0"/>
              </a:rPr>
              <a:t>Number</a:t>
            </a:r>
            <a:endParaRPr lang="en-US" sz="2000" b="1" i="1" dirty="0" smtClean="0">
              <a:latin typeface="Cambria" panose="02040503050406030204" pitchFamily="18" charset="0"/>
              <a:ea typeface="Cambria" panose="02040503050406030204" pitchFamily="18" charset="0"/>
            </a:endParaRPr>
          </a:p>
          <a:p>
            <a:pPr algn="just"/>
            <a:r>
              <a:rPr lang="id-ID" sz="2000" i="1" dirty="0" smtClean="0"/>
              <a:t>Magic </a:t>
            </a:r>
            <a:r>
              <a:rPr lang="id-ID" sz="2000" i="1" dirty="0"/>
              <a:t>number </a:t>
            </a:r>
            <a:r>
              <a:rPr lang="id-ID" sz="2000" dirty="0"/>
              <a:t>merupakan byte data yang berada di awal konten </a:t>
            </a:r>
            <a:r>
              <a:rPr lang="id-ID" sz="2000" dirty="0" smtClean="0"/>
              <a:t>sebagai </a:t>
            </a:r>
            <a:r>
              <a:rPr lang="id-ID" sz="2000" dirty="0"/>
              <a:t>penanda untuk identitas </a:t>
            </a:r>
            <a:r>
              <a:rPr lang="id-ID" sz="2000" i="1" dirty="0"/>
              <a:t>file</a:t>
            </a:r>
            <a:r>
              <a:rPr lang="id-ID" sz="2000" dirty="0"/>
              <a:t>.</a:t>
            </a:r>
          </a:p>
          <a:p>
            <a:pPr algn="just"/>
            <a:endParaRPr lang="id-ID" sz="2000" b="1" i="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0750902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631504" y="2060848"/>
            <a:ext cx="8229600" cy="3787043"/>
          </a:xfrm>
          <a:prstGeom prst="roundRect">
            <a:avLst>
              <a:gd name="adj" fmla="val 9155"/>
            </a:avLst>
          </a:prstGeom>
          <a:noFill/>
          <a:ln w="5715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1631504" y="2060848"/>
            <a:ext cx="8229600" cy="2016224"/>
          </a:xfrm>
          <a:prstGeom prst="roundRect">
            <a:avLst/>
          </a:prstGeom>
          <a:solidFill>
            <a:schemeClr val="accent5">
              <a:lumMod val="40000"/>
              <a:lumOff val="60000"/>
            </a:schemeClr>
          </a:solidFill>
          <a:ln w="76200">
            <a:solidFill>
              <a:schemeClr val="accent5">
                <a:lumMod val="40000"/>
                <a:lumOff val="60000"/>
              </a:schemeClr>
            </a:solidFill>
          </a:ln>
        </p:spPr>
        <p:txBody>
          <a:bodyPr anchor="ctr">
            <a:normAutofit lnSpcReduction="10000"/>
          </a:bodyPr>
          <a:lstStyle/>
          <a:p>
            <a:pPr marL="0" indent="0" algn="just">
              <a:buNone/>
            </a:pPr>
            <a:r>
              <a:rPr lang="id-ID" sz="2000" dirty="0"/>
              <a:t>Keamanan selalu identik dengan mekanisme mempertahankan diri dari segala kemungkinan terjadinya serangan, yang dilakukan dengan menutup celah-celah yang dapat menyebabkan </a:t>
            </a:r>
            <a:r>
              <a:rPr lang="id-ID" sz="2000" i="1" dirty="0"/>
              <a:t>intruder</a:t>
            </a:r>
            <a:r>
              <a:rPr lang="id-ID" sz="2000" dirty="0"/>
              <a:t> masuk ke dalam sistem. Kebutuhan security tergantung dari aplikasi dan layanan yang dijalankan oleh komputer itu sendiri. Hal tersebut memunculkan dua istilah komputer, yaitu </a:t>
            </a:r>
            <a:r>
              <a:rPr lang="id-ID" sz="2000" i="1" dirty="0"/>
              <a:t>secure</a:t>
            </a:r>
            <a:r>
              <a:rPr lang="id-ID" sz="2000" dirty="0"/>
              <a:t> </a:t>
            </a:r>
            <a:r>
              <a:rPr lang="id-ID" sz="2000" i="1" dirty="0"/>
              <a:t>server</a:t>
            </a:r>
            <a:r>
              <a:rPr lang="id-ID" sz="2000" dirty="0"/>
              <a:t> dan </a:t>
            </a:r>
            <a:r>
              <a:rPr lang="id-ID" sz="2000" i="1" dirty="0"/>
              <a:t>vulner server</a:t>
            </a:r>
            <a:r>
              <a:rPr lang="id-ID" sz="2000" dirty="0"/>
              <a:t>.</a:t>
            </a:r>
          </a:p>
        </p:txBody>
      </p:sp>
      <p:sp>
        <p:nvSpPr>
          <p:cNvPr id="7" name="Content Placeholder 2"/>
          <p:cNvSpPr txBox="1">
            <a:spLocks/>
          </p:cNvSpPr>
          <p:nvPr/>
        </p:nvSpPr>
        <p:spPr>
          <a:xfrm>
            <a:off x="1631504" y="4406073"/>
            <a:ext cx="8229600" cy="1441818"/>
          </a:xfrm>
          <a:prstGeom prst="roundRect">
            <a:avLst>
              <a:gd name="adj" fmla="val 22304"/>
            </a:avLst>
          </a:prstGeom>
          <a:solidFill>
            <a:schemeClr val="accent5">
              <a:lumMod val="40000"/>
              <a:lumOff val="60000"/>
            </a:schemeClr>
          </a:solidFill>
          <a:ln w="76200">
            <a:solidFill>
              <a:schemeClr val="accent5">
                <a:lumMod val="40000"/>
                <a:lumOff val="60000"/>
              </a:schemeClr>
            </a:solidFill>
          </a:ln>
        </p:spPr>
        <p:txBody>
          <a:bodyPr vert="horz" lIns="91440" tIns="45720" rIns="91440" bIns="45720" rtlCol="0" anchor="ct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t>Serangkaian peraturan yang menetapkan kegiatan apa saja yang boleh dilakukan terhadap layanan server serta siapa saja yang dapat mengakses layanan server disebut sebagai kebijakan keamanan komputer atau lebih dikenal sebagai </a:t>
            </a:r>
            <a:r>
              <a:rPr lang="id-ID" sz="2000" b="1" i="1" dirty="0"/>
              <a:t>security policy</a:t>
            </a:r>
            <a:r>
              <a:rPr lang="id-ID" sz="2000" dirty="0"/>
              <a:t>.</a:t>
            </a:r>
          </a:p>
        </p:txBody>
      </p:sp>
      <p:grpSp>
        <p:nvGrpSpPr>
          <p:cNvPr id="13" name="Group 12"/>
          <p:cNvGrpSpPr/>
          <p:nvPr/>
        </p:nvGrpSpPr>
        <p:grpSpPr>
          <a:xfrm>
            <a:off x="838203" y="317167"/>
            <a:ext cx="6005657" cy="1261974"/>
            <a:chOff x="838203" y="317167"/>
            <a:chExt cx="6005657" cy="1261974"/>
          </a:xfrm>
        </p:grpSpPr>
        <p:sp>
          <p:nvSpPr>
            <p:cNvPr id="14"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5"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noProof="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6"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8" name="TextBox 17"/>
          <p:cNvSpPr txBox="1"/>
          <p:nvPr/>
        </p:nvSpPr>
        <p:spPr>
          <a:xfrm>
            <a:off x="2415417" y="686694"/>
            <a:ext cx="3879712" cy="523220"/>
          </a:xfrm>
          <a:prstGeom prst="rect">
            <a:avLst/>
          </a:prstGeom>
          <a:noFill/>
        </p:spPr>
        <p:txBody>
          <a:bodyPr wrap="square" rtlCol="0">
            <a:spAutoFit/>
          </a:bodyPr>
          <a:lstStyle/>
          <a:p>
            <a:r>
              <a:rPr lang="en-US" sz="2800" dirty="0" err="1" smtClean="0">
                <a:solidFill>
                  <a:prstClr val="black"/>
                </a:solidFill>
                <a:latin typeface="Cambria" panose="02040503050406030204" pitchFamily="18" charset="0"/>
                <a:ea typeface="Cambria" panose="02040503050406030204" pitchFamily="18" charset="0"/>
              </a:rPr>
              <a:t>Keamanan</a:t>
            </a:r>
            <a:r>
              <a:rPr lang="en-US" sz="2800" dirty="0" smtClean="0">
                <a:solidFill>
                  <a:prstClr val="black"/>
                </a:solidFill>
                <a:latin typeface="Cambria" panose="02040503050406030204" pitchFamily="18" charset="0"/>
                <a:ea typeface="Cambria" panose="02040503050406030204" pitchFamily="18" charset="0"/>
              </a:rPr>
              <a:t> Data</a:t>
            </a:r>
            <a:endParaRPr lang="en-US" sz="2800" dirty="0">
              <a:solidFill>
                <a:prstClr val="black"/>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59378107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8" name="TextBox 7"/>
          <p:cNvSpPr txBox="1"/>
          <p:nvPr/>
        </p:nvSpPr>
        <p:spPr>
          <a:xfrm>
            <a:off x="1365042" y="674120"/>
            <a:ext cx="9411477" cy="707886"/>
          </a:xfrm>
          <a:prstGeom prst="rect">
            <a:avLst/>
          </a:prstGeom>
          <a:noFill/>
        </p:spPr>
        <p:txBody>
          <a:bodyPr wrap="square" rtlCol="0">
            <a:spAutoFit/>
          </a:bodyPr>
          <a:lstStyle/>
          <a:p>
            <a:r>
              <a:rPr lang="id-ID" sz="2000" dirty="0">
                <a:latin typeface="Cambria" panose="02040503050406030204" pitchFamily="18" charset="0"/>
                <a:ea typeface="Cambria" panose="02040503050406030204" pitchFamily="18" charset="0"/>
              </a:rPr>
              <a:t>Dalam menetapkan jenis kebijakan keamanan, diperlukan tiga tahap yaitu sebagai berikut.</a:t>
            </a:r>
          </a:p>
        </p:txBody>
      </p:sp>
      <p:grpSp>
        <p:nvGrpSpPr>
          <p:cNvPr id="9" name="Google Shape;10274;p137"/>
          <p:cNvGrpSpPr/>
          <p:nvPr/>
        </p:nvGrpSpPr>
        <p:grpSpPr>
          <a:xfrm>
            <a:off x="1454393" y="1501274"/>
            <a:ext cx="9109739" cy="4608512"/>
            <a:chOff x="238125" y="1335475"/>
            <a:chExt cx="5150435" cy="3034175"/>
          </a:xfrm>
        </p:grpSpPr>
        <p:sp>
          <p:nvSpPr>
            <p:cNvPr id="10" name="Google Shape;10275;p137"/>
            <p:cNvSpPr/>
            <p:nvPr/>
          </p:nvSpPr>
          <p:spPr>
            <a:xfrm>
              <a:off x="3670010" y="1335475"/>
              <a:ext cx="1718550" cy="3034150"/>
            </a:xfrm>
            <a:custGeom>
              <a:avLst/>
              <a:gdLst>
                <a:gd name="connsiteX0" fmla="*/ 0 w 79166"/>
                <a:gd name="connsiteY0" fmla="*/ 0 h 121366"/>
                <a:gd name="connsiteX1" fmla="*/ 0 w 79166"/>
                <a:gd name="connsiteY1" fmla="*/ 38997 h 121366"/>
                <a:gd name="connsiteX2" fmla="*/ 5359 w 79166"/>
                <a:gd name="connsiteY2" fmla="*/ 52918 h 121366"/>
                <a:gd name="connsiteX3" fmla="*/ 9328 w 79166"/>
                <a:gd name="connsiteY3" fmla="*/ 58469 h 121366"/>
                <a:gd name="connsiteX4" fmla="*/ 9328 w 79166"/>
                <a:gd name="connsiteY4" fmla="*/ 62897 h 121366"/>
                <a:gd name="connsiteX5" fmla="*/ 5359 w 79166"/>
                <a:gd name="connsiteY5" fmla="*/ 68448 h 121366"/>
                <a:gd name="connsiteX6" fmla="*/ 0 w 79166"/>
                <a:gd name="connsiteY6" fmla="*/ 82370 h 121366"/>
                <a:gd name="connsiteX7" fmla="*/ 0 w 79166"/>
                <a:gd name="connsiteY7" fmla="*/ 121366 h 121366"/>
                <a:gd name="connsiteX8" fmla="*/ 68742 w 79166"/>
                <a:gd name="connsiteY8" fmla="*/ 121366 h 121366"/>
                <a:gd name="connsiteX9" fmla="*/ 68742 w 79166"/>
                <a:gd name="connsiteY9" fmla="*/ 85815 h 121366"/>
                <a:gd name="connsiteX10" fmla="*/ 74292 w 79166"/>
                <a:gd name="connsiteY10" fmla="*/ 68448 h 121366"/>
                <a:gd name="connsiteX11" fmla="*/ 78248 w 79166"/>
                <a:gd name="connsiteY11" fmla="*/ 62897 h 121366"/>
                <a:gd name="connsiteX12" fmla="*/ 78248 w 79166"/>
                <a:gd name="connsiteY12" fmla="*/ 58469 h 121366"/>
                <a:gd name="connsiteX13" fmla="*/ 68729 w 79166"/>
                <a:gd name="connsiteY13" fmla="*/ 35551 h 121366"/>
                <a:gd name="connsiteX14" fmla="*/ 68729 w 79166"/>
                <a:gd name="connsiteY14" fmla="*/ 0 h 121366"/>
                <a:gd name="connsiteX15" fmla="*/ 0 w 79166"/>
                <a:gd name="connsiteY15" fmla="*/ 0 h 121366"/>
                <a:gd name="connsiteX0" fmla="*/ 0 w 78248"/>
                <a:gd name="connsiteY0" fmla="*/ 0 h 121366"/>
                <a:gd name="connsiteX1" fmla="*/ 0 w 78248"/>
                <a:gd name="connsiteY1" fmla="*/ 38997 h 121366"/>
                <a:gd name="connsiteX2" fmla="*/ 5359 w 78248"/>
                <a:gd name="connsiteY2" fmla="*/ 52918 h 121366"/>
                <a:gd name="connsiteX3" fmla="*/ 9328 w 78248"/>
                <a:gd name="connsiteY3" fmla="*/ 58469 h 121366"/>
                <a:gd name="connsiteX4" fmla="*/ 9328 w 78248"/>
                <a:gd name="connsiteY4" fmla="*/ 62897 h 121366"/>
                <a:gd name="connsiteX5" fmla="*/ 5359 w 78248"/>
                <a:gd name="connsiteY5" fmla="*/ 68448 h 121366"/>
                <a:gd name="connsiteX6" fmla="*/ 0 w 78248"/>
                <a:gd name="connsiteY6" fmla="*/ 82370 h 121366"/>
                <a:gd name="connsiteX7" fmla="*/ 0 w 78248"/>
                <a:gd name="connsiteY7" fmla="*/ 121366 h 121366"/>
                <a:gd name="connsiteX8" fmla="*/ 68742 w 78248"/>
                <a:gd name="connsiteY8" fmla="*/ 121366 h 121366"/>
                <a:gd name="connsiteX9" fmla="*/ 68742 w 78248"/>
                <a:gd name="connsiteY9" fmla="*/ 85815 h 121366"/>
                <a:gd name="connsiteX10" fmla="*/ 74292 w 78248"/>
                <a:gd name="connsiteY10" fmla="*/ 68448 h 121366"/>
                <a:gd name="connsiteX11" fmla="*/ 78248 w 78248"/>
                <a:gd name="connsiteY11" fmla="*/ 62897 h 121366"/>
                <a:gd name="connsiteX12" fmla="*/ 68729 w 78248"/>
                <a:gd name="connsiteY12" fmla="*/ 35551 h 121366"/>
                <a:gd name="connsiteX13" fmla="*/ 68729 w 78248"/>
                <a:gd name="connsiteY13" fmla="*/ 0 h 121366"/>
                <a:gd name="connsiteX14" fmla="*/ 0 w 78248"/>
                <a:gd name="connsiteY14" fmla="*/ 0 h 121366"/>
                <a:gd name="connsiteX0" fmla="*/ 0 w 74292"/>
                <a:gd name="connsiteY0" fmla="*/ 0 h 121366"/>
                <a:gd name="connsiteX1" fmla="*/ 0 w 74292"/>
                <a:gd name="connsiteY1" fmla="*/ 38997 h 121366"/>
                <a:gd name="connsiteX2" fmla="*/ 5359 w 74292"/>
                <a:gd name="connsiteY2" fmla="*/ 52918 h 121366"/>
                <a:gd name="connsiteX3" fmla="*/ 9328 w 74292"/>
                <a:gd name="connsiteY3" fmla="*/ 58469 h 121366"/>
                <a:gd name="connsiteX4" fmla="*/ 9328 w 74292"/>
                <a:gd name="connsiteY4" fmla="*/ 62897 h 121366"/>
                <a:gd name="connsiteX5" fmla="*/ 5359 w 74292"/>
                <a:gd name="connsiteY5" fmla="*/ 68448 h 121366"/>
                <a:gd name="connsiteX6" fmla="*/ 0 w 74292"/>
                <a:gd name="connsiteY6" fmla="*/ 82370 h 121366"/>
                <a:gd name="connsiteX7" fmla="*/ 0 w 74292"/>
                <a:gd name="connsiteY7" fmla="*/ 121366 h 121366"/>
                <a:gd name="connsiteX8" fmla="*/ 68742 w 74292"/>
                <a:gd name="connsiteY8" fmla="*/ 121366 h 121366"/>
                <a:gd name="connsiteX9" fmla="*/ 68742 w 74292"/>
                <a:gd name="connsiteY9" fmla="*/ 85815 h 121366"/>
                <a:gd name="connsiteX10" fmla="*/ 74292 w 74292"/>
                <a:gd name="connsiteY10" fmla="*/ 68448 h 121366"/>
                <a:gd name="connsiteX11" fmla="*/ 68729 w 74292"/>
                <a:gd name="connsiteY11" fmla="*/ 35551 h 121366"/>
                <a:gd name="connsiteX12" fmla="*/ 68729 w 74292"/>
                <a:gd name="connsiteY12" fmla="*/ 0 h 121366"/>
                <a:gd name="connsiteX13" fmla="*/ 0 w 74292"/>
                <a:gd name="connsiteY13" fmla="*/ 0 h 121366"/>
                <a:gd name="connsiteX0" fmla="*/ 0 w 68742"/>
                <a:gd name="connsiteY0" fmla="*/ 0 h 121366"/>
                <a:gd name="connsiteX1" fmla="*/ 0 w 68742"/>
                <a:gd name="connsiteY1" fmla="*/ 38997 h 121366"/>
                <a:gd name="connsiteX2" fmla="*/ 5359 w 68742"/>
                <a:gd name="connsiteY2" fmla="*/ 52918 h 121366"/>
                <a:gd name="connsiteX3" fmla="*/ 9328 w 68742"/>
                <a:gd name="connsiteY3" fmla="*/ 58469 h 121366"/>
                <a:gd name="connsiteX4" fmla="*/ 9328 w 68742"/>
                <a:gd name="connsiteY4" fmla="*/ 62897 h 121366"/>
                <a:gd name="connsiteX5" fmla="*/ 5359 w 68742"/>
                <a:gd name="connsiteY5" fmla="*/ 68448 h 121366"/>
                <a:gd name="connsiteX6" fmla="*/ 0 w 68742"/>
                <a:gd name="connsiteY6" fmla="*/ 82370 h 121366"/>
                <a:gd name="connsiteX7" fmla="*/ 0 w 68742"/>
                <a:gd name="connsiteY7" fmla="*/ 121366 h 121366"/>
                <a:gd name="connsiteX8" fmla="*/ 68742 w 68742"/>
                <a:gd name="connsiteY8" fmla="*/ 121366 h 121366"/>
                <a:gd name="connsiteX9" fmla="*/ 68742 w 68742"/>
                <a:gd name="connsiteY9" fmla="*/ 85815 h 121366"/>
                <a:gd name="connsiteX10" fmla="*/ 68729 w 68742"/>
                <a:gd name="connsiteY10" fmla="*/ 35551 h 121366"/>
                <a:gd name="connsiteX11" fmla="*/ 68729 w 68742"/>
                <a:gd name="connsiteY11" fmla="*/ 0 h 121366"/>
                <a:gd name="connsiteX12" fmla="*/ 0 w 68742"/>
                <a:gd name="connsiteY12" fmla="*/ 0 h 121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742" h="121366" extrusionOk="0">
                  <a:moveTo>
                    <a:pt x="0" y="0"/>
                  </a:moveTo>
                  <a:lnTo>
                    <a:pt x="0" y="38997"/>
                  </a:lnTo>
                  <a:cubicBezTo>
                    <a:pt x="587" y="44011"/>
                    <a:pt x="2424" y="48797"/>
                    <a:pt x="5359" y="52918"/>
                  </a:cubicBezTo>
                  <a:lnTo>
                    <a:pt x="9328" y="58469"/>
                  </a:lnTo>
                  <a:cubicBezTo>
                    <a:pt x="10540" y="59694"/>
                    <a:pt x="10540" y="61672"/>
                    <a:pt x="9328" y="62897"/>
                  </a:cubicBezTo>
                  <a:lnTo>
                    <a:pt x="5359" y="68448"/>
                  </a:lnTo>
                  <a:cubicBezTo>
                    <a:pt x="2424" y="72557"/>
                    <a:pt x="587" y="77355"/>
                    <a:pt x="0" y="82370"/>
                  </a:cubicBezTo>
                  <a:lnTo>
                    <a:pt x="0" y="121366"/>
                  </a:lnTo>
                  <a:lnTo>
                    <a:pt x="68742" y="121366"/>
                  </a:lnTo>
                  <a:lnTo>
                    <a:pt x="68742" y="85815"/>
                  </a:lnTo>
                  <a:cubicBezTo>
                    <a:pt x="68740" y="71513"/>
                    <a:pt x="68731" y="49853"/>
                    <a:pt x="68729" y="35551"/>
                  </a:cubicBezTo>
                  <a:lnTo>
                    <a:pt x="68729" y="0"/>
                  </a:lnTo>
                  <a:lnTo>
                    <a:pt x="0" y="0"/>
                  </a:lnTo>
                  <a:close/>
                </a:path>
              </a:pathLst>
            </a:custGeom>
            <a:solidFill>
              <a:schemeClr val="accent1">
                <a:lumMod val="60000"/>
                <a:lumOff val="40000"/>
              </a:schemeClr>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0276;p137"/>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solidFill>
              <a:schemeClr val="accent1">
                <a:lumMod val="40000"/>
                <a:lumOff val="60000"/>
              </a:schemeClr>
            </a:solid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0277;p137"/>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solidFill>
              <a:schemeClr val="accent1">
                <a:lumMod val="20000"/>
                <a:lumOff val="8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Rectangle 1"/>
          <p:cNvSpPr/>
          <p:nvPr/>
        </p:nvSpPr>
        <p:spPr>
          <a:xfrm>
            <a:off x="1969694" y="1628800"/>
            <a:ext cx="1983813" cy="400110"/>
          </a:xfrm>
          <a:prstGeom prst="rect">
            <a:avLst/>
          </a:prstGeom>
        </p:spPr>
        <p:txBody>
          <a:bodyPr wrap="none" anchor="ctr">
            <a:spAutoFit/>
          </a:bodyPr>
          <a:lstStyle/>
          <a:p>
            <a:pPr lvl="0"/>
            <a:r>
              <a:rPr lang="id-ID" sz="2000" b="1" i="1" dirty="0">
                <a:latin typeface="Cambria" panose="02040503050406030204" pitchFamily="18" charset="0"/>
                <a:ea typeface="Cambria" panose="02040503050406030204" pitchFamily="18" charset="0"/>
              </a:rPr>
              <a:t>Threat </a:t>
            </a:r>
            <a:r>
              <a:rPr lang="en-US" sz="2000" b="1" i="1" dirty="0" smtClean="0">
                <a:latin typeface="Cambria" panose="02040503050406030204" pitchFamily="18" charset="0"/>
                <a:ea typeface="Cambria" panose="02040503050406030204" pitchFamily="18" charset="0"/>
              </a:rPr>
              <a:t>A</a:t>
            </a:r>
            <a:r>
              <a:rPr lang="id-ID" sz="2000" b="1" i="1" dirty="0" smtClean="0">
                <a:latin typeface="Cambria" panose="02040503050406030204" pitchFamily="18" charset="0"/>
                <a:ea typeface="Cambria" panose="02040503050406030204" pitchFamily="18" charset="0"/>
              </a:rPr>
              <a:t>nalysis</a:t>
            </a:r>
            <a:endParaRPr lang="id-ID" sz="2000" b="1" i="1" dirty="0">
              <a:latin typeface="Cambria" panose="02040503050406030204" pitchFamily="18" charset="0"/>
              <a:ea typeface="Cambria" panose="02040503050406030204" pitchFamily="18" charset="0"/>
            </a:endParaRPr>
          </a:p>
        </p:txBody>
      </p:sp>
      <p:sp>
        <p:nvSpPr>
          <p:cNvPr id="4" name="Rectangle 3"/>
          <p:cNvSpPr/>
          <p:nvPr/>
        </p:nvSpPr>
        <p:spPr>
          <a:xfrm>
            <a:off x="5125178" y="1628800"/>
            <a:ext cx="1867499" cy="400110"/>
          </a:xfrm>
          <a:prstGeom prst="rect">
            <a:avLst/>
          </a:prstGeom>
        </p:spPr>
        <p:txBody>
          <a:bodyPr wrap="none" anchor="ctr">
            <a:spAutoFit/>
          </a:bodyPr>
          <a:lstStyle/>
          <a:p>
            <a:pPr lvl="0"/>
            <a:r>
              <a:rPr lang="id-ID" sz="2000" b="1" i="1" dirty="0">
                <a:latin typeface="Cambria" panose="02040503050406030204" pitchFamily="18" charset="0"/>
                <a:ea typeface="Cambria" panose="02040503050406030204" pitchFamily="18" charset="0"/>
              </a:rPr>
              <a:t>Security </a:t>
            </a:r>
            <a:r>
              <a:rPr lang="en-US" sz="2000" b="1" i="1" dirty="0" smtClean="0">
                <a:latin typeface="Cambria" panose="02040503050406030204" pitchFamily="18" charset="0"/>
                <a:ea typeface="Cambria" panose="02040503050406030204" pitchFamily="18" charset="0"/>
              </a:rPr>
              <a:t>P</a:t>
            </a:r>
            <a:r>
              <a:rPr lang="id-ID" sz="2000" b="1" i="1" dirty="0" smtClean="0">
                <a:latin typeface="Cambria" panose="02040503050406030204" pitchFamily="18" charset="0"/>
                <a:ea typeface="Cambria" panose="02040503050406030204" pitchFamily="18" charset="0"/>
              </a:rPr>
              <a:t>olicy</a:t>
            </a:r>
            <a:endParaRPr lang="id-ID" sz="2000" b="1" i="1" dirty="0">
              <a:latin typeface="Cambria" panose="02040503050406030204" pitchFamily="18" charset="0"/>
              <a:ea typeface="Cambria" panose="02040503050406030204" pitchFamily="18" charset="0"/>
            </a:endParaRPr>
          </a:p>
        </p:txBody>
      </p:sp>
      <p:sp>
        <p:nvSpPr>
          <p:cNvPr id="13" name="Rectangle 12"/>
          <p:cNvSpPr/>
          <p:nvPr/>
        </p:nvSpPr>
        <p:spPr>
          <a:xfrm>
            <a:off x="7702303" y="1628800"/>
            <a:ext cx="2607702" cy="400110"/>
          </a:xfrm>
          <a:prstGeom prst="rect">
            <a:avLst/>
          </a:prstGeom>
        </p:spPr>
        <p:txBody>
          <a:bodyPr wrap="none" anchor="ctr">
            <a:spAutoFit/>
          </a:bodyPr>
          <a:lstStyle/>
          <a:p>
            <a:pPr lvl="0"/>
            <a:r>
              <a:rPr lang="id-ID" sz="2000" b="1" i="1" dirty="0">
                <a:latin typeface="Cambria" panose="02040503050406030204" pitchFamily="18" charset="0"/>
                <a:ea typeface="Cambria" panose="02040503050406030204" pitchFamily="18" charset="0"/>
              </a:rPr>
              <a:t>Security </a:t>
            </a:r>
            <a:r>
              <a:rPr lang="en-US" sz="2000" b="1" i="1" dirty="0" smtClean="0">
                <a:latin typeface="Cambria" panose="02040503050406030204" pitchFamily="18" charset="0"/>
                <a:ea typeface="Cambria" panose="02040503050406030204" pitchFamily="18" charset="0"/>
              </a:rPr>
              <a:t>M</a:t>
            </a:r>
            <a:r>
              <a:rPr lang="id-ID" sz="2000" b="1" i="1" dirty="0" smtClean="0">
                <a:latin typeface="Cambria" panose="02040503050406030204" pitchFamily="18" charset="0"/>
                <a:ea typeface="Cambria" panose="02040503050406030204" pitchFamily="18" charset="0"/>
              </a:rPr>
              <a:t>echanisms</a:t>
            </a:r>
            <a:endParaRPr lang="id-ID" sz="2000" b="1" i="1" dirty="0">
              <a:latin typeface="Cambria" panose="02040503050406030204" pitchFamily="18" charset="0"/>
              <a:ea typeface="Cambria" panose="02040503050406030204" pitchFamily="18" charset="0"/>
            </a:endParaRPr>
          </a:p>
        </p:txBody>
      </p:sp>
      <p:sp>
        <p:nvSpPr>
          <p:cNvPr id="14" name="Content Placeholder 2"/>
          <p:cNvSpPr txBox="1">
            <a:spLocks/>
          </p:cNvSpPr>
          <p:nvPr/>
        </p:nvSpPr>
        <p:spPr>
          <a:xfrm>
            <a:off x="1559496" y="2359402"/>
            <a:ext cx="2808312" cy="358987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i="1" dirty="0">
                <a:latin typeface="Cambria" panose="02040503050406030204" pitchFamily="18" charset="0"/>
                <a:ea typeface="Cambria" panose="02040503050406030204" pitchFamily="18" charset="0"/>
              </a:rPr>
              <a:t>Threat analysis </a:t>
            </a:r>
            <a:r>
              <a:rPr lang="id-ID" sz="1800" dirty="0">
                <a:latin typeface="Cambria" panose="02040503050406030204" pitchFamily="18" charset="0"/>
                <a:ea typeface="Cambria" panose="02040503050406030204" pitchFamily="18" charset="0"/>
              </a:rPr>
              <a:t>merupakan tahapan analisis layanan server dan kapasitas jaringan dalam mendukung sistem bisnis yang sedang atau akan diterapkan organisasi. Contohnya, konfigurasi layanan server FTP dan server web.</a:t>
            </a:r>
            <a:endParaRPr lang="id-ID" sz="1800" i="1" dirty="0">
              <a:latin typeface="Cambria" panose="02040503050406030204" pitchFamily="18" charset="0"/>
              <a:ea typeface="Cambria" panose="02040503050406030204" pitchFamily="18" charset="0"/>
            </a:endParaRPr>
          </a:p>
        </p:txBody>
      </p:sp>
      <p:sp>
        <p:nvSpPr>
          <p:cNvPr id="15" name="Content Placeholder 2"/>
          <p:cNvSpPr txBox="1">
            <a:spLocks/>
          </p:cNvSpPr>
          <p:nvPr/>
        </p:nvSpPr>
        <p:spPr>
          <a:xfrm>
            <a:off x="4826000" y="2359402"/>
            <a:ext cx="2638152" cy="358987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i="1" dirty="0">
                <a:latin typeface="Cambria" panose="02040503050406030204" pitchFamily="18" charset="0"/>
                <a:ea typeface="Cambria" panose="02040503050406030204" pitchFamily="18" charset="0"/>
              </a:rPr>
              <a:t>Security policy </a:t>
            </a:r>
            <a:r>
              <a:rPr lang="id-ID" sz="1800" dirty="0">
                <a:latin typeface="Cambria" panose="02040503050406030204" pitchFamily="18" charset="0"/>
                <a:ea typeface="Cambria" panose="02040503050406030204" pitchFamily="18" charset="0"/>
              </a:rPr>
              <a:t>adalah rangkaian aturan untuk mencegah terjadinya penyerangan atau penyusupan terhadap jaringan dan komputer server. Aturan-aturan dalam </a:t>
            </a:r>
            <a:r>
              <a:rPr lang="id-ID" sz="1800" i="1" dirty="0">
                <a:latin typeface="Cambria" panose="02040503050406030204" pitchFamily="18" charset="0"/>
                <a:ea typeface="Cambria" panose="02040503050406030204" pitchFamily="18" charset="0"/>
              </a:rPr>
              <a:t>security policy </a:t>
            </a:r>
            <a:r>
              <a:rPr lang="id-ID" sz="1800" dirty="0">
                <a:latin typeface="Cambria" panose="02040503050406030204" pitchFamily="18" charset="0"/>
                <a:ea typeface="Cambria" panose="02040503050406030204" pitchFamily="18" charset="0"/>
              </a:rPr>
              <a:t>merupakan tindakan nyata dalam implementasi tahap penganalisisan ancaman (</a:t>
            </a:r>
            <a:r>
              <a:rPr lang="id-ID" sz="1800" i="1" dirty="0">
                <a:latin typeface="Cambria" panose="02040503050406030204" pitchFamily="18" charset="0"/>
                <a:ea typeface="Cambria" panose="02040503050406030204" pitchFamily="18" charset="0"/>
              </a:rPr>
              <a:t>threat analysis</a:t>
            </a:r>
            <a:r>
              <a:rPr lang="id-ID" sz="1800" dirty="0">
                <a:latin typeface="Cambria" panose="02040503050406030204" pitchFamily="18" charset="0"/>
                <a:ea typeface="Cambria" panose="02040503050406030204" pitchFamily="18" charset="0"/>
              </a:rPr>
              <a:t>)</a:t>
            </a:r>
            <a:endParaRPr lang="id-ID" sz="1800" i="1" dirty="0">
              <a:latin typeface="Cambria" panose="02040503050406030204" pitchFamily="18" charset="0"/>
              <a:ea typeface="Cambria" panose="02040503050406030204" pitchFamily="18" charset="0"/>
            </a:endParaRPr>
          </a:p>
        </p:txBody>
      </p:sp>
      <p:sp>
        <p:nvSpPr>
          <p:cNvPr id="16" name="Content Placeholder 2"/>
          <p:cNvSpPr txBox="1">
            <a:spLocks/>
          </p:cNvSpPr>
          <p:nvPr/>
        </p:nvSpPr>
        <p:spPr>
          <a:xfrm>
            <a:off x="8129980" y="2376007"/>
            <a:ext cx="2286499" cy="357327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i="1" dirty="0">
                <a:latin typeface="Cambria" panose="02040503050406030204" pitchFamily="18" charset="0"/>
                <a:ea typeface="Cambria" panose="02040503050406030204" pitchFamily="18" charset="0"/>
              </a:rPr>
              <a:t>Security mechanisms </a:t>
            </a:r>
            <a:r>
              <a:rPr lang="id-ID" sz="1800" dirty="0">
                <a:latin typeface="Cambria" panose="02040503050406030204" pitchFamily="18" charset="0"/>
                <a:ea typeface="Cambria" panose="02040503050406030204" pitchFamily="18" charset="0"/>
              </a:rPr>
              <a:t>adalah tahapan menerapkan mode keamanan tersebut dengan meningkatkan fitur keamanan data, baik melalui konfigurasi </a:t>
            </a:r>
            <a:r>
              <a:rPr lang="id-ID" sz="1800" i="1" dirty="0">
                <a:latin typeface="Cambria" panose="02040503050406030204" pitchFamily="18" charset="0"/>
                <a:ea typeface="Cambria" panose="02040503050406030204" pitchFamily="18" charset="0"/>
              </a:rPr>
              <a:t>hardware</a:t>
            </a:r>
            <a:r>
              <a:rPr lang="id-ID" sz="1800" dirty="0">
                <a:latin typeface="Cambria" panose="02040503050406030204" pitchFamily="18" charset="0"/>
                <a:ea typeface="Cambria" panose="02040503050406030204" pitchFamily="18" charset="0"/>
              </a:rPr>
              <a:t> maupun </a:t>
            </a:r>
            <a:r>
              <a:rPr lang="id-ID" sz="1800" i="1" dirty="0">
                <a:latin typeface="Cambria" panose="02040503050406030204" pitchFamily="18" charset="0"/>
                <a:ea typeface="Cambria" panose="02040503050406030204" pitchFamily="18" charset="0"/>
              </a:rPr>
              <a:t>software</a:t>
            </a:r>
            <a:r>
              <a:rPr lang="id-ID" sz="1800" dirty="0">
                <a:latin typeface="Cambria" panose="02040503050406030204" pitchFamily="18" charset="0"/>
                <a:ea typeface="Cambria" panose="02040503050406030204" pitchFamily="18" charset="0"/>
              </a:rPr>
              <a:t>.</a:t>
            </a:r>
            <a:endParaRPr lang="id-ID" sz="1800" i="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614782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487488" y="548680"/>
            <a:ext cx="9411477" cy="1123712"/>
          </a:xfrm>
          <a:prstGeom prst="roundRect">
            <a:avLst/>
          </a:prstGeom>
          <a:noFill/>
          <a:ln w="57150">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4378592" y="5324895"/>
            <a:ext cx="3384376" cy="47027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b="1" dirty="0">
                <a:latin typeface="Cambria" panose="02040503050406030204" pitchFamily="18" charset="0"/>
                <a:ea typeface="Cambria" panose="02040503050406030204" pitchFamily="18" charset="0"/>
              </a:rPr>
              <a:t>S</a:t>
            </a:r>
            <a:r>
              <a:rPr lang="id-ID" sz="2000" b="1" dirty="0" smtClean="0">
                <a:latin typeface="Cambria" panose="02040503050406030204" pitchFamily="18" charset="0"/>
                <a:ea typeface="Cambria" panose="02040503050406030204" pitchFamily="18" charset="0"/>
              </a:rPr>
              <a:t>kema </a:t>
            </a:r>
            <a:r>
              <a:rPr lang="id-ID" sz="2000" b="1" dirty="0">
                <a:latin typeface="Cambria" panose="02040503050406030204" pitchFamily="18" charset="0"/>
                <a:ea typeface="Cambria" panose="02040503050406030204" pitchFamily="18" charset="0"/>
              </a:rPr>
              <a:t>kerja intruder.</a:t>
            </a:r>
          </a:p>
        </p:txBody>
      </p:sp>
      <p:sp>
        <p:nvSpPr>
          <p:cNvPr id="9" name="Content Placeholder 2"/>
          <p:cNvSpPr txBox="1">
            <a:spLocks/>
          </p:cNvSpPr>
          <p:nvPr/>
        </p:nvSpPr>
        <p:spPr>
          <a:xfrm>
            <a:off x="3647728" y="2111734"/>
            <a:ext cx="4827263" cy="2463063"/>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smtClean="0"/>
              <a:t>Insert </a:t>
            </a:r>
            <a:r>
              <a:rPr lang="id-ID" sz="2000" dirty="0" smtClean="0"/>
              <a:t>Gambar </a:t>
            </a:r>
            <a:r>
              <a:rPr lang="id-ID" sz="2000" dirty="0"/>
              <a:t>6.7 Skema kerja intruder.</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7" name="TextBox 6"/>
          <p:cNvSpPr txBox="1"/>
          <p:nvPr/>
        </p:nvSpPr>
        <p:spPr>
          <a:xfrm>
            <a:off x="1365042" y="674120"/>
            <a:ext cx="9411477" cy="1123712"/>
          </a:xfrm>
          <a:prstGeom prst="roundRect">
            <a:avLst/>
          </a:prstGeom>
          <a:solidFill>
            <a:schemeClr val="accent1">
              <a:lumMod val="20000"/>
              <a:lumOff val="80000"/>
            </a:schemeClr>
          </a:solidFill>
        </p:spPr>
        <p:txBody>
          <a:bodyPr wrap="square" rtlCol="0">
            <a:spAutoFit/>
          </a:bodyPr>
          <a:lstStyle/>
          <a:p>
            <a:pPr algn="just"/>
            <a:r>
              <a:rPr lang="id-ID" sz="2000" i="1" dirty="0">
                <a:latin typeface="Cambria" panose="02040503050406030204" pitchFamily="18" charset="0"/>
                <a:ea typeface="Cambria" panose="02040503050406030204" pitchFamily="18" charset="0"/>
              </a:rPr>
              <a:t>Computer security </a:t>
            </a:r>
            <a:r>
              <a:rPr lang="id-ID" sz="2000" dirty="0">
                <a:latin typeface="Cambria" panose="02040503050406030204" pitchFamily="18" charset="0"/>
                <a:ea typeface="Cambria" panose="02040503050406030204" pitchFamily="18" charset="0"/>
              </a:rPr>
              <a:t>sangat penting untuk direncanakan karena langkah-langkah ini bertujuan untuk mendeteksi dan mencegah penggunaan komputer secara tidak sah atau ilegal dari para </a:t>
            </a:r>
            <a:r>
              <a:rPr lang="id-ID" sz="2000" i="1" dirty="0">
                <a:latin typeface="Cambria" panose="02040503050406030204" pitchFamily="18" charset="0"/>
                <a:ea typeface="Cambria" panose="02040503050406030204" pitchFamily="18" charset="0"/>
              </a:rPr>
              <a:t>intruder</a:t>
            </a:r>
            <a:r>
              <a:rPr lang="id-ID" sz="2000" dirty="0">
                <a:latin typeface="Cambria" panose="02040503050406030204" pitchFamily="18" charset="0"/>
                <a:ea typeface="Cambria" panose="02040503050406030204" pitchFamily="18" charset="0"/>
              </a:rPr>
              <a:t>.</a:t>
            </a:r>
            <a:endParaRPr lang="id-ID" sz="2000" i="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4473650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0" name="Group 9"/>
          <p:cNvGrpSpPr/>
          <p:nvPr/>
        </p:nvGrpSpPr>
        <p:grpSpPr>
          <a:xfrm>
            <a:off x="1858313" y="573567"/>
            <a:ext cx="8475374" cy="908633"/>
            <a:chOff x="1700714" y="560288"/>
            <a:chExt cx="8475374" cy="908633"/>
          </a:xfrm>
        </p:grpSpPr>
        <p:sp>
          <p:nvSpPr>
            <p:cNvPr id="11" name="Rounded Rectangle 10"/>
            <p:cNvSpPr/>
            <p:nvPr/>
          </p:nvSpPr>
          <p:spPr>
            <a:xfrm>
              <a:off x="1823160" y="560288"/>
              <a:ext cx="8352928" cy="755931"/>
            </a:xfrm>
            <a:prstGeom prst="roundRect">
              <a:avLst/>
            </a:prstGeom>
            <a:noFill/>
            <a:ln w="57150">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700714" y="685728"/>
              <a:ext cx="8352928" cy="783193"/>
            </a:xfrm>
            <a:prstGeom prst="roundRect">
              <a:avLst/>
            </a:prstGeom>
            <a:solidFill>
              <a:schemeClr val="accent1">
                <a:lumMod val="20000"/>
                <a:lumOff val="80000"/>
              </a:schemeClr>
            </a:solidFill>
          </p:spPr>
          <p:txBody>
            <a:bodyPr wrap="square" rtlCol="0">
              <a:spAutoFit/>
            </a:bodyPr>
            <a:lstStyle/>
            <a:p>
              <a:pPr algn="just"/>
              <a:r>
                <a:rPr lang="id-ID" sz="2000" dirty="0">
                  <a:latin typeface="Cambria" panose="02040503050406030204" pitchFamily="18" charset="0"/>
                  <a:ea typeface="Cambria" panose="02040503050406030204" pitchFamily="18" charset="0"/>
                </a:rPr>
                <a:t>Untuk menjaga keamanan sistem dari serangan intruder, diperlukan mode keamanan data yang terbagi menjadi beberapa jenis, yaitu sebagai berikut.</a:t>
              </a:r>
            </a:p>
          </p:txBody>
        </p:sp>
      </p:grpSp>
      <p:sp>
        <p:nvSpPr>
          <p:cNvPr id="21" name="Content Placeholder 2"/>
          <p:cNvSpPr txBox="1">
            <a:spLocks/>
          </p:cNvSpPr>
          <p:nvPr/>
        </p:nvSpPr>
        <p:spPr>
          <a:xfrm>
            <a:off x="2027547" y="2564904"/>
            <a:ext cx="3251145" cy="328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dirty="0">
                <a:latin typeface="Cambria" panose="02040503050406030204" pitchFamily="18" charset="0"/>
                <a:ea typeface="Cambria" panose="02040503050406030204" pitchFamily="18" charset="0"/>
              </a:rPr>
              <a:t>Sisi paling penting dalam mode keamanan data adalah sisi fisik data. Kelalaian pengawasan sisi ini, dapat menyebabkan orang tidak bertanggung jawab bisa menyentuk, mengoperasikan, dan memodifikasi fungsi data. Oleh karena itu, </a:t>
            </a:r>
            <a:r>
              <a:rPr lang="id-ID" sz="1800" i="1" dirty="0">
                <a:latin typeface="Cambria" panose="02040503050406030204" pitchFamily="18" charset="0"/>
                <a:ea typeface="Cambria" panose="02040503050406030204" pitchFamily="18" charset="0"/>
              </a:rPr>
              <a:t>Data Operation Center </a:t>
            </a:r>
            <a:r>
              <a:rPr lang="id-ID" sz="1800" dirty="0">
                <a:latin typeface="Cambria" panose="02040503050406030204" pitchFamily="18" charset="0"/>
                <a:ea typeface="Cambria" panose="02040503050406030204" pitchFamily="18" charset="0"/>
              </a:rPr>
              <a:t>biasanya diletakan dalam ruangan yang tidak terjangkau dan memiliki keamanan fisik berlapis.</a:t>
            </a:r>
          </a:p>
        </p:txBody>
      </p:sp>
      <p:sp>
        <p:nvSpPr>
          <p:cNvPr id="26" name="Rounded Rectangle 25"/>
          <p:cNvSpPr/>
          <p:nvPr/>
        </p:nvSpPr>
        <p:spPr>
          <a:xfrm>
            <a:off x="1858313" y="2132857"/>
            <a:ext cx="3589615" cy="3931560"/>
          </a:xfrm>
          <a:prstGeom prst="roundRect">
            <a:avLst/>
          </a:prstGeom>
          <a:noFill/>
          <a:ln w="38100">
            <a:solidFill>
              <a:schemeClr val="accent6">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27" name="TextBox 26"/>
          <p:cNvSpPr txBox="1"/>
          <p:nvPr/>
        </p:nvSpPr>
        <p:spPr>
          <a:xfrm>
            <a:off x="2326974" y="1918876"/>
            <a:ext cx="2652289" cy="461665"/>
          </a:xfrm>
          <a:prstGeom prst="rect">
            <a:avLst/>
          </a:prstGeom>
          <a:solidFill>
            <a:schemeClr val="accent6">
              <a:lumMod val="60000"/>
              <a:lumOff val="40000"/>
            </a:schemeClr>
          </a:solidFill>
        </p:spPr>
        <p:txBody>
          <a:bodyPr wrap="square" rtlCol="0" anchor="ctr">
            <a:spAutoFit/>
          </a:bodyPr>
          <a:lstStyle/>
          <a:p>
            <a:pPr algn="ctr"/>
            <a:r>
              <a:rPr lang="id-ID" sz="2400" b="1" i="1" dirty="0">
                <a:latin typeface="Cambria" panose="02040503050406030204" pitchFamily="18" charset="0"/>
                <a:ea typeface="Cambria" panose="02040503050406030204" pitchFamily="18" charset="0"/>
              </a:rPr>
              <a:t>Physical </a:t>
            </a:r>
            <a:r>
              <a:rPr lang="id-ID" sz="2400" b="1" i="1" dirty="0" smtClean="0">
                <a:latin typeface="Cambria" panose="02040503050406030204" pitchFamily="18" charset="0"/>
                <a:ea typeface="Cambria" panose="02040503050406030204" pitchFamily="18" charset="0"/>
              </a:rPr>
              <a:t>Security</a:t>
            </a:r>
            <a:endParaRPr lang="id-ID" sz="2400" b="1" i="1" dirty="0">
              <a:latin typeface="Cambria" panose="02040503050406030204" pitchFamily="18" charset="0"/>
              <a:ea typeface="Cambria" panose="02040503050406030204" pitchFamily="18" charset="0"/>
            </a:endParaRPr>
          </a:p>
        </p:txBody>
      </p:sp>
      <p:sp>
        <p:nvSpPr>
          <p:cNvPr id="28" name="Rounded Rectangle 27"/>
          <p:cNvSpPr/>
          <p:nvPr/>
        </p:nvSpPr>
        <p:spPr>
          <a:xfrm>
            <a:off x="6656938" y="2132857"/>
            <a:ext cx="3589615" cy="3931559"/>
          </a:xfrm>
          <a:prstGeom prst="roundRect">
            <a:avLst/>
          </a:prstGeom>
          <a:noFill/>
          <a:ln w="38100">
            <a:solidFill>
              <a:schemeClr val="accent6">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29" name="TextBox 28"/>
          <p:cNvSpPr txBox="1"/>
          <p:nvPr/>
        </p:nvSpPr>
        <p:spPr>
          <a:xfrm>
            <a:off x="7125600" y="1902024"/>
            <a:ext cx="2652289" cy="461665"/>
          </a:xfrm>
          <a:prstGeom prst="rect">
            <a:avLst/>
          </a:prstGeom>
          <a:solidFill>
            <a:schemeClr val="accent6">
              <a:lumMod val="60000"/>
              <a:lumOff val="40000"/>
            </a:schemeClr>
          </a:solidFill>
        </p:spPr>
        <p:txBody>
          <a:bodyPr wrap="square" rtlCol="0" anchor="ctr">
            <a:spAutoFit/>
          </a:bodyPr>
          <a:lstStyle/>
          <a:p>
            <a:pPr algn="ctr"/>
            <a:r>
              <a:rPr lang="id-ID" sz="2400" b="1" i="1" dirty="0">
                <a:latin typeface="Cambria" panose="02040503050406030204" pitchFamily="18" charset="0"/>
                <a:ea typeface="Cambria" panose="02040503050406030204" pitchFamily="18" charset="0"/>
              </a:rPr>
              <a:t>Network Security</a:t>
            </a:r>
          </a:p>
        </p:txBody>
      </p:sp>
      <p:sp>
        <p:nvSpPr>
          <p:cNvPr id="30" name="Content Placeholder 2"/>
          <p:cNvSpPr txBox="1">
            <a:spLocks/>
          </p:cNvSpPr>
          <p:nvPr/>
        </p:nvSpPr>
        <p:spPr>
          <a:xfrm>
            <a:off x="6867568" y="2538249"/>
            <a:ext cx="3168352" cy="312077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i="1" dirty="0">
                <a:latin typeface="Cambria" panose="02040503050406030204" pitchFamily="18" charset="0"/>
                <a:ea typeface="Cambria" panose="02040503050406030204" pitchFamily="18" charset="0"/>
              </a:rPr>
              <a:t>Network security </a:t>
            </a:r>
            <a:r>
              <a:rPr lang="id-ID" sz="1800" dirty="0">
                <a:latin typeface="Cambria" panose="02040503050406030204" pitchFamily="18" charset="0"/>
                <a:ea typeface="Cambria" panose="02040503050406030204" pitchFamily="18" charset="0"/>
              </a:rPr>
              <a:t>merupakan metode pengamanan jaringan dengan membangun sistem </a:t>
            </a:r>
            <a:r>
              <a:rPr lang="id-ID" sz="1800" i="1" dirty="0">
                <a:latin typeface="Cambria" panose="02040503050406030204" pitchFamily="18" charset="0"/>
                <a:ea typeface="Cambria" panose="02040503050406030204" pitchFamily="18" charset="0"/>
              </a:rPr>
              <a:t>firewall</a:t>
            </a:r>
            <a:r>
              <a:rPr lang="id-ID" sz="1800" dirty="0">
                <a:latin typeface="Cambria" panose="02040503050406030204" pitchFamily="18" charset="0"/>
                <a:ea typeface="Cambria" panose="02040503050406030204" pitchFamily="18" charset="0"/>
              </a:rPr>
              <a:t> dan monitoring berbasis </a:t>
            </a:r>
            <a:r>
              <a:rPr lang="id-ID" sz="1800" i="1" dirty="0">
                <a:latin typeface="Cambria" panose="02040503050406030204" pitchFamily="18" charset="0"/>
                <a:ea typeface="Cambria" panose="02040503050406030204" pitchFamily="18" charset="0"/>
              </a:rPr>
              <a:t>hardware </a:t>
            </a:r>
            <a:r>
              <a:rPr lang="id-ID" sz="1800" dirty="0">
                <a:latin typeface="Cambria" panose="02040503050406030204" pitchFamily="18" charset="0"/>
                <a:ea typeface="Cambria" panose="02040503050406030204" pitchFamily="18" charset="0"/>
              </a:rPr>
              <a:t>ataupun </a:t>
            </a:r>
            <a:r>
              <a:rPr lang="id-ID" sz="1800" i="1" dirty="0">
                <a:latin typeface="Cambria" panose="02040503050406030204" pitchFamily="18" charset="0"/>
                <a:ea typeface="Cambria" panose="02040503050406030204" pitchFamily="18" charset="0"/>
              </a:rPr>
              <a:t>software</a:t>
            </a:r>
            <a:r>
              <a:rPr lang="id-ID" sz="1800" dirty="0">
                <a:latin typeface="Cambria" panose="02040503050406030204" pitchFamily="18" charset="0"/>
                <a:ea typeface="Cambria" panose="02040503050406030204" pitchFamily="18" charset="0"/>
              </a:rPr>
              <a:t>, yang dioperasikan dalam </a:t>
            </a:r>
            <a:r>
              <a:rPr lang="id-ID" sz="1800" i="1" dirty="0">
                <a:latin typeface="Cambria" panose="02040503050406030204" pitchFamily="18" charset="0"/>
                <a:ea typeface="Cambria" panose="02040503050406030204" pitchFamily="18" charset="0"/>
              </a:rPr>
              <a:t>Network Operations Center</a:t>
            </a:r>
            <a:r>
              <a:rPr lang="id-ID" sz="1800" dirty="0">
                <a:latin typeface="Cambria" panose="02040503050406030204" pitchFamily="18" charset="0"/>
                <a:ea typeface="Cambria" panose="02040503050406030204" pitchFamily="18" charset="0"/>
              </a:rPr>
              <a:t>.</a:t>
            </a:r>
            <a:endParaRPr lang="id-ID" sz="1800" i="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5345212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0" y="0"/>
            <a:ext cx="12192000" cy="6483255"/>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3" name="Rectangle 2"/>
          <p:cNvSpPr/>
          <p:nvPr/>
        </p:nvSpPr>
        <p:spPr>
          <a:xfrm>
            <a:off x="1011819" y="0"/>
            <a:ext cx="10153128" cy="5589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3" name="Rounded Rectangle 12"/>
          <p:cNvSpPr/>
          <p:nvPr/>
        </p:nvSpPr>
        <p:spPr>
          <a:xfrm>
            <a:off x="1858313" y="937600"/>
            <a:ext cx="3589615" cy="3931560"/>
          </a:xfrm>
          <a:prstGeom prst="roundRect">
            <a:avLst/>
          </a:prstGeom>
          <a:noFill/>
          <a:ln w="38100">
            <a:solidFill>
              <a:schemeClr val="accent6">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14" name="TextBox 13"/>
          <p:cNvSpPr txBox="1"/>
          <p:nvPr/>
        </p:nvSpPr>
        <p:spPr>
          <a:xfrm>
            <a:off x="2326974" y="723619"/>
            <a:ext cx="2652289" cy="461665"/>
          </a:xfrm>
          <a:prstGeom prst="rect">
            <a:avLst/>
          </a:prstGeom>
          <a:solidFill>
            <a:schemeClr val="accent6">
              <a:lumMod val="60000"/>
              <a:lumOff val="40000"/>
            </a:schemeClr>
          </a:solidFill>
        </p:spPr>
        <p:txBody>
          <a:bodyPr wrap="square" rtlCol="0" anchor="ctr">
            <a:spAutoFit/>
          </a:bodyPr>
          <a:lstStyle/>
          <a:p>
            <a:pPr algn="ctr"/>
            <a:r>
              <a:rPr lang="id-ID" sz="2400" b="1" i="1" dirty="0">
                <a:latin typeface="Cambria" panose="02040503050406030204" pitchFamily="18" charset="0"/>
                <a:ea typeface="Cambria" panose="02040503050406030204" pitchFamily="18" charset="0"/>
              </a:rPr>
              <a:t>Account Security</a:t>
            </a:r>
          </a:p>
        </p:txBody>
      </p:sp>
      <p:sp>
        <p:nvSpPr>
          <p:cNvPr id="15" name="Rounded Rectangle 14"/>
          <p:cNvSpPr/>
          <p:nvPr/>
        </p:nvSpPr>
        <p:spPr>
          <a:xfrm>
            <a:off x="6656938" y="937600"/>
            <a:ext cx="3589615" cy="3931559"/>
          </a:xfrm>
          <a:prstGeom prst="roundRect">
            <a:avLst/>
          </a:prstGeom>
          <a:noFill/>
          <a:ln w="38100">
            <a:solidFill>
              <a:schemeClr val="accent6">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16" name="TextBox 15"/>
          <p:cNvSpPr txBox="1"/>
          <p:nvPr/>
        </p:nvSpPr>
        <p:spPr>
          <a:xfrm>
            <a:off x="7125600" y="522101"/>
            <a:ext cx="2652289" cy="830997"/>
          </a:xfrm>
          <a:prstGeom prst="rect">
            <a:avLst/>
          </a:prstGeom>
          <a:solidFill>
            <a:schemeClr val="accent6">
              <a:lumMod val="60000"/>
              <a:lumOff val="40000"/>
            </a:schemeClr>
          </a:solidFill>
        </p:spPr>
        <p:txBody>
          <a:bodyPr wrap="square" rtlCol="0" anchor="ctr">
            <a:spAutoFit/>
          </a:bodyPr>
          <a:lstStyle/>
          <a:p>
            <a:pPr algn="ctr"/>
            <a:r>
              <a:rPr lang="id-ID" sz="2400" b="1" i="1" dirty="0">
                <a:latin typeface="Cambria" panose="02040503050406030204" pitchFamily="18" charset="0"/>
                <a:ea typeface="Cambria" panose="02040503050406030204" pitchFamily="18" charset="0"/>
              </a:rPr>
              <a:t>File System Security</a:t>
            </a:r>
          </a:p>
        </p:txBody>
      </p:sp>
      <p:sp>
        <p:nvSpPr>
          <p:cNvPr id="18" name="Content Placeholder 2"/>
          <p:cNvSpPr txBox="1">
            <a:spLocks/>
          </p:cNvSpPr>
          <p:nvPr/>
        </p:nvSpPr>
        <p:spPr>
          <a:xfrm>
            <a:off x="2068942" y="1453828"/>
            <a:ext cx="3168352" cy="31467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i="1" dirty="0">
                <a:latin typeface="Cambria" panose="02040503050406030204" pitchFamily="18" charset="0"/>
                <a:ea typeface="Cambria" panose="02040503050406030204" pitchFamily="18" charset="0"/>
              </a:rPr>
              <a:t>Security policy </a:t>
            </a:r>
            <a:r>
              <a:rPr lang="id-ID" sz="1800" dirty="0">
                <a:latin typeface="Cambria" panose="02040503050406030204" pitchFamily="18" charset="0"/>
                <a:ea typeface="Cambria" panose="02040503050406030204" pitchFamily="18" charset="0"/>
              </a:rPr>
              <a:t>adalah rangkaian aturan untuk mencegah terjadinya penyerangan atau penyusupan terhadap jaringan dan komputer server. Aturan-aturan dalam </a:t>
            </a:r>
            <a:r>
              <a:rPr lang="id-ID" sz="1800" i="1" dirty="0">
                <a:latin typeface="Cambria" panose="02040503050406030204" pitchFamily="18" charset="0"/>
                <a:ea typeface="Cambria" panose="02040503050406030204" pitchFamily="18" charset="0"/>
              </a:rPr>
              <a:t>security policy </a:t>
            </a:r>
            <a:r>
              <a:rPr lang="id-ID" sz="1800" dirty="0">
                <a:latin typeface="Cambria" panose="02040503050406030204" pitchFamily="18" charset="0"/>
                <a:ea typeface="Cambria" panose="02040503050406030204" pitchFamily="18" charset="0"/>
              </a:rPr>
              <a:t>merupakan tindakan nyata dalam implementasi tahap penganalisisan ancaman (</a:t>
            </a:r>
            <a:r>
              <a:rPr lang="id-ID" sz="1800" i="1" dirty="0">
                <a:latin typeface="Cambria" panose="02040503050406030204" pitchFamily="18" charset="0"/>
                <a:ea typeface="Cambria" panose="02040503050406030204" pitchFamily="18" charset="0"/>
              </a:rPr>
              <a:t>threat analysis</a:t>
            </a:r>
            <a:r>
              <a:rPr lang="id-ID" sz="1800" dirty="0">
                <a:latin typeface="Cambria" panose="02040503050406030204" pitchFamily="18" charset="0"/>
                <a:ea typeface="Cambria" panose="02040503050406030204" pitchFamily="18" charset="0"/>
              </a:rPr>
              <a:t>)</a:t>
            </a:r>
            <a:endParaRPr lang="id-ID" sz="1800" i="1" dirty="0">
              <a:latin typeface="Cambria" panose="02040503050406030204" pitchFamily="18" charset="0"/>
              <a:ea typeface="Cambria" panose="02040503050406030204" pitchFamily="18" charset="0"/>
            </a:endParaRPr>
          </a:p>
        </p:txBody>
      </p:sp>
      <p:sp>
        <p:nvSpPr>
          <p:cNvPr id="19" name="Content Placeholder 2"/>
          <p:cNvSpPr txBox="1">
            <a:spLocks/>
          </p:cNvSpPr>
          <p:nvPr/>
        </p:nvSpPr>
        <p:spPr>
          <a:xfrm>
            <a:off x="6867567" y="1558912"/>
            <a:ext cx="3168353" cy="295540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dirty="0">
                <a:latin typeface="Cambria" panose="02040503050406030204" pitchFamily="18" charset="0"/>
                <a:ea typeface="Cambria" panose="02040503050406030204" pitchFamily="18" charset="0"/>
              </a:rPr>
              <a:t>Pada bagian ini, seorang administrator jaringan harus dapat menentukan jenis file sistem yang akan digunakan dan cara mengatur kewenangan setiap user dalam pengaksesannya serta maksimal kuota kapasitas penyimpanannya.</a:t>
            </a:r>
          </a:p>
        </p:txBody>
      </p:sp>
    </p:spTree>
    <p:extLst>
      <p:ext uri="{BB962C8B-B14F-4D97-AF65-F5344CB8AC3E}">
        <p14:creationId xmlns:p14="http://schemas.microsoft.com/office/powerpoint/2010/main" val="198955805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id-ID" sz="5400" b="1" dirty="0">
                <a:solidFill>
                  <a:schemeClr val="bg1"/>
                </a:solidFill>
                <a:ea typeface="Cambria" panose="02040503050406030204" pitchFamily="18" charset="0"/>
              </a:rPr>
              <a:t>Silahkan </a:t>
            </a:r>
            <a:r>
              <a:rPr lang="id-ID" sz="5400" b="1" dirty="0" smtClean="0">
                <a:solidFill>
                  <a:schemeClr val="bg1"/>
                </a:solidFill>
                <a:ea typeface="Cambria" panose="02040503050406030204" pitchFamily="18" charset="0"/>
              </a:rPr>
              <a:t>kerjakan </a:t>
            </a:r>
            <a:r>
              <a:rPr lang="en-US" sz="5400" b="1" dirty="0" err="1" smtClean="0">
                <a:solidFill>
                  <a:schemeClr val="bg1"/>
                </a:solidFill>
                <a:ea typeface="Cambria" panose="02040503050406030204" pitchFamily="18" charset="0"/>
              </a:rPr>
              <a:t>Aktivitas</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Mandiri</a:t>
            </a:r>
            <a:r>
              <a:rPr lang="id-ID" sz="5400" b="1" dirty="0" smtClean="0">
                <a:solidFill>
                  <a:schemeClr val="bg1"/>
                </a:solidFill>
                <a:ea typeface="Cambria" panose="02040503050406030204" pitchFamily="18" charset="0"/>
              </a:rPr>
              <a:t> </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973422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69524" y="1772816"/>
            <a:ext cx="9234988" cy="792089"/>
          </a:xfrm>
          <a:prstGeom prst="roundRect">
            <a:avLst/>
          </a:prstGeom>
          <a:ln w="38100">
            <a:noFill/>
            <a:prstDash val="sysDot"/>
          </a:ln>
        </p:spPr>
        <p:txBody>
          <a:bodyPr anchor="ctr">
            <a:normAutofit/>
          </a:bodyPr>
          <a:lstStyle/>
          <a:p>
            <a:pPr marL="0" indent="0" algn="just">
              <a:buNone/>
            </a:pPr>
            <a:r>
              <a:rPr lang="id-ID" sz="1800" dirty="0" smtClean="0">
                <a:latin typeface="Cambria" panose="02040503050406030204" pitchFamily="18" charset="0"/>
                <a:ea typeface="Cambria" panose="02040503050406030204" pitchFamily="18" charset="0"/>
              </a:rPr>
              <a:t>Karakteristik data yang dapat diambil, diukur, dihitung, dan dianalisis diklasifikasikan beberapa tipe, yaitu sebagai berikut:</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6" name="Google Shape;2837;p133"/>
          <p:cNvGrpSpPr/>
          <p:nvPr/>
        </p:nvGrpSpPr>
        <p:grpSpPr>
          <a:xfrm>
            <a:off x="838201" y="317167"/>
            <a:ext cx="4723616" cy="1261974"/>
            <a:chOff x="4411970" y="4340222"/>
            <a:chExt cx="908101" cy="242681"/>
          </a:xfrm>
        </p:grpSpPr>
        <p:sp>
          <p:nvSpPr>
            <p:cNvPr id="7"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8"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
          <p:nvSpPr>
            <p:cNvPr id="9"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smtClean="0">
                <a:ln>
                  <a:noFill/>
                </a:ln>
                <a:solidFill>
                  <a:prstClr val="black"/>
                </a:solidFill>
                <a:effectLst/>
                <a:uLnTx/>
                <a:uFillTx/>
              </a:endParaRPr>
            </a:p>
          </p:txBody>
        </p:sp>
      </p:grpSp>
      <p:sp>
        <p:nvSpPr>
          <p:cNvPr id="10" name="TextBox 9"/>
          <p:cNvSpPr txBox="1"/>
          <p:nvPr/>
        </p:nvSpPr>
        <p:spPr>
          <a:xfrm>
            <a:off x="2250442" y="655916"/>
            <a:ext cx="3109396" cy="584775"/>
          </a:xfrm>
          <a:prstGeom prst="rect">
            <a:avLst/>
          </a:prstGeom>
          <a:noFill/>
        </p:spPr>
        <p:txBody>
          <a:bodyPr wrap="square" rtlCol="0">
            <a:spAutoFit/>
          </a:bodyPr>
          <a:lstStyle/>
          <a:p>
            <a:r>
              <a:rPr lang="en-US" sz="3200" dirty="0" err="1" smtClean="0">
                <a:solidFill>
                  <a:prstClr val="black"/>
                </a:solidFill>
                <a:latin typeface="Cambria" panose="02040503050406030204" pitchFamily="18" charset="0"/>
                <a:ea typeface="Cambria" panose="02040503050406030204" pitchFamily="18" charset="0"/>
              </a:rPr>
              <a:t>Jenis</a:t>
            </a:r>
            <a:r>
              <a:rPr lang="en-US" sz="3200" dirty="0" smtClean="0">
                <a:solidFill>
                  <a:prstClr val="black"/>
                </a:solidFill>
                <a:latin typeface="Cambria" panose="02040503050406030204" pitchFamily="18" charset="0"/>
                <a:ea typeface="Cambria" panose="02040503050406030204" pitchFamily="18" charset="0"/>
              </a:rPr>
              <a:t> </a:t>
            </a:r>
            <a:r>
              <a:rPr lang="en-US" sz="3200" dirty="0">
                <a:solidFill>
                  <a:prstClr val="black"/>
                </a:solidFill>
                <a:latin typeface="Cambria" panose="02040503050406030204" pitchFamily="18" charset="0"/>
                <a:ea typeface="Cambria" panose="02040503050406030204" pitchFamily="18" charset="0"/>
              </a:rPr>
              <a:t>Data</a:t>
            </a:r>
          </a:p>
        </p:txBody>
      </p:sp>
      <p:grpSp>
        <p:nvGrpSpPr>
          <p:cNvPr id="27" name="Group 26"/>
          <p:cNvGrpSpPr/>
          <p:nvPr/>
        </p:nvGrpSpPr>
        <p:grpSpPr>
          <a:xfrm>
            <a:off x="2584775" y="2776447"/>
            <a:ext cx="7004485" cy="3445153"/>
            <a:chOff x="2927648" y="3007269"/>
            <a:chExt cx="6541337" cy="3217354"/>
          </a:xfrm>
        </p:grpSpPr>
        <p:grpSp>
          <p:nvGrpSpPr>
            <p:cNvPr id="19" name="Group 18"/>
            <p:cNvGrpSpPr/>
            <p:nvPr/>
          </p:nvGrpSpPr>
          <p:grpSpPr>
            <a:xfrm>
              <a:off x="5561817" y="3007269"/>
              <a:ext cx="1273002" cy="3217354"/>
              <a:chOff x="5724391" y="2868895"/>
              <a:chExt cx="1087879" cy="2749479"/>
            </a:xfrm>
          </p:grpSpPr>
          <p:sp>
            <p:nvSpPr>
              <p:cNvPr id="13" name="Google Shape;9683;p135"/>
              <p:cNvSpPr/>
              <p:nvPr/>
            </p:nvSpPr>
            <p:spPr>
              <a:xfrm rot="5400000">
                <a:off x="5668343" y="2924944"/>
                <a:ext cx="837349" cy="725252"/>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76200" cap="flat" cmpd="sng">
                <a:solidFill>
                  <a:schemeClr val="accent5">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9683;p135"/>
              <p:cNvSpPr/>
              <p:nvPr/>
            </p:nvSpPr>
            <p:spPr>
              <a:xfrm rot="5400000">
                <a:off x="6030969" y="3535504"/>
                <a:ext cx="837349" cy="725252"/>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76200" cap="flat" cmpd="sng">
                <a:solidFill>
                  <a:schemeClr val="accent6">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9683;p135"/>
              <p:cNvSpPr/>
              <p:nvPr/>
            </p:nvSpPr>
            <p:spPr>
              <a:xfrm rot="5400000">
                <a:off x="5668342" y="4180381"/>
                <a:ext cx="837349" cy="725252"/>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76200" cap="flat" cmpd="sng">
                <a:solidFill>
                  <a:schemeClr val="accent3">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9683;p135"/>
              <p:cNvSpPr/>
              <p:nvPr/>
            </p:nvSpPr>
            <p:spPr>
              <a:xfrm rot="5400000">
                <a:off x="6030967" y="4837074"/>
                <a:ext cx="837349" cy="725252"/>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76200" cap="flat" cmpd="sng">
                <a:solidFill>
                  <a:schemeClr val="accent2">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Rectangle 20"/>
            <p:cNvSpPr/>
            <p:nvPr/>
          </p:nvSpPr>
          <p:spPr>
            <a:xfrm>
              <a:off x="2927648" y="3244505"/>
              <a:ext cx="2627322" cy="505367"/>
            </a:xfrm>
            <a:prstGeom prst="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Berdasarkan </a:t>
              </a:r>
              <a:r>
                <a:rPr lang="en-US" dirty="0" err="1" smtClean="0">
                  <a:solidFill>
                    <a:schemeClr val="tx1"/>
                  </a:solidFill>
                </a:rPr>
                <a:t>Sifatnya</a:t>
              </a:r>
              <a:endParaRPr lang="en-US" dirty="0">
                <a:solidFill>
                  <a:schemeClr val="tx1"/>
                </a:solidFill>
              </a:endParaRPr>
            </a:p>
          </p:txBody>
        </p:sp>
        <p:sp>
          <p:nvSpPr>
            <p:cNvPr id="22" name="Rectangle 21"/>
            <p:cNvSpPr/>
            <p:nvPr/>
          </p:nvSpPr>
          <p:spPr>
            <a:xfrm>
              <a:off x="6834817" y="3958963"/>
              <a:ext cx="2634168" cy="505367"/>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Berdasarkan </a:t>
              </a:r>
              <a:r>
                <a:rPr lang="en-US" dirty="0" err="1" smtClean="0">
                  <a:solidFill>
                    <a:schemeClr val="tx1"/>
                  </a:solidFill>
                </a:rPr>
                <a:t>Skala</a:t>
              </a:r>
              <a:r>
                <a:rPr lang="en-US" dirty="0" smtClean="0">
                  <a:solidFill>
                    <a:schemeClr val="tx1"/>
                  </a:solidFill>
                </a:rPr>
                <a:t> </a:t>
              </a:r>
              <a:r>
                <a:rPr lang="en-US" dirty="0" err="1" smtClean="0">
                  <a:solidFill>
                    <a:schemeClr val="tx1"/>
                  </a:solidFill>
                </a:rPr>
                <a:t>Pengukurannya</a:t>
              </a:r>
              <a:endParaRPr lang="en-US" dirty="0">
                <a:solidFill>
                  <a:schemeClr val="tx1"/>
                </a:solidFill>
              </a:endParaRPr>
            </a:p>
          </p:txBody>
        </p:sp>
        <p:sp>
          <p:nvSpPr>
            <p:cNvPr id="23" name="Rectangle 22"/>
            <p:cNvSpPr/>
            <p:nvPr/>
          </p:nvSpPr>
          <p:spPr>
            <a:xfrm>
              <a:off x="2927648" y="4713578"/>
              <a:ext cx="2634168" cy="505367"/>
            </a:xfrm>
            <a:prstGeom prst="rect">
              <a:avLst/>
            </a:prstGeom>
            <a:solidFill>
              <a:schemeClr val="accent3">
                <a:lumMod val="60000"/>
                <a:lumOff val="4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Berdasarkan </a:t>
              </a:r>
              <a:r>
                <a:rPr lang="en-US" dirty="0" err="1" smtClean="0">
                  <a:solidFill>
                    <a:schemeClr val="tx1"/>
                  </a:solidFill>
                </a:rPr>
                <a:t>Sumbernya</a:t>
              </a:r>
              <a:endParaRPr lang="en-US" dirty="0">
                <a:solidFill>
                  <a:schemeClr val="tx1"/>
                </a:solidFill>
              </a:endParaRPr>
            </a:p>
          </p:txBody>
        </p:sp>
        <p:sp>
          <p:nvSpPr>
            <p:cNvPr id="24" name="Rectangle 23"/>
            <p:cNvSpPr/>
            <p:nvPr/>
          </p:nvSpPr>
          <p:spPr>
            <a:xfrm>
              <a:off x="6834817" y="5474513"/>
              <a:ext cx="2634168" cy="505367"/>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Berdasarkan </a:t>
              </a:r>
              <a:r>
                <a:rPr lang="en-US" dirty="0" err="1" smtClean="0">
                  <a:solidFill>
                    <a:schemeClr val="tx1"/>
                  </a:solidFill>
                </a:rPr>
                <a:t>Bentuk</a:t>
              </a:r>
              <a:r>
                <a:rPr lang="en-US" dirty="0" smtClean="0">
                  <a:solidFill>
                    <a:schemeClr val="tx1"/>
                  </a:solidFill>
                </a:rPr>
                <a:t> </a:t>
              </a:r>
              <a:r>
                <a:rPr lang="en-US" dirty="0" err="1" smtClean="0">
                  <a:solidFill>
                    <a:schemeClr val="tx1"/>
                  </a:solidFill>
                </a:rPr>
                <a:t>dan</a:t>
              </a:r>
              <a:r>
                <a:rPr lang="en-US" dirty="0" smtClean="0">
                  <a:solidFill>
                    <a:schemeClr val="tx1"/>
                  </a:solidFill>
                </a:rPr>
                <a:t> </a:t>
              </a:r>
              <a:r>
                <a:rPr lang="en-US" dirty="0" err="1" smtClean="0">
                  <a:solidFill>
                    <a:schemeClr val="tx1"/>
                  </a:solidFill>
                </a:rPr>
                <a:t>Penyimpanannya</a:t>
              </a:r>
              <a:endParaRPr lang="en-US" dirty="0">
                <a:solidFill>
                  <a:schemeClr val="tx1"/>
                </a:solidFill>
              </a:endParaRPr>
            </a:p>
          </p:txBody>
        </p:sp>
      </p:grpSp>
    </p:spTree>
    <p:extLst>
      <p:ext uri="{BB962C8B-B14F-4D97-AF65-F5344CB8AC3E}">
        <p14:creationId xmlns:p14="http://schemas.microsoft.com/office/powerpoint/2010/main" val="410770305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Google Shape;1616;p72"/>
          <p:cNvSpPr/>
          <p:nvPr/>
        </p:nvSpPr>
        <p:spPr>
          <a:xfrm rot="13959577">
            <a:off x="254626" y="3170034"/>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rgbClr val="FFC000">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2" name="Google Shape;1542;p70"/>
          <p:cNvSpPr/>
          <p:nvPr/>
        </p:nvSpPr>
        <p:spPr>
          <a:xfrm>
            <a:off x="5337131" y="988715"/>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rgbClr val="70AD47">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63" name="Google Shape;1543;p70"/>
          <p:cNvSpPr/>
          <p:nvPr/>
        </p:nvSpPr>
        <p:spPr>
          <a:xfrm rot="13587038">
            <a:off x="8761714" y="289509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rgbClr val="5B9BD5">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grpSp>
        <p:nvGrpSpPr>
          <p:cNvPr id="64" name="Google Shape;1811;p34"/>
          <p:cNvGrpSpPr/>
          <p:nvPr/>
        </p:nvGrpSpPr>
        <p:grpSpPr>
          <a:xfrm>
            <a:off x="1915082" y="1587986"/>
            <a:ext cx="8361844" cy="4752178"/>
            <a:chOff x="1551000" y="452264"/>
            <a:chExt cx="6042000" cy="4363911"/>
          </a:xfrm>
        </p:grpSpPr>
        <p:sp>
          <p:nvSpPr>
            <p:cNvPr id="65"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66" name="Google Shape;1813;p34"/>
            <p:cNvGrpSpPr/>
            <p:nvPr/>
          </p:nvGrpSpPr>
          <p:grpSpPr>
            <a:xfrm>
              <a:off x="1705800" y="452264"/>
              <a:ext cx="5732400" cy="4147136"/>
              <a:chOff x="628875" y="452264"/>
              <a:chExt cx="5732400" cy="4147136"/>
            </a:xfrm>
          </p:grpSpPr>
          <p:sp>
            <p:nvSpPr>
              <p:cNvPr id="67" name="Google Shape;1814;p34"/>
              <p:cNvSpPr/>
              <p:nvPr/>
            </p:nvSpPr>
            <p:spPr>
              <a:xfrm>
                <a:off x="692753" y="617500"/>
                <a:ext cx="5598900" cy="3981900"/>
              </a:xfrm>
              <a:prstGeom prst="roundRect">
                <a:avLst>
                  <a:gd name="adj" fmla="val 5289"/>
                </a:avLst>
              </a:prstGeom>
              <a:solidFill>
                <a:srgbClr val="4472C4">
                  <a:lumMod val="50000"/>
                </a:srgbClr>
              </a:solidFill>
              <a:ln w="12700">
                <a:solidFill>
                  <a:sysClr val="windowText" lastClr="000000"/>
                </a:solid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8" name="Google Shape;1815;p34"/>
              <p:cNvSpPr/>
              <p:nvPr/>
            </p:nvSpPr>
            <p:spPr>
              <a:xfrm>
                <a:off x="628875" y="527550"/>
                <a:ext cx="5732400" cy="433500"/>
              </a:xfrm>
              <a:prstGeom prst="roundRect">
                <a:avLst>
                  <a:gd name="adj" fmla="val 13206"/>
                </a:avLst>
              </a:prstGeom>
              <a:solidFill>
                <a:srgbClr val="FFC000">
                  <a:lumMod val="60000"/>
                  <a:lumOff val="4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69" name="Google Shape;1816;p34"/>
              <p:cNvGrpSpPr/>
              <p:nvPr/>
            </p:nvGrpSpPr>
            <p:grpSpPr>
              <a:xfrm>
                <a:off x="816950" y="452264"/>
                <a:ext cx="196200" cy="375250"/>
                <a:chOff x="816950" y="467150"/>
                <a:chExt cx="196200" cy="375250"/>
              </a:xfrm>
            </p:grpSpPr>
            <p:sp>
              <p:nvSpPr>
                <p:cNvPr id="106" name="Google Shape;1817;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107" name="Google Shape;1818;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0" name="Google Shape;1819;p34"/>
              <p:cNvGrpSpPr/>
              <p:nvPr/>
            </p:nvGrpSpPr>
            <p:grpSpPr>
              <a:xfrm>
                <a:off x="1244763" y="452264"/>
                <a:ext cx="196200" cy="375250"/>
                <a:chOff x="816950" y="467150"/>
                <a:chExt cx="196200" cy="375250"/>
              </a:xfrm>
            </p:grpSpPr>
            <p:sp>
              <p:nvSpPr>
                <p:cNvPr id="104" name="Google Shape;1820;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105" name="Google Shape;1821;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1" name="Google Shape;1822;p34"/>
              <p:cNvGrpSpPr/>
              <p:nvPr/>
            </p:nvGrpSpPr>
            <p:grpSpPr>
              <a:xfrm>
                <a:off x="1672575" y="452264"/>
                <a:ext cx="196200" cy="375250"/>
                <a:chOff x="816950" y="467150"/>
                <a:chExt cx="196200" cy="375250"/>
              </a:xfrm>
            </p:grpSpPr>
            <p:sp>
              <p:nvSpPr>
                <p:cNvPr id="102" name="Google Shape;1823;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103" name="Google Shape;1824;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2" name="Google Shape;1825;p34"/>
              <p:cNvGrpSpPr/>
              <p:nvPr/>
            </p:nvGrpSpPr>
            <p:grpSpPr>
              <a:xfrm>
                <a:off x="2100388" y="452264"/>
                <a:ext cx="196200" cy="375250"/>
                <a:chOff x="816950" y="467150"/>
                <a:chExt cx="196200" cy="375250"/>
              </a:xfrm>
            </p:grpSpPr>
            <p:sp>
              <p:nvSpPr>
                <p:cNvPr id="100" name="Google Shape;1826;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101" name="Google Shape;1827;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3" name="Google Shape;1828;p34"/>
              <p:cNvGrpSpPr/>
              <p:nvPr/>
            </p:nvGrpSpPr>
            <p:grpSpPr>
              <a:xfrm>
                <a:off x="2528200" y="452264"/>
                <a:ext cx="196200" cy="375250"/>
                <a:chOff x="816950" y="467150"/>
                <a:chExt cx="196200" cy="375250"/>
              </a:xfrm>
            </p:grpSpPr>
            <p:sp>
              <p:nvSpPr>
                <p:cNvPr id="98" name="Google Shape;1829;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9" name="Google Shape;1830;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4" name="Google Shape;1831;p34"/>
              <p:cNvGrpSpPr/>
              <p:nvPr/>
            </p:nvGrpSpPr>
            <p:grpSpPr>
              <a:xfrm>
                <a:off x="2956013" y="452264"/>
                <a:ext cx="196200" cy="375250"/>
                <a:chOff x="816950" y="467150"/>
                <a:chExt cx="196200" cy="375250"/>
              </a:xfrm>
            </p:grpSpPr>
            <p:sp>
              <p:nvSpPr>
                <p:cNvPr id="96" name="Google Shape;1832;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7" name="Google Shape;1833;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5" name="Google Shape;1834;p34"/>
              <p:cNvGrpSpPr/>
              <p:nvPr/>
            </p:nvGrpSpPr>
            <p:grpSpPr>
              <a:xfrm>
                <a:off x="3383825" y="452264"/>
                <a:ext cx="196200" cy="375250"/>
                <a:chOff x="816950" y="467150"/>
                <a:chExt cx="196200" cy="375250"/>
              </a:xfrm>
            </p:grpSpPr>
            <p:sp>
              <p:nvSpPr>
                <p:cNvPr id="94" name="Google Shape;1835;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5" name="Google Shape;1836;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6" name="Google Shape;1837;p34"/>
              <p:cNvGrpSpPr/>
              <p:nvPr/>
            </p:nvGrpSpPr>
            <p:grpSpPr>
              <a:xfrm>
                <a:off x="3811638" y="452264"/>
                <a:ext cx="196200" cy="375250"/>
                <a:chOff x="816950" y="467150"/>
                <a:chExt cx="196200" cy="375250"/>
              </a:xfrm>
            </p:grpSpPr>
            <p:sp>
              <p:nvSpPr>
                <p:cNvPr id="92" name="Google Shape;1838;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3" name="Google Shape;1839;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7" name="Google Shape;1840;p34"/>
              <p:cNvGrpSpPr/>
              <p:nvPr/>
            </p:nvGrpSpPr>
            <p:grpSpPr>
              <a:xfrm>
                <a:off x="4239450" y="452264"/>
                <a:ext cx="196200" cy="375250"/>
                <a:chOff x="816950" y="467150"/>
                <a:chExt cx="196200" cy="375250"/>
              </a:xfrm>
            </p:grpSpPr>
            <p:sp>
              <p:nvSpPr>
                <p:cNvPr id="90" name="Google Shape;1841;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1" name="Google Shape;1842;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8" name="Google Shape;1843;p34"/>
              <p:cNvGrpSpPr/>
              <p:nvPr/>
            </p:nvGrpSpPr>
            <p:grpSpPr>
              <a:xfrm>
                <a:off x="4667263" y="452264"/>
                <a:ext cx="196200" cy="375250"/>
                <a:chOff x="816950" y="467150"/>
                <a:chExt cx="196200" cy="375250"/>
              </a:xfrm>
            </p:grpSpPr>
            <p:sp>
              <p:nvSpPr>
                <p:cNvPr id="88" name="Google Shape;1844;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9" name="Google Shape;1845;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9" name="Google Shape;1846;p34"/>
              <p:cNvGrpSpPr/>
              <p:nvPr/>
            </p:nvGrpSpPr>
            <p:grpSpPr>
              <a:xfrm>
                <a:off x="5095075" y="452264"/>
                <a:ext cx="196200" cy="375250"/>
                <a:chOff x="816950" y="467150"/>
                <a:chExt cx="196200" cy="375250"/>
              </a:xfrm>
            </p:grpSpPr>
            <p:sp>
              <p:nvSpPr>
                <p:cNvPr id="86" name="Google Shape;1847;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7" name="Google Shape;1848;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80" name="Google Shape;1849;p34"/>
              <p:cNvGrpSpPr/>
              <p:nvPr/>
            </p:nvGrpSpPr>
            <p:grpSpPr>
              <a:xfrm>
                <a:off x="5522888" y="452264"/>
                <a:ext cx="196200" cy="375250"/>
                <a:chOff x="816950" y="467150"/>
                <a:chExt cx="196200" cy="375250"/>
              </a:xfrm>
            </p:grpSpPr>
            <p:sp>
              <p:nvSpPr>
                <p:cNvPr id="84" name="Google Shape;1850;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5" name="Google Shape;1851;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81" name="Google Shape;1852;p34"/>
              <p:cNvGrpSpPr/>
              <p:nvPr/>
            </p:nvGrpSpPr>
            <p:grpSpPr>
              <a:xfrm>
                <a:off x="5950700" y="452264"/>
                <a:ext cx="196200" cy="375250"/>
                <a:chOff x="816950" y="467150"/>
                <a:chExt cx="196200" cy="375250"/>
              </a:xfrm>
            </p:grpSpPr>
            <p:sp>
              <p:nvSpPr>
                <p:cNvPr id="82" name="Google Shape;1853;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3" name="Google Shape;1854;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grpSp>
      <p:sp>
        <p:nvSpPr>
          <p:cNvPr id="5" name="Content Placeholder 2"/>
          <p:cNvSpPr>
            <a:spLocks noGrp="1"/>
          </p:cNvSpPr>
          <p:nvPr>
            <p:ph idx="1"/>
          </p:nvPr>
        </p:nvSpPr>
        <p:spPr>
          <a:xfrm>
            <a:off x="2445274" y="2354399"/>
            <a:ext cx="7301460" cy="2093327"/>
          </a:xfrm>
        </p:spPr>
        <p:txBody>
          <a:bodyPr>
            <a:normAutofit lnSpcReduction="10000"/>
          </a:bodyPr>
          <a:lstStyle/>
          <a:p>
            <a:pPr marL="0" indent="0">
              <a:buNone/>
            </a:pPr>
            <a:r>
              <a:rPr lang="id-ID" sz="1800" dirty="0">
                <a:solidFill>
                  <a:schemeClr val="bg1"/>
                </a:solidFill>
                <a:latin typeface="Cambria" panose="02040503050406030204" pitchFamily="18" charset="0"/>
                <a:ea typeface="Cambria" panose="02040503050406030204" pitchFamily="18" charset="0"/>
              </a:rPr>
              <a:t>Enkripsi merupakan proses mengamankan data atau informasi dengan melakukan modifikasi bentuk dan formatnya agar tidak mudah terbaca oleh pihak lain. Teknik penyandian ini mulai diperkenalkan dengan model tertua menggunakan algoritme </a:t>
            </a:r>
            <a:r>
              <a:rPr lang="id-ID" sz="1800" i="1" dirty="0">
                <a:solidFill>
                  <a:schemeClr val="bg1"/>
                </a:solidFill>
                <a:latin typeface="Cambria" panose="02040503050406030204" pitchFamily="18" charset="0"/>
                <a:ea typeface="Cambria" panose="02040503050406030204" pitchFamily="18" charset="0"/>
              </a:rPr>
              <a:t>Caesar </a:t>
            </a:r>
            <a:r>
              <a:rPr lang="id-ID" sz="1800" i="1" dirty="0" smtClean="0">
                <a:solidFill>
                  <a:schemeClr val="bg1"/>
                </a:solidFill>
                <a:latin typeface="Cambria" panose="02040503050406030204" pitchFamily="18" charset="0"/>
                <a:ea typeface="Cambria" panose="02040503050406030204" pitchFamily="18" charset="0"/>
              </a:rPr>
              <a:t>Cipher</a:t>
            </a:r>
            <a:r>
              <a:rPr lang="id-ID" sz="1800" dirty="0" smtClean="0">
                <a:solidFill>
                  <a:schemeClr val="bg1"/>
                </a:solidFill>
                <a:latin typeface="Cambria" panose="02040503050406030204" pitchFamily="18" charset="0"/>
                <a:ea typeface="Cambria" panose="02040503050406030204" pitchFamily="18" charset="0"/>
              </a:rPr>
              <a:t>.</a:t>
            </a:r>
            <a:r>
              <a:rPr lang="en-US" sz="1800" dirty="0">
                <a:solidFill>
                  <a:schemeClr val="bg1"/>
                </a:solidFill>
                <a:latin typeface="Cambria" panose="02040503050406030204" pitchFamily="18" charset="0"/>
                <a:ea typeface="Cambria" panose="02040503050406030204" pitchFamily="18" charset="0"/>
              </a:rPr>
              <a:t> </a:t>
            </a:r>
            <a:r>
              <a:rPr lang="en-US" sz="1800" dirty="0" smtClean="0">
                <a:solidFill>
                  <a:schemeClr val="bg1"/>
                </a:solidFill>
                <a:latin typeface="Cambria" panose="02040503050406030204" pitchFamily="18" charset="0"/>
                <a:ea typeface="Cambria" panose="02040503050406030204" pitchFamily="18" charset="0"/>
              </a:rPr>
              <a:t>Jika</a:t>
            </a:r>
            <a:r>
              <a:rPr lang="en-US" sz="1800" b="1" dirty="0" smtClean="0">
                <a:solidFill>
                  <a:schemeClr val="bg1"/>
                </a:solidFill>
                <a:latin typeface="Cambria" panose="02040503050406030204" pitchFamily="18" charset="0"/>
                <a:ea typeface="Cambria" panose="02040503050406030204" pitchFamily="18" charset="0"/>
              </a:rPr>
              <a:t> p</a:t>
            </a:r>
            <a:r>
              <a:rPr lang="id-ID" sz="1800" b="1" dirty="0" smtClean="0">
                <a:solidFill>
                  <a:schemeClr val="bg1"/>
                </a:solidFill>
                <a:latin typeface="Cambria" panose="02040503050406030204" pitchFamily="18" charset="0"/>
                <a:ea typeface="Cambria" panose="02040503050406030204" pitchFamily="18" charset="0"/>
              </a:rPr>
              <a:t>engodean</a:t>
            </a:r>
            <a:r>
              <a:rPr lang="id-ID" sz="1800" dirty="0" smtClean="0">
                <a:solidFill>
                  <a:schemeClr val="bg1"/>
                </a:solidFill>
                <a:latin typeface="Cambria" panose="02040503050406030204" pitchFamily="18" charset="0"/>
                <a:ea typeface="Cambria" panose="02040503050406030204" pitchFamily="18" charset="0"/>
              </a:rPr>
              <a:t> </a:t>
            </a:r>
            <a:r>
              <a:rPr lang="id-ID" sz="1800" dirty="0">
                <a:solidFill>
                  <a:schemeClr val="bg1"/>
                </a:solidFill>
                <a:latin typeface="Cambria" panose="02040503050406030204" pitchFamily="18" charset="0"/>
                <a:ea typeface="Cambria" panose="02040503050406030204" pitchFamily="18" charset="0"/>
              </a:rPr>
              <a:t>lebih menekankan pada pemahaman tentang kata atau frasa sebagai representasi aktivitas lain, </a:t>
            </a:r>
            <a:r>
              <a:rPr lang="id-ID" sz="1800" b="1" dirty="0" smtClean="0">
                <a:solidFill>
                  <a:schemeClr val="bg1"/>
                </a:solidFill>
                <a:latin typeface="Cambria" panose="02040503050406030204" pitchFamily="18" charset="0"/>
                <a:ea typeface="Cambria" panose="02040503050406030204" pitchFamily="18" charset="0"/>
              </a:rPr>
              <a:t>penyandian</a:t>
            </a:r>
            <a:r>
              <a:rPr lang="id-ID" sz="1800" dirty="0" smtClean="0">
                <a:solidFill>
                  <a:schemeClr val="bg1"/>
                </a:solidFill>
                <a:latin typeface="Cambria" panose="02040503050406030204" pitchFamily="18" charset="0"/>
                <a:ea typeface="Cambria" panose="02040503050406030204" pitchFamily="18" charset="0"/>
              </a:rPr>
              <a:t> </a:t>
            </a:r>
            <a:r>
              <a:rPr lang="id-ID" sz="1800" dirty="0">
                <a:solidFill>
                  <a:schemeClr val="bg1"/>
                </a:solidFill>
                <a:latin typeface="Cambria" panose="02040503050406030204" pitchFamily="18" charset="0"/>
                <a:ea typeface="Cambria" panose="02040503050406030204" pitchFamily="18" charset="0"/>
              </a:rPr>
              <a:t>(enkripsi/kriptografi) bekerja dalam huruf, angka hingga tingkat bit yang dapat diimplementasikan pada teks hingga digital.</a:t>
            </a:r>
          </a:p>
          <a:p>
            <a:pPr marL="0" indent="0">
              <a:buNone/>
            </a:pPr>
            <a:endParaRPr lang="id-ID" sz="1800" dirty="0">
              <a:solidFill>
                <a:schemeClr val="bg1"/>
              </a:solidFill>
              <a:latin typeface="Cambria" panose="02040503050406030204" pitchFamily="18" charset="0"/>
              <a:ea typeface="Cambria" panose="02040503050406030204" pitchFamily="18" charset="0"/>
            </a:endParaRPr>
          </a:p>
        </p:txBody>
      </p:sp>
      <p:sp>
        <p:nvSpPr>
          <p:cNvPr id="6" name="Content Placeholder 2"/>
          <p:cNvSpPr txBox="1">
            <a:spLocks/>
          </p:cNvSpPr>
          <p:nvPr/>
        </p:nvSpPr>
        <p:spPr>
          <a:xfrm>
            <a:off x="3210613" y="4275787"/>
            <a:ext cx="6787383" cy="1800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id-ID" sz="2000" dirty="0"/>
          </a:p>
        </p:txBody>
      </p:sp>
      <p:sp>
        <p:nvSpPr>
          <p:cNvPr id="8" name="Content Placeholder 2"/>
          <p:cNvSpPr txBox="1">
            <a:spLocks/>
          </p:cNvSpPr>
          <p:nvPr/>
        </p:nvSpPr>
        <p:spPr>
          <a:xfrm>
            <a:off x="2385254" y="4820311"/>
            <a:ext cx="7406258" cy="110982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dirty="0">
                <a:solidFill>
                  <a:schemeClr val="bg1"/>
                </a:solidFill>
                <a:latin typeface="Cambria" panose="02040503050406030204" pitchFamily="18" charset="0"/>
                <a:ea typeface="Cambria" panose="02040503050406030204" pitchFamily="18" charset="0"/>
              </a:rPr>
              <a:t>Teknik penyandian diklasifikasikan menjadi tiga macam, yaitu model klasikal (terbagi atas menjadi model substitusi dan transportasi), model rotor, dan model modern (terbagi atas </a:t>
            </a:r>
            <a:r>
              <a:rPr lang="id-ID" sz="1800" i="1" dirty="0">
                <a:solidFill>
                  <a:schemeClr val="bg1"/>
                </a:solidFill>
                <a:latin typeface="Cambria" panose="02040503050406030204" pitchFamily="18" charset="0"/>
                <a:ea typeface="Cambria" panose="02040503050406030204" pitchFamily="18" charset="0"/>
              </a:rPr>
              <a:t>public key </a:t>
            </a:r>
            <a:r>
              <a:rPr lang="id-ID" sz="1800" dirty="0">
                <a:solidFill>
                  <a:schemeClr val="bg1"/>
                </a:solidFill>
                <a:latin typeface="Cambria" panose="02040503050406030204" pitchFamily="18" charset="0"/>
                <a:ea typeface="Cambria" panose="02040503050406030204" pitchFamily="18" charset="0"/>
              </a:rPr>
              <a:t>dan </a:t>
            </a:r>
            <a:r>
              <a:rPr lang="id-ID" sz="1800" i="1" dirty="0">
                <a:solidFill>
                  <a:schemeClr val="bg1"/>
                </a:solidFill>
                <a:latin typeface="Cambria" panose="02040503050406030204" pitchFamily="18" charset="0"/>
                <a:ea typeface="Cambria" panose="02040503050406030204" pitchFamily="18" charset="0"/>
              </a:rPr>
              <a:t>private key </a:t>
            </a:r>
            <a:r>
              <a:rPr lang="id-ID" sz="1800" dirty="0">
                <a:solidFill>
                  <a:schemeClr val="bg1"/>
                </a:solidFill>
                <a:latin typeface="Cambria" panose="02040503050406030204" pitchFamily="18" charset="0"/>
                <a:ea typeface="Cambria" panose="02040503050406030204" pitchFamily="18" charset="0"/>
              </a:rPr>
              <a:t>(</a:t>
            </a:r>
            <a:r>
              <a:rPr lang="id-ID" sz="1800" i="1" dirty="0">
                <a:solidFill>
                  <a:schemeClr val="bg1"/>
                </a:solidFill>
                <a:latin typeface="Cambria" panose="02040503050406030204" pitchFamily="18" charset="0"/>
                <a:ea typeface="Cambria" panose="02040503050406030204" pitchFamily="18" charset="0"/>
              </a:rPr>
              <a:t>stream and block</a:t>
            </a:r>
            <a:r>
              <a:rPr lang="id-ID" sz="1800" dirty="0">
                <a:solidFill>
                  <a:schemeClr val="bg1"/>
                </a:solidFill>
                <a:latin typeface="Cambria" panose="02040503050406030204" pitchFamily="18" charset="0"/>
                <a:ea typeface="Cambria" panose="02040503050406030204" pitchFamily="18" charset="0"/>
              </a:rPr>
              <a:t>))</a:t>
            </a:r>
          </a:p>
        </p:txBody>
      </p:sp>
      <p:grpSp>
        <p:nvGrpSpPr>
          <p:cNvPr id="7" name="Group 6"/>
          <p:cNvGrpSpPr/>
          <p:nvPr/>
        </p:nvGrpSpPr>
        <p:grpSpPr>
          <a:xfrm>
            <a:off x="838203" y="317167"/>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3</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12" name="TextBox 11"/>
          <p:cNvSpPr txBox="1"/>
          <p:nvPr/>
        </p:nvSpPr>
        <p:spPr>
          <a:xfrm>
            <a:off x="2415417" y="686694"/>
            <a:ext cx="3879712" cy="523220"/>
          </a:xfrm>
          <a:prstGeom prst="rect">
            <a:avLst/>
          </a:prstGeom>
          <a:noFill/>
        </p:spPr>
        <p:txBody>
          <a:bodyPr wrap="square" rtlCol="0">
            <a:spAutoFit/>
          </a:bodyPr>
          <a:lstStyle/>
          <a:p>
            <a:r>
              <a:rPr lang="en-US" sz="2800" dirty="0" err="1" smtClean="0">
                <a:solidFill>
                  <a:prstClr val="black"/>
                </a:solidFill>
                <a:latin typeface="Cambria" panose="02040503050406030204" pitchFamily="18" charset="0"/>
                <a:ea typeface="Cambria" panose="02040503050406030204" pitchFamily="18" charset="0"/>
              </a:rPr>
              <a:t>Enskripsi</a:t>
            </a:r>
            <a:r>
              <a:rPr lang="en-US" sz="2800" dirty="0" smtClean="0">
                <a:solidFill>
                  <a:prstClr val="black"/>
                </a:solidFill>
                <a:latin typeface="Cambria" panose="02040503050406030204" pitchFamily="18" charset="0"/>
                <a:ea typeface="Cambria" panose="02040503050406030204" pitchFamily="18" charset="0"/>
              </a:rPr>
              <a:t> Data</a:t>
            </a:r>
            <a:endParaRPr lang="en-US" sz="2800" dirty="0">
              <a:solidFill>
                <a:prstClr val="black"/>
              </a:solidFill>
              <a:latin typeface="Cambria" panose="02040503050406030204" pitchFamily="18" charset="0"/>
              <a:ea typeface="Cambria" panose="02040503050406030204" pitchFamily="18" charset="0"/>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1243742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3210613" y="4275787"/>
            <a:ext cx="6787383" cy="1800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id-ID" sz="20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7" name="Group 6"/>
          <p:cNvGrpSpPr/>
          <p:nvPr/>
        </p:nvGrpSpPr>
        <p:grpSpPr>
          <a:xfrm>
            <a:off x="838203" y="317167"/>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4</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01525" y="686694"/>
            <a:ext cx="4616687" cy="523220"/>
          </a:xfrm>
          <a:prstGeom prst="rect">
            <a:avLst/>
          </a:prstGeom>
          <a:noFill/>
        </p:spPr>
        <p:txBody>
          <a:bodyPr wrap="square" rtlCol="0">
            <a:spAutoFit/>
          </a:bodyPr>
          <a:lstStyle/>
          <a:p>
            <a:pPr lvl="0"/>
            <a:r>
              <a:rPr lang="id-ID" sz="2800" dirty="0">
                <a:latin typeface="Cambria" panose="02040503050406030204" pitchFamily="18" charset="0"/>
                <a:ea typeface="Cambria" panose="02040503050406030204" pitchFamily="18" charset="0"/>
              </a:rPr>
              <a:t>Kejahatan Siber (</a:t>
            </a:r>
            <a:r>
              <a:rPr lang="id-ID" sz="2800" i="1" dirty="0">
                <a:latin typeface="Cambria" panose="02040503050406030204" pitchFamily="18" charset="0"/>
                <a:ea typeface="Cambria" panose="02040503050406030204" pitchFamily="18" charset="0"/>
              </a:rPr>
              <a:t>Cybercrime</a:t>
            </a:r>
            <a:r>
              <a:rPr lang="id-ID" sz="2800" dirty="0">
                <a:latin typeface="Cambria" panose="02040503050406030204" pitchFamily="18" charset="0"/>
                <a:ea typeface="Cambria" panose="02040503050406030204" pitchFamily="18" charset="0"/>
              </a:rPr>
              <a:t>)</a:t>
            </a:r>
            <a:endParaRPr kumimoji="0" lang="en-US" sz="28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4" name="Group 3"/>
          <p:cNvGrpSpPr/>
          <p:nvPr/>
        </p:nvGrpSpPr>
        <p:grpSpPr>
          <a:xfrm>
            <a:off x="1847528" y="1933292"/>
            <a:ext cx="4510088" cy="3342746"/>
            <a:chOff x="1153864" y="2030470"/>
            <a:chExt cx="4510088" cy="3342746"/>
          </a:xfrm>
        </p:grpSpPr>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3864" y="2030470"/>
              <a:ext cx="4510088" cy="3006726"/>
            </a:xfrm>
            <a:prstGeom prst="rect">
              <a:avLst/>
            </a:prstGeom>
            <a:ln>
              <a:noFill/>
            </a:ln>
            <a:effectLst>
              <a:softEdge rad="112500"/>
            </a:effectLst>
          </p:spPr>
        </p:pic>
        <p:sp>
          <p:nvSpPr>
            <p:cNvPr id="60" name="Google Shape;1812;p34"/>
            <p:cNvSpPr/>
            <p:nvPr/>
          </p:nvSpPr>
          <p:spPr>
            <a:xfrm>
              <a:off x="1199456" y="5140927"/>
              <a:ext cx="4392488" cy="232289"/>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smtClean="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sp>
        <p:nvSpPr>
          <p:cNvPr id="108" name="Content Placeholder 2"/>
          <p:cNvSpPr>
            <a:spLocks noGrp="1"/>
          </p:cNvSpPr>
          <p:nvPr>
            <p:ph idx="1"/>
          </p:nvPr>
        </p:nvSpPr>
        <p:spPr>
          <a:xfrm>
            <a:off x="6357616" y="1987384"/>
            <a:ext cx="4058864" cy="2898542"/>
          </a:xfrm>
        </p:spPr>
        <p:txBody>
          <a:bodyPr>
            <a:normAutofit/>
          </a:bodyPr>
          <a:lstStyle/>
          <a:p>
            <a:pPr marL="0" indent="0">
              <a:buNone/>
            </a:pPr>
            <a:r>
              <a:rPr lang="id-ID" sz="2000" dirty="0">
                <a:latin typeface="Cambria" panose="02040503050406030204" pitchFamily="18" charset="0"/>
                <a:ea typeface="Cambria" panose="02040503050406030204" pitchFamily="18" charset="0"/>
              </a:rPr>
              <a:t>Para penyerang selalu mengawali langkahnya dengan melakukan beberapa </a:t>
            </a:r>
            <a:r>
              <a:rPr lang="id-ID" sz="2000" i="1" dirty="0">
                <a:latin typeface="Cambria" panose="02040503050406030204" pitchFamily="18" charset="0"/>
                <a:ea typeface="Cambria" panose="02040503050406030204" pitchFamily="18" charset="0"/>
              </a:rPr>
              <a:t>testing</a:t>
            </a:r>
            <a:r>
              <a:rPr lang="id-ID" sz="2000" dirty="0">
                <a:latin typeface="Cambria" panose="02040503050406030204" pitchFamily="18" charset="0"/>
                <a:ea typeface="Cambria" panose="02040503050406030204" pitchFamily="18" charset="0"/>
              </a:rPr>
              <a:t> terhadap layanan atau </a:t>
            </a:r>
            <a:r>
              <a:rPr lang="id-ID" sz="2000" i="1" dirty="0">
                <a:latin typeface="Cambria" panose="02040503050406030204" pitchFamily="18" charset="0"/>
                <a:ea typeface="Cambria" panose="02040503050406030204" pitchFamily="18" charset="0"/>
              </a:rPr>
              <a:t>service</a:t>
            </a:r>
            <a:r>
              <a:rPr lang="id-ID" sz="2000" dirty="0">
                <a:latin typeface="Cambria" panose="02040503050406030204" pitchFamily="18" charset="0"/>
                <a:ea typeface="Cambria" panose="02040503050406030204" pitchFamily="18" charset="0"/>
              </a:rPr>
              <a:t> yang dijalankan oleh komputer server. Tujuannya untuk menemukan lubang celah keamanan (vulnerable) yang ditandai </a:t>
            </a:r>
            <a:r>
              <a:rPr lang="id-ID" sz="2000" i="1" dirty="0">
                <a:latin typeface="Cambria" panose="02040503050406030204" pitchFamily="18" charset="0"/>
                <a:ea typeface="Cambria" panose="02040503050406030204" pitchFamily="18" charset="0"/>
              </a:rPr>
              <a:t>bug</a:t>
            </a:r>
            <a:r>
              <a:rPr lang="id-ID" sz="2000" dirty="0">
                <a:latin typeface="Cambria" panose="02040503050406030204" pitchFamily="18" charset="0"/>
                <a:ea typeface="Cambria" panose="02040503050406030204" pitchFamily="18" charset="0"/>
              </a:rPr>
              <a:t> atau eror.</a:t>
            </a:r>
          </a:p>
        </p:txBody>
      </p:sp>
    </p:spTree>
    <p:extLst>
      <p:ext uri="{BB962C8B-B14F-4D97-AF65-F5344CB8AC3E}">
        <p14:creationId xmlns:p14="http://schemas.microsoft.com/office/powerpoint/2010/main" val="34306360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3210613" y="4275787"/>
            <a:ext cx="6787383" cy="1800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id-ID" sz="20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Rectangle 4"/>
          <p:cNvSpPr/>
          <p:nvPr/>
        </p:nvSpPr>
        <p:spPr>
          <a:xfrm>
            <a:off x="2577036" y="772836"/>
            <a:ext cx="7022693" cy="400110"/>
          </a:xfrm>
          <a:prstGeom prst="rect">
            <a:avLst/>
          </a:prstGeom>
        </p:spPr>
        <p:txBody>
          <a:bodyPr wrap="none">
            <a:spAutoFit/>
          </a:bodyPr>
          <a:lstStyle/>
          <a:p>
            <a:pPr algn="ctr"/>
            <a:r>
              <a:rPr lang="en-US" sz="2000" dirty="0" smtClean="0">
                <a:latin typeface="Cambria" panose="02040503050406030204" pitchFamily="18" charset="0"/>
                <a:ea typeface="Cambria" panose="02040503050406030204" pitchFamily="18" charset="0"/>
              </a:rPr>
              <a:t>M</a:t>
            </a:r>
            <a:r>
              <a:rPr lang="id-ID" sz="2000" dirty="0" smtClean="0">
                <a:latin typeface="Cambria" panose="02040503050406030204" pitchFamily="18" charset="0"/>
                <a:ea typeface="Cambria" panose="02040503050406030204" pitchFamily="18" charset="0"/>
              </a:rPr>
              <a:t>etode </a:t>
            </a:r>
            <a:r>
              <a:rPr lang="id-ID" sz="2000" dirty="0">
                <a:latin typeface="Cambria" panose="02040503050406030204" pitchFamily="18" charset="0"/>
                <a:ea typeface="Cambria" panose="02040503050406030204" pitchFamily="18" charset="0"/>
              </a:rPr>
              <a:t>penyerangan yang sering dilakukan oleh pada intruder</a:t>
            </a:r>
            <a:endParaRPr lang="en-US" sz="2000" dirty="0">
              <a:latin typeface="Cambria" panose="02040503050406030204" pitchFamily="18" charset="0"/>
              <a:ea typeface="Cambria" panose="02040503050406030204" pitchFamily="18" charset="0"/>
            </a:endParaRPr>
          </a:p>
        </p:txBody>
      </p:sp>
      <p:grpSp>
        <p:nvGrpSpPr>
          <p:cNvPr id="32" name="Group 31"/>
          <p:cNvGrpSpPr/>
          <p:nvPr/>
        </p:nvGrpSpPr>
        <p:grpSpPr>
          <a:xfrm>
            <a:off x="702646" y="1600809"/>
            <a:ext cx="10771474" cy="4032448"/>
            <a:chOff x="1373753" y="1587345"/>
            <a:chExt cx="10771474" cy="4032448"/>
          </a:xfrm>
        </p:grpSpPr>
        <p:grpSp>
          <p:nvGrpSpPr>
            <p:cNvPr id="27" name="Group 26"/>
            <p:cNvGrpSpPr/>
            <p:nvPr/>
          </p:nvGrpSpPr>
          <p:grpSpPr>
            <a:xfrm>
              <a:off x="1373753" y="1587345"/>
              <a:ext cx="10771474" cy="4032448"/>
              <a:chOff x="1373753" y="1587345"/>
              <a:chExt cx="10771474" cy="4032448"/>
            </a:xfrm>
          </p:grpSpPr>
          <p:grpSp>
            <p:nvGrpSpPr>
              <p:cNvPr id="16" name="Google Shape;10587;p137"/>
              <p:cNvGrpSpPr/>
              <p:nvPr/>
            </p:nvGrpSpPr>
            <p:grpSpPr>
              <a:xfrm>
                <a:off x="1373753" y="1587345"/>
                <a:ext cx="9429260" cy="4032448"/>
                <a:chOff x="732422" y="2990152"/>
                <a:chExt cx="1337773" cy="572102"/>
              </a:xfrm>
            </p:grpSpPr>
            <p:sp>
              <p:nvSpPr>
                <p:cNvPr id="17" name="Google Shape;10588;p137"/>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solidFill>
                  <a:schemeClr val="accent5">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0589;p137"/>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solidFill>
                  <a:schemeClr val="bg2">
                    <a:lumMod val="75000"/>
                  </a:schemeClr>
                </a:solid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590;p137"/>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solidFill>
                  <a:schemeClr val="accent4">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0591;p137"/>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solidFill>
                  <a:schemeClr val="accent6">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592;p137"/>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solidFill>
                  <a:schemeClr val="accent1">
                    <a:lumMod val="40000"/>
                    <a:lumOff val="60000"/>
                  </a:schemeClr>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0593;p137"/>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solidFill>
                  <a:schemeClr val="accent2">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Google Shape;10592;p137"/>
              <p:cNvSpPr/>
              <p:nvPr/>
            </p:nvSpPr>
            <p:spPr>
              <a:xfrm>
                <a:off x="9477464" y="1609796"/>
                <a:ext cx="2667763" cy="2659102"/>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solidFill>
                <a:schemeClr val="accent3">
                  <a:lumMod val="40000"/>
                  <a:lumOff val="60000"/>
                </a:schemeClr>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roup 29"/>
            <p:cNvGrpSpPr/>
            <p:nvPr/>
          </p:nvGrpSpPr>
          <p:grpSpPr>
            <a:xfrm>
              <a:off x="2076016" y="2523584"/>
              <a:ext cx="9731307" cy="1969954"/>
              <a:chOff x="2076016" y="2523584"/>
              <a:chExt cx="9731307" cy="1969954"/>
            </a:xfrm>
          </p:grpSpPr>
          <p:sp>
            <p:nvSpPr>
              <p:cNvPr id="14" name="Rectangle 13"/>
              <p:cNvSpPr/>
              <p:nvPr/>
            </p:nvSpPr>
            <p:spPr>
              <a:xfrm>
                <a:off x="2076016" y="2733603"/>
                <a:ext cx="1278940" cy="400110"/>
              </a:xfrm>
              <a:prstGeom prst="rect">
                <a:avLst/>
              </a:prstGeom>
            </p:spPr>
            <p:txBody>
              <a:bodyPr wrap="none">
                <a:spAutoFit/>
              </a:bodyPr>
              <a:lstStyle/>
              <a:p>
                <a:r>
                  <a:rPr lang="id-ID" sz="2000" b="1" i="1" dirty="0">
                    <a:latin typeface="Cambria" panose="02040503050406030204" pitchFamily="18" charset="0"/>
                    <a:ea typeface="Cambria" panose="02040503050406030204" pitchFamily="18" charset="0"/>
                  </a:rPr>
                  <a:t>Backdoor</a:t>
                </a:r>
              </a:p>
            </p:txBody>
          </p:sp>
          <p:sp>
            <p:nvSpPr>
              <p:cNvPr id="15" name="Rectangle 14"/>
              <p:cNvSpPr/>
              <p:nvPr/>
            </p:nvSpPr>
            <p:spPr>
              <a:xfrm>
                <a:off x="3197970" y="4090195"/>
                <a:ext cx="1728615" cy="400110"/>
              </a:xfrm>
              <a:prstGeom prst="rect">
                <a:avLst/>
              </a:prstGeom>
            </p:spPr>
            <p:txBody>
              <a:bodyPr wrap="none">
                <a:spAutoFit/>
              </a:bodyPr>
              <a:lstStyle/>
              <a:p>
                <a:r>
                  <a:rPr lang="id-ID" sz="2000" b="1" dirty="0">
                    <a:latin typeface="Cambria" panose="02040503050406030204" pitchFamily="18" charset="0"/>
                    <a:ea typeface="Cambria" panose="02040503050406030204" pitchFamily="18" charset="0"/>
                  </a:rPr>
                  <a:t>Trojan Horse</a:t>
                </a:r>
                <a:endParaRPr lang="id-ID" sz="2000" b="1" i="1" dirty="0">
                  <a:latin typeface="Cambria" panose="02040503050406030204" pitchFamily="18" charset="0"/>
                  <a:ea typeface="Cambria" panose="02040503050406030204" pitchFamily="18" charset="0"/>
                </a:endParaRPr>
              </a:p>
            </p:txBody>
          </p:sp>
          <p:sp>
            <p:nvSpPr>
              <p:cNvPr id="23" name="Rectangle 22"/>
              <p:cNvSpPr/>
              <p:nvPr/>
            </p:nvSpPr>
            <p:spPr>
              <a:xfrm>
                <a:off x="4314548" y="2523584"/>
                <a:ext cx="2303131" cy="707886"/>
              </a:xfrm>
              <a:prstGeom prst="rect">
                <a:avLst/>
              </a:prstGeom>
            </p:spPr>
            <p:txBody>
              <a:bodyPr wrap="none">
                <a:spAutoFit/>
              </a:bodyPr>
              <a:lstStyle/>
              <a:p>
                <a:pPr algn="ctr"/>
                <a:r>
                  <a:rPr lang="id-ID" sz="2000" b="1" dirty="0">
                    <a:latin typeface="Cambria" panose="02040503050406030204" pitchFamily="18" charset="0"/>
                    <a:ea typeface="Cambria" panose="02040503050406030204" pitchFamily="18" charset="0"/>
                  </a:rPr>
                  <a:t>DoS </a:t>
                </a:r>
                <a:endParaRPr lang="en-US" sz="2000" b="1" dirty="0" smtClean="0">
                  <a:latin typeface="Cambria" panose="02040503050406030204" pitchFamily="18" charset="0"/>
                  <a:ea typeface="Cambria" panose="02040503050406030204" pitchFamily="18" charset="0"/>
                </a:endParaRPr>
              </a:p>
              <a:p>
                <a:pPr algn="ctr"/>
                <a:r>
                  <a:rPr lang="id-ID" sz="2000" b="1" dirty="0" smtClean="0">
                    <a:latin typeface="Cambria" panose="02040503050406030204" pitchFamily="18" charset="0"/>
                    <a:ea typeface="Cambria" panose="02040503050406030204" pitchFamily="18" charset="0"/>
                  </a:rPr>
                  <a:t>(</a:t>
                </a:r>
                <a:r>
                  <a:rPr lang="id-ID" sz="2000" b="1" i="1" dirty="0">
                    <a:latin typeface="Cambria" panose="02040503050406030204" pitchFamily="18" charset="0"/>
                    <a:ea typeface="Cambria" panose="02040503050406030204" pitchFamily="18" charset="0"/>
                  </a:rPr>
                  <a:t>Denial of Service</a:t>
                </a:r>
                <a:r>
                  <a:rPr lang="id-ID" sz="2000" b="1" dirty="0">
                    <a:latin typeface="Cambria" panose="02040503050406030204" pitchFamily="18" charset="0"/>
                    <a:ea typeface="Cambria" panose="02040503050406030204" pitchFamily="18" charset="0"/>
                  </a:rPr>
                  <a:t>)</a:t>
                </a:r>
                <a:endParaRPr lang="id-ID" sz="2000" b="1" i="1" dirty="0">
                  <a:latin typeface="Cambria" panose="02040503050406030204" pitchFamily="18" charset="0"/>
                  <a:ea typeface="Cambria" panose="02040503050406030204" pitchFamily="18" charset="0"/>
                </a:endParaRPr>
              </a:p>
            </p:txBody>
          </p:sp>
          <p:sp>
            <p:nvSpPr>
              <p:cNvPr id="24" name="Rectangle 23"/>
              <p:cNvSpPr/>
              <p:nvPr/>
            </p:nvSpPr>
            <p:spPr>
              <a:xfrm>
                <a:off x="5924514" y="4093428"/>
                <a:ext cx="1695849" cy="400110"/>
              </a:xfrm>
              <a:prstGeom prst="rect">
                <a:avLst/>
              </a:prstGeom>
            </p:spPr>
            <p:txBody>
              <a:bodyPr wrap="none">
                <a:spAutoFit/>
              </a:bodyPr>
              <a:lstStyle/>
              <a:p>
                <a:r>
                  <a:rPr lang="id-ID" sz="2000" b="1" i="1" dirty="0">
                    <a:latin typeface="Cambria" panose="02040503050406030204" pitchFamily="18" charset="0"/>
                    <a:ea typeface="Cambria" panose="02040503050406030204" pitchFamily="18" charset="0"/>
                  </a:rPr>
                  <a:t>Ransomware</a:t>
                </a:r>
                <a:endParaRPr lang="en-US" sz="2000" dirty="0">
                  <a:latin typeface="Cambria" panose="02040503050406030204" pitchFamily="18" charset="0"/>
                  <a:ea typeface="Cambria" panose="02040503050406030204" pitchFamily="18" charset="0"/>
                </a:endParaRPr>
              </a:p>
            </p:txBody>
          </p:sp>
          <p:sp>
            <p:nvSpPr>
              <p:cNvPr id="25" name="Rectangle 24"/>
              <p:cNvSpPr/>
              <p:nvPr/>
            </p:nvSpPr>
            <p:spPr>
              <a:xfrm>
                <a:off x="7193500" y="2733603"/>
                <a:ext cx="1894493" cy="400110"/>
              </a:xfrm>
              <a:prstGeom prst="rect">
                <a:avLst/>
              </a:prstGeom>
            </p:spPr>
            <p:txBody>
              <a:bodyPr wrap="none">
                <a:spAutoFit/>
              </a:bodyPr>
              <a:lstStyle/>
              <a:p>
                <a:r>
                  <a:rPr lang="id-ID" sz="2000" b="1" i="1" dirty="0">
                    <a:latin typeface="Cambria" panose="02040503050406030204" pitchFamily="18" charset="0"/>
                    <a:ea typeface="Cambria" panose="02040503050406030204" pitchFamily="18" charset="0"/>
                  </a:rPr>
                  <a:t>Malicious Code</a:t>
                </a:r>
              </a:p>
            </p:txBody>
          </p:sp>
          <p:sp>
            <p:nvSpPr>
              <p:cNvPr id="26" name="Rectangle 25"/>
              <p:cNvSpPr/>
              <p:nvPr/>
            </p:nvSpPr>
            <p:spPr>
              <a:xfrm>
                <a:off x="9066103" y="4093428"/>
                <a:ext cx="814390" cy="400110"/>
              </a:xfrm>
              <a:prstGeom prst="rect">
                <a:avLst/>
              </a:prstGeom>
            </p:spPr>
            <p:txBody>
              <a:bodyPr wrap="none">
                <a:spAutoFit/>
              </a:bodyPr>
              <a:lstStyle/>
              <a:p>
                <a:r>
                  <a:rPr lang="id-ID" sz="2000" b="1" dirty="0">
                    <a:latin typeface="Cambria" panose="02040503050406030204" pitchFamily="18" charset="0"/>
                    <a:ea typeface="Cambria" panose="02040503050406030204" pitchFamily="18" charset="0"/>
                  </a:rPr>
                  <a:t>Virus</a:t>
                </a:r>
                <a:endParaRPr lang="en-US" sz="2000" dirty="0">
                  <a:latin typeface="Cambria" panose="02040503050406030204" pitchFamily="18" charset="0"/>
                  <a:ea typeface="Cambria" panose="02040503050406030204" pitchFamily="18" charset="0"/>
                </a:endParaRPr>
              </a:p>
            </p:txBody>
          </p:sp>
          <p:sp>
            <p:nvSpPr>
              <p:cNvPr id="28" name="Rectangle 27"/>
              <p:cNvSpPr/>
              <p:nvPr/>
            </p:nvSpPr>
            <p:spPr>
              <a:xfrm>
                <a:off x="9815367" y="2677472"/>
                <a:ext cx="1991956" cy="400110"/>
              </a:xfrm>
              <a:prstGeom prst="rect">
                <a:avLst/>
              </a:prstGeom>
            </p:spPr>
            <p:txBody>
              <a:bodyPr wrap="none">
                <a:spAutoFit/>
              </a:bodyPr>
              <a:lstStyle/>
              <a:p>
                <a:r>
                  <a:rPr lang="id-ID" sz="2000" b="1" i="1" dirty="0">
                    <a:latin typeface="Cambria" panose="02040503050406030204" pitchFamily="18" charset="0"/>
                    <a:ea typeface="Cambria" panose="02040503050406030204" pitchFamily="18" charset="0"/>
                  </a:rPr>
                  <a:t>E-mail Spoofing</a:t>
                </a:r>
              </a:p>
            </p:txBody>
          </p:sp>
        </p:grpSp>
      </p:grpSp>
    </p:spTree>
    <p:extLst>
      <p:ext uri="{BB962C8B-B14F-4D97-AF65-F5344CB8AC3E}">
        <p14:creationId xmlns:p14="http://schemas.microsoft.com/office/powerpoint/2010/main" val="33952709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smtClean="0">
                <a:solidFill>
                  <a:schemeClr val="bg1"/>
                </a:solidFill>
                <a:ea typeface="Cambria" panose="02040503050406030204" pitchFamily="18" charset="0"/>
              </a:rPr>
              <a:t>Yuk, </a:t>
            </a:r>
            <a:r>
              <a:rPr lang="en-US" sz="5400" b="1" dirty="0" err="1" smtClean="0">
                <a:solidFill>
                  <a:schemeClr val="bg1"/>
                </a:solidFill>
                <a:ea typeface="Cambria" panose="02040503050406030204" pitchFamily="18" charset="0"/>
              </a:rPr>
              <a:t>Asah</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Literasimu</a:t>
            </a:r>
            <a:r>
              <a:rPr lang="en-US" sz="5400" b="1" dirty="0" smtClean="0">
                <a:solidFill>
                  <a:schemeClr val="bg1"/>
                </a:solidFill>
                <a:ea typeface="Cambria" panose="02040503050406030204" pitchFamily="18" charset="0"/>
              </a:rPr>
              <a:t>! 2</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4369508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Pentagon 4"/>
          <p:cNvSpPr/>
          <p:nvPr/>
        </p:nvSpPr>
        <p:spPr>
          <a:xfrm rot="5400000">
            <a:off x="505374" y="546873"/>
            <a:ext cx="4670066" cy="3576320"/>
          </a:xfrm>
          <a:prstGeom prst="homePlate">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a:solidFill>
                  <a:prstClr val="black"/>
                </a:solidFill>
                <a:latin typeface="Cambria" panose="02040503050406030204" pitchFamily="18" charset="0"/>
                <a:ea typeface="Cambria" panose="02040503050406030204" pitchFamily="18" charset="0"/>
              </a:rPr>
              <a:t>G</a:t>
            </a:r>
            <a:endParaRPr kumimoji="0" lang="en-US" sz="4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1110618" y="1377068"/>
            <a:ext cx="3459577" cy="1754326"/>
          </a:xfrm>
          <a:prstGeom prst="rect">
            <a:avLst/>
          </a:prstGeom>
          <a:noFill/>
          <a:ln>
            <a:noFill/>
          </a:ln>
        </p:spPr>
        <p:txBody>
          <a:bodyPr wrap="square" rtlCol="0" anchor="ctr">
            <a:spAutoFit/>
          </a:bodyPr>
          <a:lstStyle/>
          <a:p>
            <a:pPr lvl="0" algn="ctr">
              <a:defRPr/>
            </a:pPr>
            <a:r>
              <a:rPr lang="en-US" sz="3600" b="1" dirty="0" err="1" smtClean="0">
                <a:solidFill>
                  <a:prstClr val="black"/>
                </a:solidFill>
                <a:latin typeface="Cambria" panose="02040503050406030204" pitchFamily="18" charset="0"/>
                <a:ea typeface="Cambria" panose="02040503050406030204" pitchFamily="18" charset="0"/>
              </a:rPr>
              <a:t>Dampak</a:t>
            </a:r>
            <a:r>
              <a:rPr lang="en-US" sz="3600" b="1" dirty="0" smtClean="0">
                <a:solidFill>
                  <a:prstClr val="black"/>
                </a:solidFill>
                <a:latin typeface="Cambria" panose="02040503050406030204" pitchFamily="18" charset="0"/>
                <a:ea typeface="Cambria" panose="02040503050406030204" pitchFamily="18" charset="0"/>
              </a:rPr>
              <a:t> </a:t>
            </a:r>
            <a:r>
              <a:rPr lang="en-US" sz="3600" b="1" dirty="0" err="1" smtClean="0">
                <a:solidFill>
                  <a:prstClr val="black"/>
                </a:solidFill>
                <a:latin typeface="Cambria" panose="02040503050406030204" pitchFamily="18" charset="0"/>
                <a:ea typeface="Cambria" panose="02040503050406030204" pitchFamily="18" charset="0"/>
              </a:rPr>
              <a:t>Perkembangan</a:t>
            </a:r>
            <a:r>
              <a:rPr lang="en-US" sz="3600" b="1" dirty="0" smtClean="0">
                <a:solidFill>
                  <a:prstClr val="black"/>
                </a:solidFill>
                <a:latin typeface="Cambria" panose="02040503050406030204" pitchFamily="18" charset="0"/>
                <a:ea typeface="Cambria" panose="02040503050406030204" pitchFamily="18" charset="0"/>
              </a:rPr>
              <a:t> Digital</a:t>
            </a:r>
            <a:endParaRPr kumimoji="0" lang="en-US" sz="3600" b="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8948860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5663952" y="2348880"/>
            <a:ext cx="5328592" cy="3290096"/>
          </a:xfrm>
        </p:spPr>
        <p:txBody>
          <a:bodyPr>
            <a:noAutofit/>
          </a:bodyPr>
          <a:lstStyle/>
          <a:p>
            <a:pPr marL="0" indent="0">
              <a:buNone/>
            </a:pPr>
            <a:r>
              <a:rPr lang="id-ID" sz="2000" dirty="0">
                <a:latin typeface="Cambria" panose="02040503050406030204" pitchFamily="18" charset="0"/>
                <a:ea typeface="Cambria" panose="02040503050406030204" pitchFamily="18" charset="0"/>
              </a:rPr>
              <a:t>Perkembangan teknologi komputer berawal dari kemunculan mesin kalkulator yang diprogram untuk melakukan perhitungan. Namun dalam perkembangannya, perhitungan sudah menggunakan alat bantu berupa mesin untuk mempercepat prosesnya sehingga lebih efisien, ringkas, dan cepat. Komputer yang awalnya hanya berfungsi sebagai alat hitung kemudian berkembang menjadi suatu mesin yang memiliki beragam fungsi.</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1</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263885" y="574952"/>
            <a:ext cx="4256647" cy="954107"/>
          </a:xfrm>
          <a:prstGeom prst="rect">
            <a:avLst/>
          </a:prstGeom>
          <a:noFill/>
        </p:spPr>
        <p:txBody>
          <a:bodyPr wrap="square" rtlCol="0">
            <a:spAutoFit/>
          </a:bodyPr>
          <a:lstStyle/>
          <a:p>
            <a:r>
              <a:rPr lang="id-ID" sz="2800" dirty="0">
                <a:latin typeface="Cambria" panose="02040503050406030204" pitchFamily="18" charset="0"/>
                <a:ea typeface="Cambria" panose="02040503050406030204" pitchFamily="18" charset="0"/>
              </a:rPr>
              <a:t>Perkembangan Tekonologi Komputer</a:t>
            </a:r>
            <a:endParaRPr lang="en-US" sz="2800" dirty="0">
              <a:solidFill>
                <a:prstClr val="black"/>
              </a:solidFill>
              <a:latin typeface="Cambria" panose="02040503050406030204" pitchFamily="18" charset="0"/>
              <a:ea typeface="Cambria" panose="02040503050406030204" pitchFamily="18" charset="0"/>
            </a:endParaRPr>
          </a:p>
        </p:txBody>
      </p:sp>
      <p:grpSp>
        <p:nvGrpSpPr>
          <p:cNvPr id="13" name="Group 12"/>
          <p:cNvGrpSpPr/>
          <p:nvPr/>
        </p:nvGrpSpPr>
        <p:grpSpPr>
          <a:xfrm>
            <a:off x="263352" y="2027521"/>
            <a:ext cx="6340544" cy="4209791"/>
            <a:chOff x="331520" y="1827583"/>
            <a:chExt cx="6340544" cy="4209791"/>
          </a:xfrm>
        </p:grpSpPr>
        <p:pic>
          <p:nvPicPr>
            <p:cNvPr id="12" name="Picture 11"/>
            <p:cNvPicPr>
              <a:picLocks noChangeAspect="1"/>
            </p:cNvPicPr>
            <p:nvPr/>
          </p:nvPicPr>
          <p:blipFill>
            <a:blip r:embed="rId4" cstate="print">
              <a:duotone>
                <a:prstClr val="black"/>
                <a:schemeClr val="accent5">
                  <a:tint val="45000"/>
                  <a:satMod val="400000"/>
                </a:schemeClr>
              </a:duotone>
              <a:extLst>
                <a:ext uri="{BEBA8EAE-BF5A-486C-A8C5-ECC9F3942E4B}">
                  <a14:imgProps xmlns:a14="http://schemas.microsoft.com/office/drawing/2010/main">
                    <a14:imgLayer r:embed="rId5">
                      <a14:imgEffect>
                        <a14:artisticGlass/>
                      </a14:imgEffect>
                    </a14:imgLayer>
                  </a14:imgProps>
                </a:ext>
                <a:ext uri="{28A0092B-C50C-407E-A947-70E740481C1C}">
                  <a14:useLocalDpi xmlns:a14="http://schemas.microsoft.com/office/drawing/2010/main" val="0"/>
                </a:ext>
              </a:extLst>
            </a:blip>
            <a:stretch>
              <a:fillRect/>
            </a:stretch>
          </p:blipFill>
          <p:spPr>
            <a:xfrm>
              <a:off x="331520" y="1827583"/>
              <a:ext cx="6340544" cy="4209791"/>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7924" y="2011100"/>
              <a:ext cx="5787735" cy="3842755"/>
            </a:xfrm>
            <a:prstGeom prst="rect">
              <a:avLst/>
            </a:prstGeom>
          </p:spPr>
        </p:pic>
      </p:grpSp>
    </p:spTree>
    <p:extLst>
      <p:ext uri="{BB962C8B-B14F-4D97-AF65-F5344CB8AC3E}">
        <p14:creationId xmlns:p14="http://schemas.microsoft.com/office/powerpoint/2010/main" val="347983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010703" y="1899531"/>
            <a:ext cx="8477785" cy="3761717"/>
          </a:xfrm>
          <a:prstGeom prst="roundRect">
            <a:avLst/>
          </a:prstGeom>
          <a:noFill/>
          <a:ln w="76200">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1775520" y="2134319"/>
            <a:ext cx="8514905" cy="3814961"/>
          </a:xfrm>
          <a:prstGeom prst="roundRect">
            <a:avLst/>
          </a:prstGeom>
          <a:solidFill>
            <a:schemeClr val="accent3">
              <a:lumMod val="40000"/>
              <a:lumOff val="60000"/>
            </a:schemeClr>
          </a:solidFill>
        </p:spPr>
        <p:txBody>
          <a:bodyPr>
            <a:normAutofit lnSpcReduction="10000"/>
          </a:bodyPr>
          <a:lstStyle/>
          <a:p>
            <a:pPr marL="0" indent="0" algn="just">
              <a:buNone/>
            </a:pPr>
            <a:r>
              <a:rPr lang="en-US" sz="2000" dirty="0" smtClean="0">
                <a:latin typeface="Cambria" panose="02040503050406030204" pitchFamily="18" charset="0"/>
                <a:ea typeface="Cambria" panose="02040503050406030204" pitchFamily="18" charset="0"/>
              </a:rPr>
              <a:t>K</a:t>
            </a:r>
            <a:r>
              <a:rPr lang="id-ID" sz="2000" dirty="0" smtClean="0">
                <a:latin typeface="Cambria" panose="02040503050406030204" pitchFamily="18" charset="0"/>
                <a:ea typeface="Cambria" panose="02040503050406030204" pitchFamily="18" charset="0"/>
              </a:rPr>
              <a:t>onsep </a:t>
            </a:r>
            <a:r>
              <a:rPr lang="id-ID" sz="2000" dirty="0">
                <a:latin typeface="Cambria" panose="02040503050406030204" pitchFamily="18" charset="0"/>
                <a:ea typeface="Cambria" panose="02040503050406030204" pitchFamily="18" charset="0"/>
              </a:rPr>
              <a:t>komunikasi </a:t>
            </a:r>
            <a:r>
              <a:rPr lang="id-ID" sz="2000" dirty="0" smtClean="0">
                <a:latin typeface="Cambria" panose="02040503050406030204" pitchFamily="18" charset="0"/>
                <a:ea typeface="Cambria" panose="02040503050406030204" pitchFamily="18" charset="0"/>
              </a:rPr>
              <a:t>dan interaksi secara langsung berkembang dalam </a:t>
            </a:r>
            <a:r>
              <a:rPr lang="id-ID" sz="2000" dirty="0">
                <a:latin typeface="Cambria" panose="02040503050406030204" pitchFamily="18" charset="0"/>
                <a:ea typeface="Cambria" panose="02040503050406030204" pitchFamily="18" charset="0"/>
              </a:rPr>
              <a:t>ranah digital, yang memungkinkan para pengguna saling berkomunikasi secara tidak langsung tanpa terbatas waktu dan jarak. Dengan melakukan komunikasi dalam sebuah hubungan, diharapkan memberikan manfaat seperti berikut.</a:t>
            </a:r>
          </a:p>
          <a:p>
            <a:pPr algn="just">
              <a:buFont typeface="Wingdings" panose="05000000000000000000" pitchFamily="2" charset="2"/>
              <a:buChar char="q"/>
            </a:pPr>
            <a:r>
              <a:rPr lang="id-ID" sz="2000" dirty="0">
                <a:latin typeface="Cambria" panose="02040503050406030204" pitchFamily="18" charset="0"/>
                <a:ea typeface="Cambria" panose="02040503050406030204" pitchFamily="18" charset="0"/>
              </a:rPr>
              <a:t>Sebagai wujud ide atau gagasan yang disampaikan melalui media tertentu kepada orang lain.</a:t>
            </a:r>
          </a:p>
          <a:p>
            <a:pPr algn="just">
              <a:buFont typeface="Wingdings" panose="05000000000000000000" pitchFamily="2" charset="2"/>
              <a:buChar char="q"/>
            </a:pPr>
            <a:r>
              <a:rPr lang="id-ID" sz="2000" dirty="0">
                <a:latin typeface="Cambria" panose="02040503050406030204" pitchFamily="18" charset="0"/>
                <a:ea typeface="Cambria" panose="02040503050406030204" pitchFamily="18" charset="0"/>
              </a:rPr>
              <a:t>Membentuk sebuah komunitas dengan kesamaan visi, misi, persepsi, serta tujuan.</a:t>
            </a:r>
          </a:p>
          <a:p>
            <a:pPr algn="just">
              <a:buFont typeface="Wingdings" panose="05000000000000000000" pitchFamily="2" charset="2"/>
              <a:buChar char="q"/>
            </a:pPr>
            <a:r>
              <a:rPr lang="id-ID" sz="2000" dirty="0">
                <a:latin typeface="Cambria" panose="02040503050406030204" pitchFamily="18" charset="0"/>
                <a:ea typeface="Cambria" panose="02040503050406030204" pitchFamily="18" charset="0"/>
              </a:rPr>
              <a:t>Terciptanya aliran informasi yang dapat diakses dengan baik.</a:t>
            </a:r>
          </a:p>
          <a:p>
            <a:pPr algn="just">
              <a:buFont typeface="Wingdings" panose="05000000000000000000" pitchFamily="2" charset="2"/>
              <a:buChar char="q"/>
            </a:pPr>
            <a:r>
              <a:rPr lang="id-ID" sz="2000" dirty="0">
                <a:latin typeface="Cambria" panose="02040503050406030204" pitchFamily="18" charset="0"/>
                <a:ea typeface="Cambria" panose="02040503050406030204" pitchFamily="18" charset="0"/>
              </a:rPr>
              <a:t>Melalui komunikasi, akan menambah pengetahuan secara baik.</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noProof="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320872" y="714612"/>
            <a:ext cx="4256647" cy="523220"/>
          </a:xfrm>
          <a:prstGeom prst="rect">
            <a:avLst/>
          </a:prstGeom>
          <a:noFill/>
        </p:spPr>
        <p:txBody>
          <a:bodyPr wrap="square" rtlCol="0">
            <a:spAutoFit/>
          </a:bodyPr>
          <a:lstStyle/>
          <a:p>
            <a:r>
              <a:rPr lang="en-US" sz="2800" dirty="0" err="1" smtClean="0">
                <a:latin typeface="Cambria" panose="02040503050406030204" pitchFamily="18" charset="0"/>
                <a:ea typeface="Cambria" panose="02040503050406030204" pitchFamily="18" charset="0"/>
              </a:rPr>
              <a:t>Kewargaan</a:t>
            </a:r>
            <a:r>
              <a:rPr lang="en-US" sz="2800" dirty="0" smtClean="0">
                <a:latin typeface="Cambria" panose="02040503050406030204" pitchFamily="18" charset="0"/>
                <a:ea typeface="Cambria" panose="02040503050406030204" pitchFamily="18" charset="0"/>
              </a:rPr>
              <a:t> Digital</a:t>
            </a:r>
          </a:p>
        </p:txBody>
      </p:sp>
    </p:spTree>
    <p:extLst>
      <p:ext uri="{BB962C8B-B14F-4D97-AF65-F5344CB8AC3E}">
        <p14:creationId xmlns:p14="http://schemas.microsoft.com/office/powerpoint/2010/main" val="371689200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7" name="Rectangle 6"/>
          <p:cNvSpPr/>
          <p:nvPr/>
        </p:nvSpPr>
        <p:spPr>
          <a:xfrm>
            <a:off x="1713242" y="772836"/>
            <a:ext cx="8750281" cy="400110"/>
          </a:xfrm>
          <a:prstGeom prst="rect">
            <a:avLst/>
          </a:prstGeom>
        </p:spPr>
        <p:txBody>
          <a:bodyPr wrap="none">
            <a:spAutoFit/>
          </a:bodyPr>
          <a:lstStyle/>
          <a:p>
            <a:pPr algn="ctr"/>
            <a:r>
              <a:rPr lang="id-ID" sz="2000" dirty="0">
                <a:latin typeface="Cambria" panose="02040503050406030204" pitchFamily="18" charset="0"/>
                <a:ea typeface="Cambria" panose="02040503050406030204" pitchFamily="18" charset="0"/>
              </a:rPr>
              <a:t>Berdasarkan cara penyampaiannya, model komunikasi dibedakan menjadi </a:t>
            </a:r>
            <a:r>
              <a:rPr lang="id-ID" sz="2000" dirty="0" smtClean="0">
                <a:latin typeface="Cambria" panose="02040503050406030204" pitchFamily="18" charset="0"/>
                <a:ea typeface="Cambria" panose="02040503050406030204" pitchFamily="18" charset="0"/>
              </a:rPr>
              <a:t>tiga</a:t>
            </a:r>
            <a:r>
              <a:rPr lang="en-US" sz="2000" dirty="0" smtClean="0">
                <a:latin typeface="Cambria" panose="02040503050406030204" pitchFamily="18" charset="0"/>
                <a:ea typeface="Cambria" panose="02040503050406030204" pitchFamily="18" charset="0"/>
              </a:rPr>
              <a:t>.</a:t>
            </a:r>
            <a:endParaRPr lang="en-US" sz="2000" dirty="0">
              <a:latin typeface="Cambria" panose="02040503050406030204" pitchFamily="18" charset="0"/>
              <a:ea typeface="Cambria" panose="02040503050406030204" pitchFamily="18" charset="0"/>
            </a:endParaRPr>
          </a:p>
        </p:txBody>
      </p:sp>
      <p:sp>
        <p:nvSpPr>
          <p:cNvPr id="2" name="Rounded Rectangle 1"/>
          <p:cNvSpPr/>
          <p:nvPr/>
        </p:nvSpPr>
        <p:spPr>
          <a:xfrm>
            <a:off x="1370082" y="1551974"/>
            <a:ext cx="3042957" cy="1021556"/>
          </a:xfrm>
          <a:prstGeom prst="roundRect">
            <a:avLst/>
          </a:prstGeom>
          <a:solidFill>
            <a:schemeClr val="accent3">
              <a:lumMod val="40000"/>
              <a:lumOff val="60000"/>
            </a:schemeClr>
          </a:solidFill>
        </p:spPr>
        <p:txBody>
          <a:bodyPr wrap="square">
            <a:spAutoFit/>
          </a:bodyPr>
          <a:lstStyle/>
          <a:p>
            <a:pPr algn="ctr"/>
            <a:r>
              <a:rPr lang="id-ID" dirty="0">
                <a:latin typeface="Cambria" panose="02040503050406030204" pitchFamily="18" charset="0"/>
                <a:ea typeface="Cambria" panose="02040503050406030204" pitchFamily="18" charset="0"/>
              </a:rPr>
              <a:t>Komunikasi yang dilakukan secara </a:t>
            </a:r>
            <a:r>
              <a:rPr lang="id-ID" i="1" dirty="0">
                <a:latin typeface="Cambria" panose="02040503050406030204" pitchFamily="18" charset="0"/>
                <a:ea typeface="Cambria" panose="02040503050406030204" pitchFamily="18" charset="0"/>
              </a:rPr>
              <a:t>direct</a:t>
            </a:r>
            <a:r>
              <a:rPr lang="id-ID" dirty="0">
                <a:latin typeface="Cambria" panose="02040503050406030204" pitchFamily="18" charset="0"/>
                <a:ea typeface="Cambria" panose="02040503050406030204" pitchFamily="18" charset="0"/>
              </a:rPr>
              <a:t> atau langsung dengan bertatap muka.</a:t>
            </a:r>
          </a:p>
        </p:txBody>
      </p:sp>
      <p:sp>
        <p:nvSpPr>
          <p:cNvPr id="19" name="Rounded Rectangle 18"/>
          <p:cNvSpPr/>
          <p:nvPr/>
        </p:nvSpPr>
        <p:spPr>
          <a:xfrm>
            <a:off x="7198966" y="1511273"/>
            <a:ext cx="3986756" cy="1021556"/>
          </a:xfrm>
          <a:prstGeom prst="roundRect">
            <a:avLst/>
          </a:prstGeom>
          <a:solidFill>
            <a:schemeClr val="accent3">
              <a:lumMod val="40000"/>
              <a:lumOff val="60000"/>
            </a:schemeClr>
          </a:solidFill>
        </p:spPr>
        <p:txBody>
          <a:bodyPr wrap="square">
            <a:spAutoFit/>
          </a:bodyPr>
          <a:lstStyle/>
          <a:p>
            <a:pPr algn="ctr"/>
            <a:r>
              <a:rPr lang="id-ID" dirty="0">
                <a:latin typeface="Cambria" panose="02040503050406030204" pitchFamily="18" charset="0"/>
                <a:ea typeface="Cambria" panose="02040503050406030204" pitchFamily="18" charset="0"/>
              </a:rPr>
              <a:t>Komunikasi yang dilakukan secara </a:t>
            </a:r>
            <a:r>
              <a:rPr lang="id-ID" i="1" dirty="0">
                <a:latin typeface="Cambria" panose="02040503050406030204" pitchFamily="18" charset="0"/>
                <a:ea typeface="Cambria" panose="02040503050406030204" pitchFamily="18" charset="0"/>
              </a:rPr>
              <a:t>indirect</a:t>
            </a:r>
            <a:r>
              <a:rPr lang="id-ID" dirty="0">
                <a:latin typeface="Cambria" panose="02040503050406030204" pitchFamily="18" charset="0"/>
                <a:ea typeface="Cambria" panose="02040503050406030204" pitchFamily="18" charset="0"/>
              </a:rPr>
              <a:t> atau tidak langsung melalui media dan perangkat bantuan</a:t>
            </a:r>
            <a:endParaRPr lang="en-US" dirty="0">
              <a:latin typeface="Cambria" panose="02040503050406030204" pitchFamily="18" charset="0"/>
              <a:ea typeface="Cambria" panose="02040503050406030204" pitchFamily="18" charset="0"/>
            </a:endParaRPr>
          </a:p>
        </p:txBody>
      </p:sp>
      <p:grpSp>
        <p:nvGrpSpPr>
          <p:cNvPr id="63" name="Group 62"/>
          <p:cNvGrpSpPr/>
          <p:nvPr/>
        </p:nvGrpSpPr>
        <p:grpSpPr>
          <a:xfrm>
            <a:off x="1538306" y="2730680"/>
            <a:ext cx="2706513" cy="1103043"/>
            <a:chOff x="1567880" y="2766389"/>
            <a:chExt cx="2706513" cy="1103043"/>
          </a:xfrm>
        </p:grpSpPr>
        <p:grpSp>
          <p:nvGrpSpPr>
            <p:cNvPr id="18" name="Group 17"/>
            <p:cNvGrpSpPr/>
            <p:nvPr/>
          </p:nvGrpSpPr>
          <p:grpSpPr>
            <a:xfrm>
              <a:off x="2489087" y="3267747"/>
              <a:ext cx="864096" cy="183911"/>
              <a:chOff x="2495600" y="3029065"/>
              <a:chExt cx="864096" cy="183911"/>
            </a:xfrm>
          </p:grpSpPr>
          <p:cxnSp>
            <p:nvCxnSpPr>
              <p:cNvPr id="16" name="Straight Arrow Connector 15"/>
              <p:cNvCxnSpPr/>
              <p:nvPr/>
            </p:nvCxnSpPr>
            <p:spPr>
              <a:xfrm>
                <a:off x="2495600" y="3029065"/>
                <a:ext cx="864096" cy="0"/>
              </a:xfrm>
              <a:prstGeom prst="straightConnector1">
                <a:avLst/>
              </a:prstGeom>
              <a:ln w="381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2495600" y="3212976"/>
                <a:ext cx="864096" cy="0"/>
              </a:xfrm>
              <a:prstGeom prst="straightConnector1">
                <a:avLst/>
              </a:prstGeom>
              <a:ln w="381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2" name="Group 61"/>
            <p:cNvGrpSpPr/>
            <p:nvPr/>
          </p:nvGrpSpPr>
          <p:grpSpPr>
            <a:xfrm>
              <a:off x="1567880" y="2766389"/>
              <a:ext cx="2706513" cy="1103043"/>
              <a:chOff x="1567880" y="2766389"/>
              <a:chExt cx="2706513" cy="1103043"/>
            </a:xfrm>
          </p:grpSpPr>
          <p:grpSp>
            <p:nvGrpSpPr>
              <p:cNvPr id="3" name="Group 2"/>
              <p:cNvGrpSpPr/>
              <p:nvPr/>
            </p:nvGrpSpPr>
            <p:grpSpPr>
              <a:xfrm>
                <a:off x="3599886" y="2766389"/>
                <a:ext cx="674507" cy="1103043"/>
                <a:chOff x="502433" y="2183385"/>
                <a:chExt cx="508000" cy="830749"/>
              </a:xfrm>
            </p:grpSpPr>
            <p:sp>
              <p:nvSpPr>
                <p:cNvPr id="4" name="Flowchart: Delay 3"/>
                <p:cNvSpPr/>
                <p:nvPr/>
              </p:nvSpPr>
              <p:spPr>
                <a:xfrm rot="16200000">
                  <a:off x="564483" y="2568185"/>
                  <a:ext cx="383899" cy="508000"/>
                </a:xfrm>
                <a:prstGeom prst="flowChartDelay">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558600" y="2183385"/>
                  <a:ext cx="395666" cy="395666"/>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p:cNvGrpSpPr/>
              <p:nvPr/>
            </p:nvGrpSpPr>
            <p:grpSpPr>
              <a:xfrm>
                <a:off x="1567880" y="2766389"/>
                <a:ext cx="674507" cy="1103043"/>
                <a:chOff x="502433" y="2183385"/>
                <a:chExt cx="508000" cy="830749"/>
              </a:xfrm>
            </p:grpSpPr>
            <p:sp>
              <p:nvSpPr>
                <p:cNvPr id="13" name="Flowchart: Delay 12"/>
                <p:cNvSpPr/>
                <p:nvPr/>
              </p:nvSpPr>
              <p:spPr>
                <a:xfrm rot="16200000">
                  <a:off x="564483" y="2568185"/>
                  <a:ext cx="383899" cy="508000"/>
                </a:xfrm>
                <a:prstGeom prst="flowChartDelay">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58600" y="2183385"/>
                  <a:ext cx="395666" cy="395666"/>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3" name="Group 22"/>
              <p:cNvGrpSpPr/>
              <p:nvPr/>
            </p:nvGrpSpPr>
            <p:grpSpPr>
              <a:xfrm rot="2673913">
                <a:off x="2186957" y="3024879"/>
                <a:ext cx="110856" cy="110856"/>
                <a:chOff x="2914445" y="2447907"/>
                <a:chExt cx="110856" cy="110856"/>
              </a:xfrm>
              <a:solidFill>
                <a:schemeClr val="accent3">
                  <a:lumMod val="75000"/>
                </a:schemeClr>
              </a:solidFill>
            </p:grpSpPr>
            <p:sp>
              <p:nvSpPr>
                <p:cNvPr id="20" name="Google Shape;12074;p142"/>
                <p:cNvSpPr/>
                <p:nvPr/>
              </p:nvSpPr>
              <p:spPr>
                <a:xfrm>
                  <a:off x="2957422" y="2464376"/>
                  <a:ext cx="50681" cy="50439"/>
                </a:xfrm>
                <a:custGeom>
                  <a:avLst/>
                  <a:gdLst/>
                  <a:ahLst/>
                  <a:cxnLst/>
                  <a:rect l="l" t="t" r="r" b="b"/>
                  <a:pathLst>
                    <a:path w="1671" h="1663" extrusionOk="0">
                      <a:moveTo>
                        <a:pt x="1328" y="1"/>
                      </a:moveTo>
                      <a:cubicBezTo>
                        <a:pt x="1237" y="1"/>
                        <a:pt x="1151" y="40"/>
                        <a:pt x="1103" y="119"/>
                      </a:cubicBezTo>
                      <a:lnTo>
                        <a:pt x="95" y="1096"/>
                      </a:lnTo>
                      <a:cubicBezTo>
                        <a:pt x="1" y="1222"/>
                        <a:pt x="1" y="1442"/>
                        <a:pt x="95" y="1568"/>
                      </a:cubicBezTo>
                      <a:cubicBezTo>
                        <a:pt x="158" y="1631"/>
                        <a:pt x="253" y="1663"/>
                        <a:pt x="343" y="1663"/>
                      </a:cubicBezTo>
                      <a:cubicBezTo>
                        <a:pt x="434" y="1663"/>
                        <a:pt x="521" y="1631"/>
                        <a:pt x="568" y="1568"/>
                      </a:cubicBezTo>
                      <a:lnTo>
                        <a:pt x="1576" y="592"/>
                      </a:lnTo>
                      <a:cubicBezTo>
                        <a:pt x="1671" y="466"/>
                        <a:pt x="1671" y="213"/>
                        <a:pt x="1576" y="119"/>
                      </a:cubicBezTo>
                      <a:cubicBezTo>
                        <a:pt x="1513" y="40"/>
                        <a:pt x="1418" y="1"/>
                        <a:pt x="132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2075;p142"/>
                <p:cNvSpPr/>
                <p:nvPr/>
              </p:nvSpPr>
              <p:spPr>
                <a:xfrm>
                  <a:off x="2914445" y="2447907"/>
                  <a:ext cx="21049" cy="50681"/>
                </a:xfrm>
                <a:custGeom>
                  <a:avLst/>
                  <a:gdLst/>
                  <a:ahLst/>
                  <a:cxnLst/>
                  <a:rect l="l" t="t" r="r" b="b"/>
                  <a:pathLst>
                    <a:path w="694" h="1671" extrusionOk="0">
                      <a:moveTo>
                        <a:pt x="347" y="0"/>
                      </a:moveTo>
                      <a:cubicBezTo>
                        <a:pt x="158" y="0"/>
                        <a:pt x="0" y="158"/>
                        <a:pt x="0" y="347"/>
                      </a:cubicBezTo>
                      <a:lnTo>
                        <a:pt x="0" y="1324"/>
                      </a:lnTo>
                      <a:cubicBezTo>
                        <a:pt x="0" y="1513"/>
                        <a:pt x="158" y="1670"/>
                        <a:pt x="347" y="1670"/>
                      </a:cubicBezTo>
                      <a:cubicBezTo>
                        <a:pt x="536" y="1670"/>
                        <a:pt x="693" y="1513"/>
                        <a:pt x="693" y="1324"/>
                      </a:cubicBezTo>
                      <a:lnTo>
                        <a:pt x="693" y="347"/>
                      </a:lnTo>
                      <a:cubicBezTo>
                        <a:pt x="693" y="158"/>
                        <a:pt x="536" y="0"/>
                        <a:pt x="34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2076;p142"/>
                <p:cNvSpPr/>
                <p:nvPr/>
              </p:nvSpPr>
              <p:spPr>
                <a:xfrm>
                  <a:off x="2973679" y="2536774"/>
                  <a:ext cx="51622" cy="21989"/>
                </a:xfrm>
                <a:custGeom>
                  <a:avLst/>
                  <a:gdLst/>
                  <a:ahLst/>
                  <a:cxnLst/>
                  <a:rect l="l" t="t" r="r" b="b"/>
                  <a:pathLst>
                    <a:path w="1702" h="725" extrusionOk="0">
                      <a:moveTo>
                        <a:pt x="347" y="0"/>
                      </a:moveTo>
                      <a:cubicBezTo>
                        <a:pt x="158" y="0"/>
                        <a:pt x="0" y="158"/>
                        <a:pt x="0" y="378"/>
                      </a:cubicBezTo>
                      <a:cubicBezTo>
                        <a:pt x="0" y="567"/>
                        <a:pt x="158" y="725"/>
                        <a:pt x="347" y="725"/>
                      </a:cubicBezTo>
                      <a:lnTo>
                        <a:pt x="1355" y="725"/>
                      </a:lnTo>
                      <a:cubicBezTo>
                        <a:pt x="1544" y="725"/>
                        <a:pt x="1702" y="567"/>
                        <a:pt x="1702" y="378"/>
                      </a:cubicBezTo>
                      <a:cubicBezTo>
                        <a:pt x="1670" y="158"/>
                        <a:pt x="1544" y="0"/>
                        <a:pt x="13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 name="Group 23"/>
              <p:cNvGrpSpPr/>
              <p:nvPr/>
            </p:nvGrpSpPr>
            <p:grpSpPr>
              <a:xfrm rot="18926087" flipH="1">
                <a:off x="3544458" y="3024878"/>
                <a:ext cx="110856" cy="110856"/>
                <a:chOff x="2914445" y="2447907"/>
                <a:chExt cx="110856" cy="110856"/>
              </a:xfrm>
              <a:solidFill>
                <a:schemeClr val="accent3">
                  <a:lumMod val="75000"/>
                </a:schemeClr>
              </a:solidFill>
            </p:grpSpPr>
            <p:sp>
              <p:nvSpPr>
                <p:cNvPr id="25" name="Google Shape;12074;p142"/>
                <p:cNvSpPr/>
                <p:nvPr/>
              </p:nvSpPr>
              <p:spPr>
                <a:xfrm>
                  <a:off x="2957422" y="2464376"/>
                  <a:ext cx="50681" cy="50439"/>
                </a:xfrm>
                <a:custGeom>
                  <a:avLst/>
                  <a:gdLst/>
                  <a:ahLst/>
                  <a:cxnLst/>
                  <a:rect l="l" t="t" r="r" b="b"/>
                  <a:pathLst>
                    <a:path w="1671" h="1663" extrusionOk="0">
                      <a:moveTo>
                        <a:pt x="1328" y="1"/>
                      </a:moveTo>
                      <a:cubicBezTo>
                        <a:pt x="1237" y="1"/>
                        <a:pt x="1151" y="40"/>
                        <a:pt x="1103" y="119"/>
                      </a:cubicBezTo>
                      <a:lnTo>
                        <a:pt x="95" y="1096"/>
                      </a:lnTo>
                      <a:cubicBezTo>
                        <a:pt x="1" y="1222"/>
                        <a:pt x="1" y="1442"/>
                        <a:pt x="95" y="1568"/>
                      </a:cubicBezTo>
                      <a:cubicBezTo>
                        <a:pt x="158" y="1631"/>
                        <a:pt x="253" y="1663"/>
                        <a:pt x="343" y="1663"/>
                      </a:cubicBezTo>
                      <a:cubicBezTo>
                        <a:pt x="434" y="1663"/>
                        <a:pt x="521" y="1631"/>
                        <a:pt x="568" y="1568"/>
                      </a:cubicBezTo>
                      <a:lnTo>
                        <a:pt x="1576" y="592"/>
                      </a:lnTo>
                      <a:cubicBezTo>
                        <a:pt x="1671" y="466"/>
                        <a:pt x="1671" y="213"/>
                        <a:pt x="1576" y="119"/>
                      </a:cubicBezTo>
                      <a:cubicBezTo>
                        <a:pt x="1513" y="40"/>
                        <a:pt x="1418" y="1"/>
                        <a:pt x="132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2075;p142"/>
                <p:cNvSpPr/>
                <p:nvPr/>
              </p:nvSpPr>
              <p:spPr>
                <a:xfrm>
                  <a:off x="2914445" y="2447907"/>
                  <a:ext cx="21049" cy="50681"/>
                </a:xfrm>
                <a:custGeom>
                  <a:avLst/>
                  <a:gdLst/>
                  <a:ahLst/>
                  <a:cxnLst/>
                  <a:rect l="l" t="t" r="r" b="b"/>
                  <a:pathLst>
                    <a:path w="694" h="1671" extrusionOk="0">
                      <a:moveTo>
                        <a:pt x="347" y="0"/>
                      </a:moveTo>
                      <a:cubicBezTo>
                        <a:pt x="158" y="0"/>
                        <a:pt x="0" y="158"/>
                        <a:pt x="0" y="347"/>
                      </a:cubicBezTo>
                      <a:lnTo>
                        <a:pt x="0" y="1324"/>
                      </a:lnTo>
                      <a:cubicBezTo>
                        <a:pt x="0" y="1513"/>
                        <a:pt x="158" y="1670"/>
                        <a:pt x="347" y="1670"/>
                      </a:cubicBezTo>
                      <a:cubicBezTo>
                        <a:pt x="536" y="1670"/>
                        <a:pt x="693" y="1513"/>
                        <a:pt x="693" y="1324"/>
                      </a:cubicBezTo>
                      <a:lnTo>
                        <a:pt x="693" y="347"/>
                      </a:lnTo>
                      <a:cubicBezTo>
                        <a:pt x="693" y="158"/>
                        <a:pt x="536" y="0"/>
                        <a:pt x="34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2076;p142"/>
                <p:cNvSpPr/>
                <p:nvPr/>
              </p:nvSpPr>
              <p:spPr>
                <a:xfrm>
                  <a:off x="2973679" y="2536774"/>
                  <a:ext cx="51622" cy="21989"/>
                </a:xfrm>
                <a:custGeom>
                  <a:avLst/>
                  <a:gdLst/>
                  <a:ahLst/>
                  <a:cxnLst/>
                  <a:rect l="l" t="t" r="r" b="b"/>
                  <a:pathLst>
                    <a:path w="1702" h="725" extrusionOk="0">
                      <a:moveTo>
                        <a:pt x="347" y="0"/>
                      </a:moveTo>
                      <a:cubicBezTo>
                        <a:pt x="158" y="0"/>
                        <a:pt x="0" y="158"/>
                        <a:pt x="0" y="378"/>
                      </a:cubicBezTo>
                      <a:cubicBezTo>
                        <a:pt x="0" y="567"/>
                        <a:pt x="158" y="725"/>
                        <a:pt x="347" y="725"/>
                      </a:cubicBezTo>
                      <a:lnTo>
                        <a:pt x="1355" y="725"/>
                      </a:lnTo>
                      <a:cubicBezTo>
                        <a:pt x="1544" y="725"/>
                        <a:pt x="1702" y="567"/>
                        <a:pt x="1702" y="378"/>
                      </a:cubicBezTo>
                      <a:cubicBezTo>
                        <a:pt x="1670" y="158"/>
                        <a:pt x="1544" y="0"/>
                        <a:pt x="13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64" name="Group 63"/>
          <p:cNvGrpSpPr/>
          <p:nvPr/>
        </p:nvGrpSpPr>
        <p:grpSpPr>
          <a:xfrm>
            <a:off x="7836889" y="2721699"/>
            <a:ext cx="2710910" cy="1139349"/>
            <a:chOff x="7896200" y="2733603"/>
            <a:chExt cx="2710910" cy="1256449"/>
          </a:xfrm>
        </p:grpSpPr>
        <p:grpSp>
          <p:nvGrpSpPr>
            <p:cNvPr id="46" name="Group 45"/>
            <p:cNvGrpSpPr/>
            <p:nvPr/>
          </p:nvGrpSpPr>
          <p:grpSpPr>
            <a:xfrm>
              <a:off x="7896200" y="2733603"/>
              <a:ext cx="678904" cy="1252199"/>
              <a:chOff x="6209184" y="2636912"/>
              <a:chExt cx="1110952" cy="2049087"/>
            </a:xfrm>
          </p:grpSpPr>
          <p:grpSp>
            <p:nvGrpSpPr>
              <p:cNvPr id="45" name="Group 44"/>
              <p:cNvGrpSpPr/>
              <p:nvPr/>
            </p:nvGrpSpPr>
            <p:grpSpPr>
              <a:xfrm>
                <a:off x="6209184" y="2636912"/>
                <a:ext cx="1110952" cy="2049087"/>
                <a:chOff x="6209184" y="2636912"/>
                <a:chExt cx="1110952" cy="2049087"/>
              </a:xfrm>
            </p:grpSpPr>
            <p:grpSp>
              <p:nvGrpSpPr>
                <p:cNvPr id="36" name="Google Shape;2509;p119"/>
                <p:cNvGrpSpPr/>
                <p:nvPr/>
              </p:nvGrpSpPr>
              <p:grpSpPr>
                <a:xfrm>
                  <a:off x="6209184" y="2636912"/>
                  <a:ext cx="1110952" cy="2049087"/>
                  <a:chOff x="4089139" y="3416366"/>
                  <a:chExt cx="446516" cy="927342"/>
                </a:xfrm>
              </p:grpSpPr>
              <p:sp>
                <p:nvSpPr>
                  <p:cNvPr id="37" name="Google Shape;2510;p119"/>
                  <p:cNvSpPr/>
                  <p:nvPr/>
                </p:nvSpPr>
                <p:spPr>
                  <a:xfrm>
                    <a:off x="4089139" y="3416366"/>
                    <a:ext cx="446516" cy="927342"/>
                  </a:xfrm>
                  <a:custGeom>
                    <a:avLst/>
                    <a:gdLst/>
                    <a:ahLst/>
                    <a:cxnLst/>
                    <a:rect l="l" t="t" r="r" b="b"/>
                    <a:pathLst>
                      <a:path w="27381" h="56866" extrusionOk="0">
                        <a:moveTo>
                          <a:pt x="2107" y="1"/>
                        </a:moveTo>
                        <a:cubicBezTo>
                          <a:pt x="944" y="1"/>
                          <a:pt x="1" y="945"/>
                          <a:pt x="1" y="2107"/>
                        </a:cubicBezTo>
                        <a:lnTo>
                          <a:pt x="1" y="54761"/>
                        </a:lnTo>
                        <a:cubicBezTo>
                          <a:pt x="1" y="55923"/>
                          <a:pt x="944" y="56866"/>
                          <a:pt x="2107" y="56866"/>
                        </a:cubicBezTo>
                        <a:lnTo>
                          <a:pt x="25274" y="56866"/>
                        </a:lnTo>
                        <a:cubicBezTo>
                          <a:pt x="26437" y="56866"/>
                          <a:pt x="27379" y="55923"/>
                          <a:pt x="27381" y="54761"/>
                        </a:cubicBezTo>
                        <a:lnTo>
                          <a:pt x="27381" y="2107"/>
                        </a:lnTo>
                        <a:cubicBezTo>
                          <a:pt x="27381" y="945"/>
                          <a:pt x="26437" y="1"/>
                          <a:pt x="25273" y="1"/>
                        </a:cubicBezTo>
                        <a:close/>
                      </a:path>
                    </a:pathLst>
                  </a:custGeom>
                  <a:solidFill>
                    <a:srgbClr val="A0A29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latin typeface="Arial"/>
                      <a:cs typeface="Arial"/>
                      <a:sym typeface="Arial"/>
                    </a:endParaRPr>
                  </a:p>
                </p:txBody>
              </p:sp>
              <p:sp>
                <p:nvSpPr>
                  <p:cNvPr id="38" name="Google Shape;2511;p119"/>
                  <p:cNvSpPr/>
                  <p:nvPr/>
                </p:nvSpPr>
                <p:spPr>
                  <a:xfrm>
                    <a:off x="4276676" y="4241884"/>
                    <a:ext cx="68883" cy="66257"/>
                  </a:xfrm>
                  <a:custGeom>
                    <a:avLst/>
                    <a:gdLst/>
                    <a:ahLst/>
                    <a:cxnLst/>
                    <a:rect l="l" t="t" r="r" b="b"/>
                    <a:pathLst>
                      <a:path w="4224" h="4063" extrusionOk="0">
                        <a:moveTo>
                          <a:pt x="2194" y="0"/>
                        </a:moveTo>
                        <a:cubicBezTo>
                          <a:pt x="2193" y="0"/>
                          <a:pt x="2192" y="0"/>
                          <a:pt x="2191" y="0"/>
                        </a:cubicBezTo>
                        <a:cubicBezTo>
                          <a:pt x="1370" y="0"/>
                          <a:pt x="628" y="495"/>
                          <a:pt x="314" y="1254"/>
                        </a:cubicBezTo>
                        <a:cubicBezTo>
                          <a:pt x="0" y="2013"/>
                          <a:pt x="174" y="2887"/>
                          <a:pt x="755" y="3467"/>
                        </a:cubicBezTo>
                        <a:cubicBezTo>
                          <a:pt x="1143" y="3856"/>
                          <a:pt x="1663" y="4062"/>
                          <a:pt x="2192" y="4062"/>
                        </a:cubicBezTo>
                        <a:cubicBezTo>
                          <a:pt x="2454" y="4062"/>
                          <a:pt x="2717" y="4012"/>
                          <a:pt x="2968" y="3908"/>
                        </a:cubicBezTo>
                        <a:cubicBezTo>
                          <a:pt x="3728" y="3594"/>
                          <a:pt x="4222" y="2854"/>
                          <a:pt x="4223" y="2032"/>
                        </a:cubicBezTo>
                        <a:cubicBezTo>
                          <a:pt x="4223" y="911"/>
                          <a:pt x="3315" y="0"/>
                          <a:pt x="2194" y="0"/>
                        </a:cubicBezTo>
                        <a:close/>
                      </a:path>
                    </a:pathLst>
                  </a:custGeom>
                  <a:solidFill>
                    <a:srgbClr val="A0A29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latin typeface="Arial"/>
                      <a:cs typeface="Arial"/>
                      <a:sym typeface="Arial"/>
                    </a:endParaRPr>
                  </a:p>
                </p:txBody>
              </p:sp>
              <p:sp>
                <p:nvSpPr>
                  <p:cNvPr id="39" name="Google Shape;2512;p119"/>
                  <p:cNvSpPr/>
                  <p:nvPr/>
                </p:nvSpPr>
                <p:spPr>
                  <a:xfrm>
                    <a:off x="4267087" y="3493843"/>
                    <a:ext cx="90637" cy="16813"/>
                  </a:xfrm>
                  <a:custGeom>
                    <a:avLst/>
                    <a:gdLst/>
                    <a:ahLst/>
                    <a:cxnLst/>
                    <a:rect l="l" t="t" r="r" b="b"/>
                    <a:pathLst>
                      <a:path w="5558" h="1031" extrusionOk="0">
                        <a:moveTo>
                          <a:pt x="515" y="0"/>
                        </a:moveTo>
                        <a:cubicBezTo>
                          <a:pt x="231" y="0"/>
                          <a:pt x="0" y="231"/>
                          <a:pt x="0" y="515"/>
                        </a:cubicBezTo>
                        <a:cubicBezTo>
                          <a:pt x="0" y="799"/>
                          <a:pt x="231" y="1030"/>
                          <a:pt x="515" y="1030"/>
                        </a:cubicBezTo>
                        <a:lnTo>
                          <a:pt x="5044" y="1030"/>
                        </a:lnTo>
                        <a:cubicBezTo>
                          <a:pt x="5326" y="1030"/>
                          <a:pt x="5557" y="799"/>
                          <a:pt x="5557" y="515"/>
                        </a:cubicBezTo>
                        <a:cubicBezTo>
                          <a:pt x="5557" y="231"/>
                          <a:pt x="5326" y="0"/>
                          <a:pt x="5044" y="0"/>
                        </a:cubicBezTo>
                        <a:close/>
                      </a:path>
                    </a:pathLst>
                  </a:custGeom>
                  <a:solidFill>
                    <a:srgbClr val="A0A29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latin typeface="Arial"/>
                      <a:cs typeface="Arial"/>
                      <a:sym typeface="Arial"/>
                    </a:endParaRPr>
                  </a:p>
                </p:txBody>
              </p:sp>
              <p:sp>
                <p:nvSpPr>
                  <p:cNvPr id="40" name="Google Shape;2513;p119"/>
                  <p:cNvSpPr/>
                  <p:nvPr/>
                </p:nvSpPr>
                <p:spPr>
                  <a:xfrm>
                    <a:off x="4301496" y="3457787"/>
                    <a:ext cx="21020" cy="20221"/>
                  </a:xfrm>
                  <a:custGeom>
                    <a:avLst/>
                    <a:gdLst/>
                    <a:ahLst/>
                    <a:cxnLst/>
                    <a:rect l="l" t="t" r="r" b="b"/>
                    <a:pathLst>
                      <a:path w="1289" h="1240" extrusionOk="0">
                        <a:moveTo>
                          <a:pt x="669" y="0"/>
                        </a:moveTo>
                        <a:cubicBezTo>
                          <a:pt x="419" y="0"/>
                          <a:pt x="193" y="152"/>
                          <a:pt x="98" y="383"/>
                        </a:cubicBezTo>
                        <a:cubicBezTo>
                          <a:pt x="1" y="615"/>
                          <a:pt x="55" y="882"/>
                          <a:pt x="232" y="1059"/>
                        </a:cubicBezTo>
                        <a:cubicBezTo>
                          <a:pt x="350" y="1177"/>
                          <a:pt x="509" y="1239"/>
                          <a:pt x="671" y="1239"/>
                        </a:cubicBezTo>
                        <a:cubicBezTo>
                          <a:pt x="750" y="1239"/>
                          <a:pt x="830" y="1224"/>
                          <a:pt x="906" y="1193"/>
                        </a:cubicBezTo>
                        <a:cubicBezTo>
                          <a:pt x="1138" y="1096"/>
                          <a:pt x="1289" y="871"/>
                          <a:pt x="1289" y="620"/>
                        </a:cubicBezTo>
                        <a:cubicBezTo>
                          <a:pt x="1289" y="279"/>
                          <a:pt x="1012" y="0"/>
                          <a:pt x="669" y="0"/>
                        </a:cubicBezTo>
                        <a:close/>
                      </a:path>
                    </a:pathLst>
                  </a:custGeom>
                  <a:solidFill>
                    <a:srgbClr val="A0A29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latin typeface="Arial"/>
                      <a:cs typeface="Arial"/>
                      <a:sym typeface="Arial"/>
                    </a:endParaRPr>
                  </a:p>
                </p:txBody>
              </p:sp>
            </p:grpSp>
            <p:sp>
              <p:nvSpPr>
                <p:cNvPr id="41" name="Rectangle 40"/>
                <p:cNvSpPr/>
                <p:nvPr/>
              </p:nvSpPr>
              <p:spPr>
                <a:xfrm>
                  <a:off x="6298161" y="2750777"/>
                  <a:ext cx="944373" cy="17018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Group 41"/>
              <p:cNvGrpSpPr/>
              <p:nvPr/>
            </p:nvGrpSpPr>
            <p:grpSpPr>
              <a:xfrm>
                <a:off x="6424223" y="3020662"/>
                <a:ext cx="674507" cy="1103043"/>
                <a:chOff x="502433" y="2183385"/>
                <a:chExt cx="508000" cy="830749"/>
              </a:xfrm>
            </p:grpSpPr>
            <p:sp>
              <p:nvSpPr>
                <p:cNvPr id="43" name="Flowchart: Delay 42"/>
                <p:cNvSpPr/>
                <p:nvPr/>
              </p:nvSpPr>
              <p:spPr>
                <a:xfrm rot="16200000">
                  <a:off x="564483" y="2568185"/>
                  <a:ext cx="383899" cy="508000"/>
                </a:xfrm>
                <a:prstGeom prst="flowChartDelay">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558600" y="2183385"/>
                  <a:ext cx="395666" cy="395666"/>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7" name="Group 46"/>
            <p:cNvGrpSpPr/>
            <p:nvPr/>
          </p:nvGrpSpPr>
          <p:grpSpPr>
            <a:xfrm>
              <a:off x="9928206" y="2737853"/>
              <a:ext cx="678904" cy="1252199"/>
              <a:chOff x="6209184" y="2636912"/>
              <a:chExt cx="1110952" cy="2049087"/>
            </a:xfrm>
          </p:grpSpPr>
          <p:grpSp>
            <p:nvGrpSpPr>
              <p:cNvPr id="48" name="Group 47"/>
              <p:cNvGrpSpPr/>
              <p:nvPr/>
            </p:nvGrpSpPr>
            <p:grpSpPr>
              <a:xfrm>
                <a:off x="6209184" y="2636912"/>
                <a:ext cx="1110952" cy="2049087"/>
                <a:chOff x="6209184" y="2636912"/>
                <a:chExt cx="1110952" cy="2049087"/>
              </a:xfrm>
            </p:grpSpPr>
            <p:grpSp>
              <p:nvGrpSpPr>
                <p:cNvPr id="52" name="Google Shape;2509;p119"/>
                <p:cNvGrpSpPr/>
                <p:nvPr/>
              </p:nvGrpSpPr>
              <p:grpSpPr>
                <a:xfrm>
                  <a:off x="6209184" y="2636912"/>
                  <a:ext cx="1110952" cy="2049087"/>
                  <a:chOff x="4089139" y="3416366"/>
                  <a:chExt cx="446516" cy="927342"/>
                </a:xfrm>
              </p:grpSpPr>
              <p:sp>
                <p:nvSpPr>
                  <p:cNvPr id="54" name="Google Shape;2510;p119"/>
                  <p:cNvSpPr/>
                  <p:nvPr/>
                </p:nvSpPr>
                <p:spPr>
                  <a:xfrm>
                    <a:off x="4089139" y="3416366"/>
                    <a:ext cx="446516" cy="927342"/>
                  </a:xfrm>
                  <a:custGeom>
                    <a:avLst/>
                    <a:gdLst/>
                    <a:ahLst/>
                    <a:cxnLst/>
                    <a:rect l="l" t="t" r="r" b="b"/>
                    <a:pathLst>
                      <a:path w="27381" h="56866" extrusionOk="0">
                        <a:moveTo>
                          <a:pt x="2107" y="1"/>
                        </a:moveTo>
                        <a:cubicBezTo>
                          <a:pt x="944" y="1"/>
                          <a:pt x="1" y="945"/>
                          <a:pt x="1" y="2107"/>
                        </a:cubicBezTo>
                        <a:lnTo>
                          <a:pt x="1" y="54761"/>
                        </a:lnTo>
                        <a:cubicBezTo>
                          <a:pt x="1" y="55923"/>
                          <a:pt x="944" y="56866"/>
                          <a:pt x="2107" y="56866"/>
                        </a:cubicBezTo>
                        <a:lnTo>
                          <a:pt x="25274" y="56866"/>
                        </a:lnTo>
                        <a:cubicBezTo>
                          <a:pt x="26437" y="56866"/>
                          <a:pt x="27379" y="55923"/>
                          <a:pt x="27381" y="54761"/>
                        </a:cubicBezTo>
                        <a:lnTo>
                          <a:pt x="27381" y="2107"/>
                        </a:lnTo>
                        <a:cubicBezTo>
                          <a:pt x="27381" y="945"/>
                          <a:pt x="26437" y="1"/>
                          <a:pt x="25273" y="1"/>
                        </a:cubicBezTo>
                        <a:close/>
                      </a:path>
                    </a:pathLst>
                  </a:custGeom>
                  <a:solidFill>
                    <a:srgbClr val="A0A29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latin typeface="Arial"/>
                      <a:cs typeface="Arial"/>
                      <a:sym typeface="Arial"/>
                    </a:endParaRPr>
                  </a:p>
                </p:txBody>
              </p:sp>
              <p:sp>
                <p:nvSpPr>
                  <p:cNvPr id="55" name="Google Shape;2511;p119"/>
                  <p:cNvSpPr/>
                  <p:nvPr/>
                </p:nvSpPr>
                <p:spPr>
                  <a:xfrm>
                    <a:off x="4276676" y="4241884"/>
                    <a:ext cx="68883" cy="66257"/>
                  </a:xfrm>
                  <a:custGeom>
                    <a:avLst/>
                    <a:gdLst/>
                    <a:ahLst/>
                    <a:cxnLst/>
                    <a:rect l="l" t="t" r="r" b="b"/>
                    <a:pathLst>
                      <a:path w="4224" h="4063" extrusionOk="0">
                        <a:moveTo>
                          <a:pt x="2194" y="0"/>
                        </a:moveTo>
                        <a:cubicBezTo>
                          <a:pt x="2193" y="0"/>
                          <a:pt x="2192" y="0"/>
                          <a:pt x="2191" y="0"/>
                        </a:cubicBezTo>
                        <a:cubicBezTo>
                          <a:pt x="1370" y="0"/>
                          <a:pt x="628" y="495"/>
                          <a:pt x="314" y="1254"/>
                        </a:cubicBezTo>
                        <a:cubicBezTo>
                          <a:pt x="0" y="2013"/>
                          <a:pt x="174" y="2887"/>
                          <a:pt x="755" y="3467"/>
                        </a:cubicBezTo>
                        <a:cubicBezTo>
                          <a:pt x="1143" y="3856"/>
                          <a:pt x="1663" y="4062"/>
                          <a:pt x="2192" y="4062"/>
                        </a:cubicBezTo>
                        <a:cubicBezTo>
                          <a:pt x="2454" y="4062"/>
                          <a:pt x="2717" y="4012"/>
                          <a:pt x="2968" y="3908"/>
                        </a:cubicBezTo>
                        <a:cubicBezTo>
                          <a:pt x="3728" y="3594"/>
                          <a:pt x="4222" y="2854"/>
                          <a:pt x="4223" y="2032"/>
                        </a:cubicBezTo>
                        <a:cubicBezTo>
                          <a:pt x="4223" y="911"/>
                          <a:pt x="3315" y="0"/>
                          <a:pt x="2194" y="0"/>
                        </a:cubicBezTo>
                        <a:close/>
                      </a:path>
                    </a:pathLst>
                  </a:custGeom>
                  <a:solidFill>
                    <a:srgbClr val="A0A29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latin typeface="Arial"/>
                      <a:cs typeface="Arial"/>
                      <a:sym typeface="Arial"/>
                    </a:endParaRPr>
                  </a:p>
                </p:txBody>
              </p:sp>
              <p:sp>
                <p:nvSpPr>
                  <p:cNvPr id="56" name="Google Shape;2512;p119"/>
                  <p:cNvSpPr/>
                  <p:nvPr/>
                </p:nvSpPr>
                <p:spPr>
                  <a:xfrm>
                    <a:off x="4267087" y="3493843"/>
                    <a:ext cx="90637" cy="16813"/>
                  </a:xfrm>
                  <a:custGeom>
                    <a:avLst/>
                    <a:gdLst/>
                    <a:ahLst/>
                    <a:cxnLst/>
                    <a:rect l="l" t="t" r="r" b="b"/>
                    <a:pathLst>
                      <a:path w="5558" h="1031" extrusionOk="0">
                        <a:moveTo>
                          <a:pt x="515" y="0"/>
                        </a:moveTo>
                        <a:cubicBezTo>
                          <a:pt x="231" y="0"/>
                          <a:pt x="0" y="231"/>
                          <a:pt x="0" y="515"/>
                        </a:cubicBezTo>
                        <a:cubicBezTo>
                          <a:pt x="0" y="799"/>
                          <a:pt x="231" y="1030"/>
                          <a:pt x="515" y="1030"/>
                        </a:cubicBezTo>
                        <a:lnTo>
                          <a:pt x="5044" y="1030"/>
                        </a:lnTo>
                        <a:cubicBezTo>
                          <a:pt x="5326" y="1030"/>
                          <a:pt x="5557" y="799"/>
                          <a:pt x="5557" y="515"/>
                        </a:cubicBezTo>
                        <a:cubicBezTo>
                          <a:pt x="5557" y="231"/>
                          <a:pt x="5326" y="0"/>
                          <a:pt x="5044" y="0"/>
                        </a:cubicBezTo>
                        <a:close/>
                      </a:path>
                    </a:pathLst>
                  </a:custGeom>
                  <a:solidFill>
                    <a:srgbClr val="A0A29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latin typeface="Arial"/>
                      <a:cs typeface="Arial"/>
                      <a:sym typeface="Arial"/>
                    </a:endParaRPr>
                  </a:p>
                </p:txBody>
              </p:sp>
              <p:sp>
                <p:nvSpPr>
                  <p:cNvPr id="57" name="Google Shape;2513;p119"/>
                  <p:cNvSpPr/>
                  <p:nvPr/>
                </p:nvSpPr>
                <p:spPr>
                  <a:xfrm>
                    <a:off x="4301496" y="3457787"/>
                    <a:ext cx="21020" cy="20221"/>
                  </a:xfrm>
                  <a:custGeom>
                    <a:avLst/>
                    <a:gdLst/>
                    <a:ahLst/>
                    <a:cxnLst/>
                    <a:rect l="l" t="t" r="r" b="b"/>
                    <a:pathLst>
                      <a:path w="1289" h="1240" extrusionOk="0">
                        <a:moveTo>
                          <a:pt x="669" y="0"/>
                        </a:moveTo>
                        <a:cubicBezTo>
                          <a:pt x="419" y="0"/>
                          <a:pt x="193" y="152"/>
                          <a:pt x="98" y="383"/>
                        </a:cubicBezTo>
                        <a:cubicBezTo>
                          <a:pt x="1" y="615"/>
                          <a:pt x="55" y="882"/>
                          <a:pt x="232" y="1059"/>
                        </a:cubicBezTo>
                        <a:cubicBezTo>
                          <a:pt x="350" y="1177"/>
                          <a:pt x="509" y="1239"/>
                          <a:pt x="671" y="1239"/>
                        </a:cubicBezTo>
                        <a:cubicBezTo>
                          <a:pt x="750" y="1239"/>
                          <a:pt x="830" y="1224"/>
                          <a:pt x="906" y="1193"/>
                        </a:cubicBezTo>
                        <a:cubicBezTo>
                          <a:pt x="1138" y="1096"/>
                          <a:pt x="1289" y="871"/>
                          <a:pt x="1289" y="620"/>
                        </a:cubicBezTo>
                        <a:cubicBezTo>
                          <a:pt x="1289" y="279"/>
                          <a:pt x="1012" y="0"/>
                          <a:pt x="669" y="0"/>
                        </a:cubicBezTo>
                        <a:close/>
                      </a:path>
                    </a:pathLst>
                  </a:custGeom>
                  <a:solidFill>
                    <a:srgbClr val="A0A29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latin typeface="Arial"/>
                      <a:cs typeface="Arial"/>
                      <a:sym typeface="Arial"/>
                    </a:endParaRPr>
                  </a:p>
                </p:txBody>
              </p:sp>
            </p:grpSp>
            <p:sp>
              <p:nvSpPr>
                <p:cNvPr id="53" name="Rectangle 52"/>
                <p:cNvSpPr/>
                <p:nvPr/>
              </p:nvSpPr>
              <p:spPr>
                <a:xfrm>
                  <a:off x="6298161" y="2750777"/>
                  <a:ext cx="944373" cy="17018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9" name="Group 48"/>
              <p:cNvGrpSpPr/>
              <p:nvPr/>
            </p:nvGrpSpPr>
            <p:grpSpPr>
              <a:xfrm>
                <a:off x="6424223" y="3020662"/>
                <a:ext cx="674507" cy="1103043"/>
                <a:chOff x="502433" y="2183385"/>
                <a:chExt cx="508000" cy="830749"/>
              </a:xfrm>
            </p:grpSpPr>
            <p:sp>
              <p:nvSpPr>
                <p:cNvPr id="50" name="Flowchart: Delay 49"/>
                <p:cNvSpPr/>
                <p:nvPr/>
              </p:nvSpPr>
              <p:spPr>
                <a:xfrm rot="16200000">
                  <a:off x="564483" y="2568185"/>
                  <a:ext cx="383899" cy="508000"/>
                </a:xfrm>
                <a:prstGeom prst="flowChartDelay">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558600" y="2183385"/>
                  <a:ext cx="395666" cy="395666"/>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58" name="Group 57"/>
            <p:cNvGrpSpPr/>
            <p:nvPr/>
          </p:nvGrpSpPr>
          <p:grpSpPr>
            <a:xfrm>
              <a:off x="8819607" y="3231227"/>
              <a:ext cx="864096" cy="183911"/>
              <a:chOff x="2495600" y="3029065"/>
              <a:chExt cx="864096" cy="183911"/>
            </a:xfrm>
          </p:grpSpPr>
          <p:cxnSp>
            <p:nvCxnSpPr>
              <p:cNvPr id="59" name="Straight Arrow Connector 58"/>
              <p:cNvCxnSpPr/>
              <p:nvPr/>
            </p:nvCxnSpPr>
            <p:spPr>
              <a:xfrm>
                <a:off x="2495600" y="3029065"/>
                <a:ext cx="864096" cy="0"/>
              </a:xfrm>
              <a:prstGeom prst="straightConnector1">
                <a:avLst/>
              </a:prstGeom>
              <a:ln w="381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H="1">
                <a:off x="2495600" y="3212976"/>
                <a:ext cx="864096" cy="0"/>
              </a:xfrm>
              <a:prstGeom prst="straightConnector1">
                <a:avLst/>
              </a:prstGeom>
              <a:ln w="381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61" name="Rounded Rectangle 60"/>
          <p:cNvSpPr/>
          <p:nvPr/>
        </p:nvSpPr>
        <p:spPr>
          <a:xfrm>
            <a:off x="4322000" y="4010055"/>
            <a:ext cx="3532761" cy="715089"/>
          </a:xfrm>
          <a:prstGeom prst="roundRect">
            <a:avLst/>
          </a:prstGeom>
          <a:solidFill>
            <a:schemeClr val="accent3">
              <a:lumMod val="40000"/>
              <a:lumOff val="60000"/>
            </a:schemeClr>
          </a:solidFill>
        </p:spPr>
        <p:txBody>
          <a:bodyPr wrap="square">
            <a:spAutoFit/>
          </a:bodyPr>
          <a:lstStyle/>
          <a:p>
            <a:pPr algn="ctr"/>
            <a:r>
              <a:rPr lang="id-ID" dirty="0">
                <a:latin typeface="Cambria" panose="02040503050406030204" pitchFamily="18" charset="0"/>
                <a:ea typeface="Cambria" panose="02040503050406030204" pitchFamily="18" charset="0"/>
              </a:rPr>
              <a:t>Komunikasi yang dilakukan melalui media komunikasi digital</a:t>
            </a:r>
            <a:endParaRPr lang="en-US" dirty="0">
              <a:latin typeface="Cambria" panose="02040503050406030204" pitchFamily="18" charset="0"/>
              <a:ea typeface="Cambria" panose="02040503050406030204" pitchFamily="18" charset="0"/>
            </a:endParaRPr>
          </a:p>
        </p:txBody>
      </p:sp>
      <p:grpSp>
        <p:nvGrpSpPr>
          <p:cNvPr id="67" name="Group 66"/>
          <p:cNvGrpSpPr/>
          <p:nvPr/>
        </p:nvGrpSpPr>
        <p:grpSpPr>
          <a:xfrm>
            <a:off x="5751128" y="4972336"/>
            <a:ext cx="674507" cy="1103044"/>
            <a:chOff x="5663952" y="4948676"/>
            <a:chExt cx="674507" cy="1103044"/>
          </a:xfrm>
        </p:grpSpPr>
        <p:sp>
          <p:nvSpPr>
            <p:cNvPr id="65" name="Flowchart: Delay 64"/>
            <p:cNvSpPr/>
            <p:nvPr/>
          </p:nvSpPr>
          <p:spPr>
            <a:xfrm rot="16200000">
              <a:off x="5746341" y="5459602"/>
              <a:ext cx="509729" cy="674507"/>
            </a:xfrm>
            <a:prstGeom prst="flowChartDelay">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a:off x="5738530" y="4948676"/>
              <a:ext cx="525353" cy="525353"/>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3" name="Group 82"/>
          <p:cNvGrpSpPr/>
          <p:nvPr/>
        </p:nvGrpSpPr>
        <p:grpSpPr>
          <a:xfrm>
            <a:off x="5335134" y="5049767"/>
            <a:ext cx="1515471" cy="814375"/>
            <a:chOff x="5335134" y="4974210"/>
            <a:chExt cx="1515471" cy="814375"/>
          </a:xfrm>
        </p:grpSpPr>
        <p:sp>
          <p:nvSpPr>
            <p:cNvPr id="69" name="Google Shape;11854;p141"/>
            <p:cNvSpPr/>
            <p:nvPr/>
          </p:nvSpPr>
          <p:spPr>
            <a:xfrm>
              <a:off x="6546299" y="4974351"/>
              <a:ext cx="152153" cy="147973"/>
            </a:xfrm>
            <a:custGeom>
              <a:avLst/>
              <a:gdLst/>
              <a:ahLst/>
              <a:cxnLst/>
              <a:rect l="l" t="t" r="r" b="b"/>
              <a:pathLst>
                <a:path w="1419" h="1380" extrusionOk="0">
                  <a:moveTo>
                    <a:pt x="1076" y="1"/>
                  </a:moveTo>
                  <a:cubicBezTo>
                    <a:pt x="985" y="1"/>
                    <a:pt x="899" y="32"/>
                    <a:pt x="851" y="95"/>
                  </a:cubicBezTo>
                  <a:lnTo>
                    <a:pt x="127" y="788"/>
                  </a:lnTo>
                  <a:cubicBezTo>
                    <a:pt x="1" y="914"/>
                    <a:pt x="1" y="1166"/>
                    <a:pt x="127" y="1261"/>
                  </a:cubicBezTo>
                  <a:cubicBezTo>
                    <a:pt x="190" y="1340"/>
                    <a:pt x="284" y="1379"/>
                    <a:pt x="375" y="1379"/>
                  </a:cubicBezTo>
                  <a:cubicBezTo>
                    <a:pt x="466" y="1379"/>
                    <a:pt x="552" y="1340"/>
                    <a:pt x="599" y="1261"/>
                  </a:cubicBezTo>
                  <a:lnTo>
                    <a:pt x="1324" y="568"/>
                  </a:lnTo>
                  <a:cubicBezTo>
                    <a:pt x="1419" y="442"/>
                    <a:pt x="1419" y="221"/>
                    <a:pt x="1324" y="95"/>
                  </a:cubicBezTo>
                  <a:cubicBezTo>
                    <a:pt x="1261" y="32"/>
                    <a:pt x="1167" y="1"/>
                    <a:pt x="1076" y="1"/>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70" name="Google Shape;11855;p141"/>
            <p:cNvSpPr/>
            <p:nvPr/>
          </p:nvSpPr>
          <p:spPr>
            <a:xfrm>
              <a:off x="6698452" y="5707751"/>
              <a:ext cx="152153" cy="74413"/>
            </a:xfrm>
            <a:custGeom>
              <a:avLst/>
              <a:gdLst/>
              <a:ahLst/>
              <a:cxnLst/>
              <a:rect l="l" t="t" r="r" b="b"/>
              <a:pathLst>
                <a:path w="1419" h="694" extrusionOk="0">
                  <a:moveTo>
                    <a:pt x="347" y="0"/>
                  </a:moveTo>
                  <a:cubicBezTo>
                    <a:pt x="158" y="0"/>
                    <a:pt x="1" y="158"/>
                    <a:pt x="1" y="347"/>
                  </a:cubicBezTo>
                  <a:cubicBezTo>
                    <a:pt x="1" y="536"/>
                    <a:pt x="158" y="694"/>
                    <a:pt x="347" y="694"/>
                  </a:cubicBezTo>
                  <a:lnTo>
                    <a:pt x="1040" y="694"/>
                  </a:lnTo>
                  <a:cubicBezTo>
                    <a:pt x="1261" y="694"/>
                    <a:pt x="1418" y="536"/>
                    <a:pt x="1418" y="347"/>
                  </a:cubicBezTo>
                  <a:cubicBezTo>
                    <a:pt x="1418" y="158"/>
                    <a:pt x="1261" y="0"/>
                    <a:pt x="1040" y="0"/>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71" name="Google Shape;11856;p141"/>
            <p:cNvSpPr/>
            <p:nvPr/>
          </p:nvSpPr>
          <p:spPr>
            <a:xfrm>
              <a:off x="5351181" y="5714172"/>
              <a:ext cx="152044" cy="74413"/>
            </a:xfrm>
            <a:custGeom>
              <a:avLst/>
              <a:gdLst/>
              <a:ahLst/>
              <a:cxnLst/>
              <a:rect l="l" t="t" r="r" b="b"/>
              <a:pathLst>
                <a:path w="1418" h="694" extrusionOk="0">
                  <a:moveTo>
                    <a:pt x="378" y="0"/>
                  </a:moveTo>
                  <a:cubicBezTo>
                    <a:pt x="158" y="0"/>
                    <a:pt x="0" y="158"/>
                    <a:pt x="0" y="347"/>
                  </a:cubicBezTo>
                  <a:cubicBezTo>
                    <a:pt x="0" y="536"/>
                    <a:pt x="158" y="694"/>
                    <a:pt x="378" y="694"/>
                  </a:cubicBezTo>
                  <a:lnTo>
                    <a:pt x="1071" y="694"/>
                  </a:lnTo>
                  <a:cubicBezTo>
                    <a:pt x="1260" y="694"/>
                    <a:pt x="1418" y="536"/>
                    <a:pt x="1418" y="347"/>
                  </a:cubicBezTo>
                  <a:cubicBezTo>
                    <a:pt x="1418" y="158"/>
                    <a:pt x="1260" y="0"/>
                    <a:pt x="1071" y="0"/>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72" name="Google Shape;11857;p141"/>
            <p:cNvSpPr/>
            <p:nvPr/>
          </p:nvSpPr>
          <p:spPr>
            <a:xfrm>
              <a:off x="5497367" y="4974210"/>
              <a:ext cx="152044" cy="145399"/>
            </a:xfrm>
            <a:custGeom>
              <a:avLst/>
              <a:gdLst/>
              <a:ahLst/>
              <a:cxnLst/>
              <a:rect l="l" t="t" r="r" b="b"/>
              <a:pathLst>
                <a:path w="1418" h="1356" extrusionOk="0">
                  <a:moveTo>
                    <a:pt x="343" y="1"/>
                  </a:moveTo>
                  <a:cubicBezTo>
                    <a:pt x="252" y="1"/>
                    <a:pt x="158" y="32"/>
                    <a:pt x="95" y="95"/>
                  </a:cubicBezTo>
                  <a:cubicBezTo>
                    <a:pt x="0" y="221"/>
                    <a:pt x="0" y="442"/>
                    <a:pt x="95" y="568"/>
                  </a:cubicBezTo>
                  <a:lnTo>
                    <a:pt x="819" y="1261"/>
                  </a:lnTo>
                  <a:cubicBezTo>
                    <a:pt x="866" y="1324"/>
                    <a:pt x="953" y="1356"/>
                    <a:pt x="1044" y="1356"/>
                  </a:cubicBezTo>
                  <a:cubicBezTo>
                    <a:pt x="1134" y="1356"/>
                    <a:pt x="1229" y="1324"/>
                    <a:pt x="1292" y="1261"/>
                  </a:cubicBezTo>
                  <a:cubicBezTo>
                    <a:pt x="1418" y="1166"/>
                    <a:pt x="1418" y="914"/>
                    <a:pt x="1292" y="788"/>
                  </a:cubicBezTo>
                  <a:lnTo>
                    <a:pt x="567" y="95"/>
                  </a:lnTo>
                  <a:cubicBezTo>
                    <a:pt x="520" y="32"/>
                    <a:pt x="433" y="1"/>
                    <a:pt x="343" y="1"/>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73" name="Google Shape;11858;p141"/>
            <p:cNvSpPr/>
            <p:nvPr/>
          </p:nvSpPr>
          <p:spPr>
            <a:xfrm>
              <a:off x="5335134" y="5321556"/>
              <a:ext cx="162233" cy="112909"/>
            </a:xfrm>
            <a:custGeom>
              <a:avLst/>
              <a:gdLst/>
              <a:ahLst/>
              <a:cxnLst/>
              <a:rect l="l" t="t" r="r" b="b"/>
              <a:pathLst>
                <a:path w="1513" h="1053" extrusionOk="0">
                  <a:moveTo>
                    <a:pt x="422" y="0"/>
                  </a:moveTo>
                  <a:cubicBezTo>
                    <a:pt x="285" y="0"/>
                    <a:pt x="140" y="81"/>
                    <a:pt x="95" y="196"/>
                  </a:cubicBezTo>
                  <a:cubicBezTo>
                    <a:pt x="0" y="353"/>
                    <a:pt x="95" y="574"/>
                    <a:pt x="252" y="668"/>
                  </a:cubicBezTo>
                  <a:lnTo>
                    <a:pt x="945" y="1015"/>
                  </a:lnTo>
                  <a:cubicBezTo>
                    <a:pt x="989" y="1041"/>
                    <a:pt x="1039" y="1052"/>
                    <a:pt x="1091" y="1052"/>
                  </a:cubicBezTo>
                  <a:cubicBezTo>
                    <a:pt x="1227" y="1052"/>
                    <a:pt x="1372" y="971"/>
                    <a:pt x="1418" y="857"/>
                  </a:cubicBezTo>
                  <a:cubicBezTo>
                    <a:pt x="1512" y="700"/>
                    <a:pt x="1418" y="479"/>
                    <a:pt x="1260" y="385"/>
                  </a:cubicBezTo>
                  <a:lnTo>
                    <a:pt x="567" y="38"/>
                  </a:lnTo>
                  <a:cubicBezTo>
                    <a:pt x="524" y="12"/>
                    <a:pt x="473" y="0"/>
                    <a:pt x="422" y="0"/>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74" name="Google Shape;11859;p141"/>
            <p:cNvSpPr/>
            <p:nvPr/>
          </p:nvSpPr>
          <p:spPr>
            <a:xfrm>
              <a:off x="6679398" y="5338748"/>
              <a:ext cx="162233" cy="115373"/>
            </a:xfrm>
            <a:custGeom>
              <a:avLst/>
              <a:gdLst/>
              <a:ahLst/>
              <a:cxnLst/>
              <a:rect l="l" t="t" r="r" b="b"/>
              <a:pathLst>
                <a:path w="1513" h="1076" extrusionOk="0">
                  <a:moveTo>
                    <a:pt x="1098" y="0"/>
                  </a:moveTo>
                  <a:cubicBezTo>
                    <a:pt x="1046" y="0"/>
                    <a:pt x="994" y="14"/>
                    <a:pt x="946" y="44"/>
                  </a:cubicBezTo>
                  <a:lnTo>
                    <a:pt x="253" y="422"/>
                  </a:lnTo>
                  <a:cubicBezTo>
                    <a:pt x="95" y="485"/>
                    <a:pt x="1" y="674"/>
                    <a:pt x="95" y="894"/>
                  </a:cubicBezTo>
                  <a:cubicBezTo>
                    <a:pt x="142" y="1011"/>
                    <a:pt x="258" y="1076"/>
                    <a:pt x="405" y="1076"/>
                  </a:cubicBezTo>
                  <a:cubicBezTo>
                    <a:pt x="456" y="1076"/>
                    <a:pt x="511" y="1068"/>
                    <a:pt x="568" y="1052"/>
                  </a:cubicBezTo>
                  <a:lnTo>
                    <a:pt x="1261" y="674"/>
                  </a:lnTo>
                  <a:cubicBezTo>
                    <a:pt x="1418" y="611"/>
                    <a:pt x="1513" y="422"/>
                    <a:pt x="1418" y="201"/>
                  </a:cubicBezTo>
                  <a:cubicBezTo>
                    <a:pt x="1331" y="71"/>
                    <a:pt x="1214" y="0"/>
                    <a:pt x="1098" y="0"/>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grpSp>
      <p:grpSp>
        <p:nvGrpSpPr>
          <p:cNvPr id="82" name="Group 81"/>
          <p:cNvGrpSpPr/>
          <p:nvPr/>
        </p:nvGrpSpPr>
        <p:grpSpPr>
          <a:xfrm>
            <a:off x="4583832" y="4795010"/>
            <a:ext cx="2802322" cy="1563982"/>
            <a:chOff x="4419544" y="4577579"/>
            <a:chExt cx="2968231" cy="1656576"/>
          </a:xfrm>
        </p:grpSpPr>
        <p:pic>
          <p:nvPicPr>
            <p:cNvPr id="76" name="Picture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9544" y="5084137"/>
              <a:ext cx="549221" cy="549221"/>
            </a:xfrm>
            <a:prstGeom prst="rect">
              <a:avLst/>
            </a:prstGeom>
          </p:spPr>
        </p:pic>
        <p:pic>
          <p:nvPicPr>
            <p:cNvPr id="77" name="Picture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98505" y="4646718"/>
              <a:ext cx="309077" cy="309077"/>
            </a:xfrm>
            <a:prstGeom prst="rect">
              <a:avLst/>
            </a:prstGeom>
          </p:spPr>
        </p:pic>
        <p:pic>
          <p:nvPicPr>
            <p:cNvPr id="78" name="Picture 7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66105" y="4577579"/>
              <a:ext cx="424472" cy="424472"/>
            </a:xfrm>
            <a:prstGeom prst="rect">
              <a:avLst/>
            </a:prstGeom>
          </p:spPr>
        </p:pic>
        <p:pic>
          <p:nvPicPr>
            <p:cNvPr id="79" name="Picture 7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21424" y="5779897"/>
              <a:ext cx="372315" cy="372315"/>
            </a:xfrm>
            <a:prstGeom prst="rect">
              <a:avLst/>
            </a:prstGeom>
          </p:spPr>
        </p:pic>
        <p:pic>
          <p:nvPicPr>
            <p:cNvPr id="80" name="Picture 7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98505" y="5111908"/>
              <a:ext cx="589270" cy="444771"/>
            </a:xfrm>
            <a:prstGeom prst="rect">
              <a:avLst/>
            </a:prstGeom>
          </p:spPr>
        </p:pic>
        <p:pic>
          <p:nvPicPr>
            <p:cNvPr id="81" name="Picture 8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670860" y="5750074"/>
              <a:ext cx="645441" cy="484081"/>
            </a:xfrm>
            <a:prstGeom prst="rect">
              <a:avLst/>
            </a:prstGeom>
          </p:spPr>
        </p:pic>
      </p:grpSp>
    </p:spTree>
    <p:extLst>
      <p:ext uri="{BB962C8B-B14F-4D97-AF65-F5344CB8AC3E}">
        <p14:creationId xmlns:p14="http://schemas.microsoft.com/office/powerpoint/2010/main" val="391648003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483255"/>
          </a:xfrm>
          <a:prstGeom prst="rect">
            <a:avLst/>
          </a:prstGeom>
          <a:pattFill prst="diagBrick">
            <a:fgClr>
              <a:schemeClr val="accent4">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 name="Vertical Scroll 1"/>
          <p:cNvSpPr/>
          <p:nvPr/>
        </p:nvSpPr>
        <p:spPr>
          <a:xfrm>
            <a:off x="1316469" y="646595"/>
            <a:ext cx="9559062" cy="5184576"/>
          </a:xfrm>
          <a:prstGeom prst="verticalScroll">
            <a:avLst/>
          </a:prstGeom>
          <a:solidFill>
            <a:schemeClr val="accent5">
              <a:lumMod val="20000"/>
              <a:lumOff val="80000"/>
            </a:schemeClr>
          </a:solidFill>
          <a:ln w="57150">
            <a:solidFill>
              <a:srgbClr val="93B2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042588" y="1385080"/>
            <a:ext cx="8106823" cy="400110"/>
          </a:xfrm>
          <a:prstGeom prst="rect">
            <a:avLst/>
          </a:prstGeom>
        </p:spPr>
        <p:txBody>
          <a:bodyPr wrap="square">
            <a:spAutoFit/>
          </a:bodyPr>
          <a:lstStyle/>
          <a:p>
            <a:pPr algn="ctr"/>
            <a:r>
              <a:rPr lang="en-US" sz="2000" b="1" dirty="0">
                <a:latin typeface="Cambria" panose="02040503050406030204" pitchFamily="18" charset="0"/>
                <a:ea typeface="Cambria" panose="02040503050406030204" pitchFamily="18" charset="0"/>
              </a:rPr>
              <a:t>S</a:t>
            </a:r>
            <a:r>
              <a:rPr lang="id-ID" sz="2000" b="1" dirty="0" smtClean="0">
                <a:latin typeface="Cambria" panose="02040503050406030204" pitchFamily="18" charset="0"/>
                <a:ea typeface="Cambria" panose="02040503050406030204" pitchFamily="18" charset="0"/>
              </a:rPr>
              <a:t>yarat </a:t>
            </a:r>
            <a:r>
              <a:rPr lang="id-ID" sz="2000" b="1" dirty="0">
                <a:latin typeface="Cambria" panose="02040503050406030204" pitchFamily="18" charset="0"/>
                <a:ea typeface="Cambria" panose="02040503050406030204" pitchFamily="18" charset="0"/>
              </a:rPr>
              <a:t>model komunikasi melalui komunitas digital yang </a:t>
            </a:r>
            <a:r>
              <a:rPr lang="id-ID" sz="2000" b="1" dirty="0" smtClean="0">
                <a:latin typeface="Cambria" panose="02040503050406030204" pitchFamily="18" charset="0"/>
                <a:ea typeface="Cambria" panose="02040503050406030204" pitchFamily="18" charset="0"/>
              </a:rPr>
              <a:t>mutlak</a:t>
            </a:r>
            <a:endParaRPr lang="id-ID" sz="2000" b="1" dirty="0">
              <a:latin typeface="Cambria" panose="02040503050406030204" pitchFamily="18" charset="0"/>
              <a:ea typeface="Cambria" panose="02040503050406030204" pitchFamily="18" charset="0"/>
            </a:endParaRPr>
          </a:p>
        </p:txBody>
      </p:sp>
      <p:sp>
        <p:nvSpPr>
          <p:cNvPr id="5" name="Content Placeholder 2"/>
          <p:cNvSpPr>
            <a:spLocks noGrp="1"/>
          </p:cNvSpPr>
          <p:nvPr>
            <p:ph idx="1"/>
          </p:nvPr>
        </p:nvSpPr>
        <p:spPr>
          <a:xfrm>
            <a:off x="2855639" y="2083527"/>
            <a:ext cx="6480720" cy="3384376"/>
          </a:xfrm>
        </p:spPr>
        <p:txBody>
          <a:bodyPr>
            <a:normAutofit/>
          </a:bodyPr>
          <a:lstStyle/>
          <a:p>
            <a:pPr>
              <a:buFont typeface="Wingdings" panose="05000000000000000000" pitchFamily="2" charset="2"/>
              <a:buChar char="ü"/>
            </a:pPr>
            <a:r>
              <a:rPr lang="id-ID" sz="2000" dirty="0" smtClean="0">
                <a:latin typeface="Cambria" panose="02040503050406030204" pitchFamily="18" charset="0"/>
                <a:ea typeface="Cambria" panose="02040503050406030204" pitchFamily="18" charset="0"/>
              </a:rPr>
              <a:t>Terdapat </a:t>
            </a:r>
            <a:r>
              <a:rPr lang="id-ID" sz="2000" dirty="0">
                <a:latin typeface="Cambria" panose="02040503050406030204" pitchFamily="18" charset="0"/>
                <a:ea typeface="Cambria" panose="02040503050406030204" pitchFamily="18" charset="0"/>
              </a:rPr>
              <a:t>pengirim data dan penerima data.</a:t>
            </a:r>
          </a:p>
          <a:p>
            <a:pPr>
              <a:buFont typeface="Wingdings" panose="05000000000000000000" pitchFamily="2" charset="2"/>
              <a:buChar char="ü"/>
            </a:pPr>
            <a:r>
              <a:rPr lang="id-ID" sz="2000" dirty="0">
                <a:latin typeface="Cambria" panose="02040503050406030204" pitchFamily="18" charset="0"/>
                <a:ea typeface="Cambria" panose="02040503050406030204" pitchFamily="18" charset="0"/>
              </a:rPr>
              <a:t>Memiliki data atau informasi yang ditransmisikan.</a:t>
            </a:r>
          </a:p>
          <a:p>
            <a:pPr>
              <a:buFont typeface="Wingdings" panose="05000000000000000000" pitchFamily="2" charset="2"/>
              <a:buChar char="ü"/>
            </a:pPr>
            <a:r>
              <a:rPr lang="id-ID" sz="2000" dirty="0">
                <a:latin typeface="Cambria" panose="02040503050406030204" pitchFamily="18" charset="0"/>
                <a:ea typeface="Cambria" panose="02040503050406030204" pitchFamily="18" charset="0"/>
              </a:rPr>
              <a:t>Para pengguna dalam komunikasi digital tersebut telah mampu menggunakan teknologi komunikasi yang diterapkan.</a:t>
            </a:r>
          </a:p>
          <a:p>
            <a:pPr>
              <a:buFont typeface="Wingdings" panose="05000000000000000000" pitchFamily="2" charset="2"/>
              <a:buChar char="ü"/>
            </a:pPr>
            <a:r>
              <a:rPr lang="id-ID" sz="2000" dirty="0">
                <a:latin typeface="Cambria" panose="02040503050406030204" pitchFamily="18" charset="0"/>
                <a:ea typeface="Cambria" panose="02040503050406030204" pitchFamily="18" charset="0"/>
              </a:rPr>
              <a:t>Memiliki perangkat keras digital yang digunakan sebagai sarana dan prasarana melakukan komunikasi tersebut.</a:t>
            </a:r>
          </a:p>
          <a:p>
            <a:pPr>
              <a:buFont typeface="Wingdings" panose="05000000000000000000" pitchFamily="2" charset="2"/>
              <a:buChar char="ü"/>
            </a:pPr>
            <a:r>
              <a:rPr lang="id-ID" sz="2000" dirty="0">
                <a:latin typeface="Cambria" panose="02040503050406030204" pitchFamily="18" charset="0"/>
                <a:ea typeface="Cambria" panose="02040503050406030204" pitchFamily="18" charset="0"/>
              </a:rPr>
              <a:t>Adanya sambungan internet yang menghubungkan antara pengguna satu dengan yang lainnya.</a:t>
            </a:r>
          </a:p>
        </p:txBody>
      </p:sp>
    </p:spTree>
    <p:extLst>
      <p:ext uri="{BB962C8B-B14F-4D97-AF65-F5344CB8AC3E}">
        <p14:creationId xmlns:p14="http://schemas.microsoft.com/office/powerpoint/2010/main" val="136127134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1785863" y="619934"/>
            <a:ext cx="8640961" cy="1464231"/>
          </a:xfrm>
          <a:prstGeom prst="roundRect">
            <a:avLst/>
          </a:prstGeom>
          <a:ln w="28575">
            <a:solidFill>
              <a:schemeClr val="accent1">
                <a:lumMod val="50000"/>
              </a:schemeClr>
            </a:solidFill>
            <a:prstDash val="sysDot"/>
          </a:ln>
        </p:spPr>
        <p:txBody>
          <a:bodyPr wrap="square">
            <a:spAutoFit/>
          </a:bodyPr>
          <a:lstStyle/>
          <a:p>
            <a:pPr algn="ctr"/>
            <a:r>
              <a:rPr lang="id-ID" sz="2000" dirty="0">
                <a:latin typeface="Cambria" panose="02040503050406030204" pitchFamily="18" charset="0"/>
                <a:ea typeface="Cambria" panose="02040503050406030204" pitchFamily="18" charset="0"/>
              </a:rPr>
              <a:t>Konsep warga digital merujuk pada pengguna teknologi digital yang mampu memanfaatkan teknologi informasi untuk berkomunikasi dalam dunia maya dengan mengedepankan norma dan etika yang baik. Kategori warga digital dari tindakannya dapat dibedakan menjadi dua jenis, yaitu sebagai berikut</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2" name="Pentagon 1"/>
          <p:cNvSpPr/>
          <p:nvPr/>
        </p:nvSpPr>
        <p:spPr>
          <a:xfrm>
            <a:off x="0" y="2251150"/>
            <a:ext cx="6096000" cy="4187525"/>
          </a:xfrm>
          <a:prstGeom prst="homePlat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entagon 9"/>
          <p:cNvSpPr/>
          <p:nvPr/>
        </p:nvSpPr>
        <p:spPr>
          <a:xfrm flipH="1">
            <a:off x="6096000" y="2265811"/>
            <a:ext cx="6096000" cy="4187525"/>
          </a:xfrm>
          <a:prstGeom prst="homePlat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p:cNvSpPr txBox="1">
            <a:spLocks/>
          </p:cNvSpPr>
          <p:nvPr/>
        </p:nvSpPr>
        <p:spPr>
          <a:xfrm>
            <a:off x="335360" y="3608236"/>
            <a:ext cx="4680520" cy="260888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800" dirty="0">
                <a:solidFill>
                  <a:schemeClr val="bg1"/>
                </a:solidFill>
                <a:latin typeface="Cambria" panose="02040503050406030204" pitchFamily="18" charset="0"/>
                <a:ea typeface="Cambria" panose="02040503050406030204" pitchFamily="18" charset="0"/>
              </a:rPr>
              <a:t>Ciri warga digital dalam pergaulannya di dunia komunikasi digital dengan etika yang baik adalah selalu memperhatikan norma perilaku yang tepat dan bertanggung jawab pada saat menggunakan teknologi. Contohnya, menulis tutorial instalasi Linux atau membuat animasi yang dibagikan melalui YouTube.</a:t>
            </a:r>
          </a:p>
        </p:txBody>
      </p:sp>
      <p:sp>
        <p:nvSpPr>
          <p:cNvPr id="11" name="Content Placeholder 2"/>
          <p:cNvSpPr txBox="1">
            <a:spLocks/>
          </p:cNvSpPr>
          <p:nvPr/>
        </p:nvSpPr>
        <p:spPr>
          <a:xfrm>
            <a:off x="7032104" y="3590536"/>
            <a:ext cx="4932466" cy="27150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id-ID" sz="1800" dirty="0">
                <a:solidFill>
                  <a:schemeClr val="bg1"/>
                </a:solidFill>
                <a:latin typeface="Cambria" panose="02040503050406030204" pitchFamily="18" charset="0"/>
                <a:ea typeface="Cambria" panose="02040503050406030204" pitchFamily="18" charset="0"/>
              </a:rPr>
              <a:t>Aktivitas komunikasi digital yang bebas, tidak memandang usia, jenis kelamin, asal daerah, atau negara sangat rentan dimanfaatkan oleh orang-orang yang tidak bertanggung jawab. Kecenderungan utama dari tindakan ini adalah mencari keuntungan pribadi tanpa memikirkan efek dari kegiatan tersebut. Contohnya, membuat virus, menyebarkan </a:t>
            </a:r>
            <a:r>
              <a:rPr lang="id-ID" sz="1800" i="1" dirty="0">
                <a:solidFill>
                  <a:schemeClr val="bg1"/>
                </a:solidFill>
                <a:latin typeface="Cambria" panose="02040503050406030204" pitchFamily="18" charset="0"/>
                <a:ea typeface="Cambria" panose="02040503050406030204" pitchFamily="18" charset="0"/>
              </a:rPr>
              <a:t>spam</a:t>
            </a:r>
            <a:r>
              <a:rPr lang="id-ID" sz="1800" dirty="0">
                <a:solidFill>
                  <a:schemeClr val="bg1"/>
                </a:solidFill>
                <a:latin typeface="Cambria" panose="02040503050406030204" pitchFamily="18" charset="0"/>
                <a:ea typeface="Cambria" panose="02040503050406030204" pitchFamily="18" charset="0"/>
              </a:rPr>
              <a:t>, serta meretas dan mencuri kartu kredit.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6" name="Title 1"/>
          <p:cNvSpPr txBox="1">
            <a:spLocks/>
          </p:cNvSpPr>
          <p:nvPr/>
        </p:nvSpPr>
        <p:spPr>
          <a:xfrm>
            <a:off x="335360" y="2280742"/>
            <a:ext cx="3816424" cy="115212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d-ID" sz="2000" b="1" dirty="0" smtClean="0">
                <a:solidFill>
                  <a:schemeClr val="bg1"/>
                </a:solidFill>
                <a:latin typeface="Cambria" panose="02040503050406030204" pitchFamily="18" charset="0"/>
                <a:ea typeface="Cambria" panose="02040503050406030204" pitchFamily="18" charset="0"/>
              </a:rPr>
              <a:t>Memberikan </a:t>
            </a:r>
            <a:r>
              <a:rPr lang="id-ID" sz="2000" b="1" dirty="0">
                <a:solidFill>
                  <a:schemeClr val="bg1"/>
                </a:solidFill>
                <a:latin typeface="Cambria" panose="02040503050406030204" pitchFamily="18" charset="0"/>
                <a:ea typeface="Cambria" panose="02040503050406030204" pitchFamily="18" charset="0"/>
              </a:rPr>
              <a:t>dampak positif bagi orang </a:t>
            </a:r>
            <a:r>
              <a:rPr lang="id-ID" sz="2000" b="1" dirty="0" smtClean="0">
                <a:solidFill>
                  <a:schemeClr val="bg1"/>
                </a:solidFill>
                <a:latin typeface="Cambria" panose="02040503050406030204" pitchFamily="18" charset="0"/>
                <a:ea typeface="Cambria" panose="02040503050406030204" pitchFamily="18" charset="0"/>
              </a:rPr>
              <a:t>lain</a:t>
            </a:r>
            <a:endParaRPr lang="id-ID" sz="2000" b="1" i="1" dirty="0">
              <a:solidFill>
                <a:schemeClr val="bg1"/>
              </a:solidFill>
              <a:latin typeface="Cambria" panose="02040503050406030204" pitchFamily="18" charset="0"/>
              <a:ea typeface="Cambria" panose="02040503050406030204" pitchFamily="18" charset="0"/>
            </a:endParaRPr>
          </a:p>
        </p:txBody>
      </p:sp>
      <p:sp>
        <p:nvSpPr>
          <p:cNvPr id="12" name="Title 1"/>
          <p:cNvSpPr txBox="1">
            <a:spLocks/>
          </p:cNvSpPr>
          <p:nvPr/>
        </p:nvSpPr>
        <p:spPr>
          <a:xfrm>
            <a:off x="8003658" y="2203428"/>
            <a:ext cx="4216016"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d-ID" sz="2000" b="1" dirty="0" smtClean="0">
                <a:solidFill>
                  <a:schemeClr val="bg1"/>
                </a:solidFill>
                <a:latin typeface="Cambria" panose="02040503050406030204" pitchFamily="18" charset="0"/>
                <a:ea typeface="Cambria" panose="02040503050406030204" pitchFamily="18" charset="0"/>
              </a:rPr>
              <a:t>Menimbulkan </a:t>
            </a:r>
            <a:r>
              <a:rPr lang="id-ID" sz="2000" b="1" dirty="0">
                <a:solidFill>
                  <a:schemeClr val="bg1"/>
                </a:solidFill>
                <a:latin typeface="Cambria" panose="02040503050406030204" pitchFamily="18" charset="0"/>
                <a:ea typeface="Cambria" panose="02040503050406030204" pitchFamily="18" charset="0"/>
              </a:rPr>
              <a:t>efek negatif</a:t>
            </a:r>
            <a:endParaRPr lang="id-ID" sz="2000" b="1" i="1"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2590337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0"/>
            <a:ext cx="12192000" cy="68580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a:off x="837652" y="593756"/>
            <a:ext cx="10501459" cy="6147612"/>
          </a:xfrm>
          <a:prstGeom prst="roundRect">
            <a:avLst>
              <a:gd name="adj" fmla="val 1248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3" name="Group 2"/>
          <p:cNvGrpSpPr/>
          <p:nvPr/>
        </p:nvGrpSpPr>
        <p:grpSpPr>
          <a:xfrm>
            <a:off x="5044267" y="931777"/>
            <a:ext cx="2088232" cy="2088232"/>
            <a:chOff x="5044267" y="692696"/>
            <a:chExt cx="2088232" cy="2088232"/>
          </a:xfrm>
        </p:grpSpPr>
        <p:sp>
          <p:nvSpPr>
            <p:cNvPr id="2" name="Oval 1"/>
            <p:cNvSpPr/>
            <p:nvPr/>
          </p:nvSpPr>
          <p:spPr>
            <a:xfrm>
              <a:off x="5044267" y="692696"/>
              <a:ext cx="2088232" cy="2088232"/>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2304155" y="4200633"/>
            <a:ext cx="7568457" cy="1964671"/>
            <a:chOff x="2063552" y="3297957"/>
            <a:chExt cx="8064896" cy="2093540"/>
          </a:xfrm>
        </p:grpSpPr>
        <p:grpSp>
          <p:nvGrpSpPr>
            <p:cNvPr id="9" name="Group 8"/>
            <p:cNvGrpSpPr/>
            <p:nvPr/>
          </p:nvGrpSpPr>
          <p:grpSpPr>
            <a:xfrm>
              <a:off x="2063552" y="3303265"/>
              <a:ext cx="2088232" cy="2088232"/>
              <a:chOff x="5044267" y="692696"/>
              <a:chExt cx="2088232" cy="2088232"/>
            </a:xfrm>
          </p:grpSpPr>
          <p:sp>
            <p:nvSpPr>
              <p:cNvPr id="11" name="Oval 10"/>
              <p:cNvSpPr/>
              <p:nvPr/>
            </p:nvSpPr>
            <p:spPr>
              <a:xfrm>
                <a:off x="5044267" y="692696"/>
                <a:ext cx="2088232" cy="2088232"/>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8040216" y="3297957"/>
              <a:ext cx="2088232" cy="2088232"/>
              <a:chOff x="5044267" y="692696"/>
              <a:chExt cx="2088232" cy="2088232"/>
            </a:xfrm>
          </p:grpSpPr>
          <p:sp>
            <p:nvSpPr>
              <p:cNvPr id="14" name="Oval 13"/>
              <p:cNvSpPr/>
              <p:nvPr/>
            </p:nvSpPr>
            <p:spPr>
              <a:xfrm>
                <a:off x="5044267" y="692696"/>
                <a:ext cx="2088232" cy="2088232"/>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16" name="Curved Connector 15"/>
          <p:cNvCxnSpPr>
            <a:stCxn id="6" idx="4"/>
          </p:cNvCxnSpPr>
          <p:nvPr/>
        </p:nvCxnSpPr>
        <p:spPr>
          <a:xfrm rot="5400000">
            <a:off x="4281016" y="2580794"/>
            <a:ext cx="1390104" cy="2224631"/>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urved Connector 16"/>
          <p:cNvCxnSpPr/>
          <p:nvPr/>
        </p:nvCxnSpPr>
        <p:spPr>
          <a:xfrm rot="16200000" flipH="1">
            <a:off x="6541268" y="2575383"/>
            <a:ext cx="1390104" cy="2224631"/>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123892" y="1734405"/>
            <a:ext cx="1944216" cy="830997"/>
          </a:xfrm>
          <a:prstGeom prst="rect">
            <a:avLst/>
          </a:prstGeom>
          <a:noFill/>
        </p:spPr>
        <p:txBody>
          <a:bodyPr wrap="square" rtlCol="0">
            <a:spAutoFit/>
          </a:bodyPr>
          <a:lstStyle/>
          <a:p>
            <a:pPr algn="ctr"/>
            <a:r>
              <a:rPr lang="en-US" sz="2400" dirty="0" smtClean="0">
                <a:latin typeface="Cambria" panose="02040503050406030204" pitchFamily="18" charset="0"/>
                <a:ea typeface="Cambria" panose="02040503050406030204" pitchFamily="18" charset="0"/>
              </a:rPr>
              <a:t>Berdasarkan </a:t>
            </a:r>
            <a:r>
              <a:rPr lang="en-US" sz="2400" dirty="0" err="1" smtClean="0">
                <a:latin typeface="Cambria" panose="02040503050406030204" pitchFamily="18" charset="0"/>
                <a:ea typeface="Cambria" panose="02040503050406030204" pitchFamily="18" charset="0"/>
              </a:rPr>
              <a:t>Sifatnya</a:t>
            </a:r>
            <a:r>
              <a:rPr lang="en-US" sz="2400" dirty="0" smtClean="0">
                <a:latin typeface="Cambria" panose="02040503050406030204" pitchFamily="18" charset="0"/>
                <a:ea typeface="Cambria" panose="02040503050406030204" pitchFamily="18" charset="0"/>
              </a:rPr>
              <a:t> </a:t>
            </a:r>
            <a:endParaRPr lang="en-US" sz="2400" dirty="0">
              <a:latin typeface="Cambria" panose="02040503050406030204" pitchFamily="18" charset="0"/>
              <a:ea typeface="Cambria" panose="02040503050406030204" pitchFamily="18" charset="0"/>
            </a:endParaRPr>
          </a:p>
        </p:txBody>
      </p:sp>
      <p:sp>
        <p:nvSpPr>
          <p:cNvPr id="19" name="TextBox 18"/>
          <p:cNvSpPr txBox="1"/>
          <p:nvPr/>
        </p:nvSpPr>
        <p:spPr>
          <a:xfrm>
            <a:off x="2301249" y="4812191"/>
            <a:ext cx="1944216" cy="830997"/>
          </a:xfrm>
          <a:prstGeom prst="rect">
            <a:avLst/>
          </a:prstGeom>
          <a:noFill/>
        </p:spPr>
        <p:txBody>
          <a:bodyPr wrap="square" rtlCol="0">
            <a:spAutoFit/>
          </a:bodyPr>
          <a:lstStyle/>
          <a:p>
            <a:pPr algn="ctr"/>
            <a:r>
              <a:rPr lang="en-US" sz="2400" dirty="0" smtClean="0">
                <a:latin typeface="Cambria" panose="02040503050406030204" pitchFamily="18" charset="0"/>
                <a:ea typeface="Cambria" panose="02040503050406030204" pitchFamily="18" charset="0"/>
              </a:rPr>
              <a:t>Data </a:t>
            </a:r>
            <a:r>
              <a:rPr lang="en-US" sz="2400" dirty="0" err="1" smtClean="0">
                <a:latin typeface="Cambria" panose="02040503050406030204" pitchFamily="18" charset="0"/>
                <a:ea typeface="Cambria" panose="02040503050406030204" pitchFamily="18" charset="0"/>
              </a:rPr>
              <a:t>Kualitatif</a:t>
            </a:r>
            <a:endParaRPr lang="en-US" sz="2400" dirty="0">
              <a:latin typeface="Cambria" panose="02040503050406030204" pitchFamily="18" charset="0"/>
              <a:ea typeface="Cambria" panose="02040503050406030204" pitchFamily="18" charset="0"/>
            </a:endParaRPr>
          </a:p>
        </p:txBody>
      </p:sp>
      <p:sp>
        <p:nvSpPr>
          <p:cNvPr id="20" name="TextBox 19"/>
          <p:cNvSpPr txBox="1"/>
          <p:nvPr/>
        </p:nvSpPr>
        <p:spPr>
          <a:xfrm>
            <a:off x="7928396" y="4812191"/>
            <a:ext cx="1944216" cy="830997"/>
          </a:xfrm>
          <a:prstGeom prst="rect">
            <a:avLst/>
          </a:prstGeom>
          <a:noFill/>
        </p:spPr>
        <p:txBody>
          <a:bodyPr wrap="square" rtlCol="0">
            <a:spAutoFit/>
          </a:bodyPr>
          <a:lstStyle/>
          <a:p>
            <a:pPr algn="ctr"/>
            <a:r>
              <a:rPr lang="en-US" sz="2400" dirty="0" smtClean="0">
                <a:latin typeface="Cambria" panose="02040503050406030204" pitchFamily="18" charset="0"/>
                <a:ea typeface="Cambria" panose="02040503050406030204" pitchFamily="18" charset="0"/>
              </a:rPr>
              <a:t>Data </a:t>
            </a:r>
            <a:r>
              <a:rPr lang="en-US" sz="2400" dirty="0" err="1" smtClean="0">
                <a:latin typeface="Cambria" panose="02040503050406030204" pitchFamily="18" charset="0"/>
                <a:ea typeface="Cambria" panose="02040503050406030204" pitchFamily="18" charset="0"/>
              </a:rPr>
              <a:t>Kuantitatif</a:t>
            </a:r>
            <a:endParaRPr lang="en-US"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40193654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1978879" y="980728"/>
            <a:ext cx="8229600" cy="792088"/>
          </a:xfrm>
          <a:prstGeom prst="flowChartAlternateProcess">
            <a:avLst/>
          </a:prstGeom>
          <a:solidFill>
            <a:schemeClr val="accent6">
              <a:lumMod val="20000"/>
              <a:lumOff val="80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Untuk menjadi bagian sebuah komunitas digital, harus mempelajari komponen kewargaan digital berikut.</a:t>
            </a:r>
          </a:p>
        </p:txBody>
      </p:sp>
      <p:sp>
        <p:nvSpPr>
          <p:cNvPr id="5" name="Content Placeholder 2"/>
          <p:cNvSpPr txBox="1">
            <a:spLocks/>
          </p:cNvSpPr>
          <p:nvPr/>
        </p:nvSpPr>
        <p:spPr>
          <a:xfrm>
            <a:off x="1966618" y="2204864"/>
            <a:ext cx="8229600" cy="2880320"/>
          </a:xfrm>
          <a:prstGeom prst="rect">
            <a:avLst/>
          </a:prstGeom>
          <a:ln>
            <a:solidFill>
              <a:schemeClr val="accent1">
                <a:lumMod val="50000"/>
              </a:schemeClr>
            </a:solidFill>
          </a:ln>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smtClean="0"/>
              <a:t>Insert </a:t>
            </a:r>
            <a:r>
              <a:rPr lang="id-ID" sz="2000" dirty="0" smtClean="0"/>
              <a:t>Gambar </a:t>
            </a:r>
            <a:r>
              <a:rPr lang="id-ID" sz="2000" dirty="0"/>
              <a:t>6.10 Bagan komponen kewargaan digital.</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4567690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991544" y="764704"/>
            <a:ext cx="8521870" cy="1584176"/>
          </a:xfrm>
          <a:prstGeom prst="roundRect">
            <a:avLst/>
          </a:prstGeom>
          <a:noFill/>
          <a:ln w="57150">
            <a:solidFill>
              <a:schemeClr val="tx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p:cNvSpPr txBox="1">
            <a:spLocks/>
          </p:cNvSpPr>
          <p:nvPr/>
        </p:nvSpPr>
        <p:spPr>
          <a:xfrm>
            <a:off x="1820483" y="980728"/>
            <a:ext cx="8521870" cy="1584176"/>
          </a:xfrm>
          <a:prstGeom prst="roundRect">
            <a:avLst/>
          </a:prstGeom>
          <a:solidFill>
            <a:schemeClr val="accent1">
              <a:lumMod val="20000"/>
              <a:lumOff val="80000"/>
            </a:schemeClr>
          </a:solidFill>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Dari sembilan komponen penting kewargaan digital tersebut, dapat diklasifikasikan menjadi tiga kategori terkait keberadaan peserta didik sebagai representasi warga digital dalam lingkungan digital, yaitu lingkungan luar sekolah, lingkungan sekolah, dan lingkungan belajar.</a:t>
            </a:r>
          </a:p>
        </p:txBody>
      </p:sp>
      <p:sp>
        <p:nvSpPr>
          <p:cNvPr id="5" name="Content Placeholder 2"/>
          <p:cNvSpPr txBox="1">
            <a:spLocks/>
          </p:cNvSpPr>
          <p:nvPr/>
        </p:nvSpPr>
        <p:spPr>
          <a:xfrm>
            <a:off x="2143652" y="3068960"/>
            <a:ext cx="8229600" cy="1872208"/>
          </a:xfrm>
          <a:prstGeom prst="rect">
            <a:avLst/>
          </a:prstGeom>
          <a:ln>
            <a:solidFill>
              <a:schemeClr val="tx2">
                <a:lumMod val="50000"/>
              </a:schemeClr>
            </a:solidFill>
          </a:ln>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smtClean="0"/>
              <a:t>Insert </a:t>
            </a:r>
            <a:r>
              <a:rPr lang="id-ID" sz="2000" dirty="0" smtClean="0"/>
              <a:t>Gambar </a:t>
            </a:r>
            <a:r>
              <a:rPr lang="id-ID" sz="2000" dirty="0"/>
              <a:t>6.11 Bagan lingkungan kewargaan digital.</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6988159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3</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263885" y="551495"/>
            <a:ext cx="4711232" cy="954107"/>
          </a:xfrm>
          <a:prstGeom prst="rect">
            <a:avLst/>
          </a:prstGeom>
          <a:noFill/>
        </p:spPr>
        <p:txBody>
          <a:bodyPr wrap="square" rtlCol="0">
            <a:spAutoFit/>
          </a:bodyPr>
          <a:lstStyle/>
          <a:p>
            <a:r>
              <a:rPr lang="id-ID" sz="2800" dirty="0">
                <a:latin typeface="Cambria" panose="02040503050406030204" pitchFamily="18" charset="0"/>
                <a:ea typeface="Cambria" panose="02040503050406030204" pitchFamily="18" charset="0"/>
              </a:rPr>
              <a:t>Dampak Positif dan Negatif Teknologi Informasi</a:t>
            </a:r>
            <a:endParaRPr lang="en-US" sz="2800" dirty="0" smtClean="0">
              <a:latin typeface="Cambria" panose="02040503050406030204" pitchFamily="18" charset="0"/>
              <a:ea typeface="Cambria" panose="02040503050406030204" pitchFamily="18" charset="0"/>
            </a:endParaRPr>
          </a:p>
        </p:txBody>
      </p:sp>
      <p:grpSp>
        <p:nvGrpSpPr>
          <p:cNvPr id="27" name="Group 26"/>
          <p:cNvGrpSpPr/>
          <p:nvPr/>
        </p:nvGrpSpPr>
        <p:grpSpPr>
          <a:xfrm>
            <a:off x="1194667" y="1786845"/>
            <a:ext cx="9787432" cy="4330093"/>
            <a:chOff x="1277119" y="1887025"/>
            <a:chExt cx="9787432" cy="4330093"/>
          </a:xfrm>
        </p:grpSpPr>
        <p:sp>
          <p:nvSpPr>
            <p:cNvPr id="25" name="Rounded Rectangle 24"/>
            <p:cNvSpPr/>
            <p:nvPr/>
          </p:nvSpPr>
          <p:spPr>
            <a:xfrm>
              <a:off x="6672064" y="2308967"/>
              <a:ext cx="4392487" cy="3886160"/>
            </a:xfrm>
            <a:prstGeom prst="roundRect">
              <a:avLst/>
            </a:prstGeom>
            <a:noFill/>
            <a:ln w="57150">
              <a:solidFill>
                <a:srgbClr val="B3A2C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1277119" y="2330958"/>
              <a:ext cx="4392487" cy="3886160"/>
            </a:xfrm>
            <a:prstGeom prst="roundRect">
              <a:avLst/>
            </a:prstGeom>
            <a:noFill/>
            <a:ln w="57150">
              <a:solidFill>
                <a:srgbClr val="E6B9B8"/>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2146508" y="1893694"/>
              <a:ext cx="2570392" cy="952314"/>
              <a:chOff x="1676831" y="1916196"/>
              <a:chExt cx="2570392" cy="952314"/>
            </a:xfrm>
          </p:grpSpPr>
          <p:sp>
            <p:nvSpPr>
              <p:cNvPr id="17" name="Google Shape;5478;p45">
                <a:extLst>
                  <a:ext uri="{FF2B5EF4-FFF2-40B4-BE49-F238E27FC236}">
                    <a16:creationId xmlns:a16="http://schemas.microsoft.com/office/drawing/2014/main" id="{9F227F76-3F95-B831-2A5A-72030BB4DA6E}"/>
                  </a:ext>
                </a:extLst>
              </p:cNvPr>
              <p:cNvSpPr/>
              <p:nvPr/>
            </p:nvSpPr>
            <p:spPr>
              <a:xfrm>
                <a:off x="1676831" y="1916196"/>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2">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8" name="TextBox 17"/>
              <p:cNvSpPr txBox="1"/>
              <p:nvPr/>
            </p:nvSpPr>
            <p:spPr>
              <a:xfrm>
                <a:off x="2351584" y="2163535"/>
                <a:ext cx="1510350" cy="400110"/>
              </a:xfrm>
              <a:prstGeom prst="rect">
                <a:avLst/>
              </a:prstGeom>
              <a:noFill/>
            </p:spPr>
            <p:txBody>
              <a:bodyPr wrap="none" rtlCol="0">
                <a:spAutoFit/>
              </a:bodyPr>
              <a:lstStyle/>
              <a:p>
                <a:r>
                  <a:rPr lang="en-US" sz="2000" b="1" dirty="0" err="1" smtClean="0">
                    <a:solidFill>
                      <a:schemeClr val="tx2">
                        <a:lumMod val="50000"/>
                      </a:schemeClr>
                    </a:solidFill>
                    <a:latin typeface="Cambria" panose="02040503050406030204" pitchFamily="18" charset="0"/>
                    <a:ea typeface="Cambria" panose="02040503050406030204" pitchFamily="18" charset="0"/>
                  </a:rPr>
                  <a:t>Efek</a:t>
                </a:r>
                <a:r>
                  <a:rPr lang="en-US" sz="2000" b="1" dirty="0" smtClean="0">
                    <a:solidFill>
                      <a:schemeClr val="tx2">
                        <a:lumMod val="50000"/>
                      </a:schemeClr>
                    </a:solidFill>
                    <a:latin typeface="Cambria" panose="02040503050406030204" pitchFamily="18" charset="0"/>
                    <a:ea typeface="Cambria" panose="02040503050406030204" pitchFamily="18" charset="0"/>
                  </a:rPr>
                  <a:t> </a:t>
                </a:r>
                <a:r>
                  <a:rPr lang="en-US" sz="2000" b="1" dirty="0" err="1" smtClean="0">
                    <a:solidFill>
                      <a:schemeClr val="tx2">
                        <a:lumMod val="50000"/>
                      </a:schemeClr>
                    </a:solidFill>
                    <a:latin typeface="Cambria" panose="02040503050406030204" pitchFamily="18" charset="0"/>
                    <a:ea typeface="Cambria" panose="02040503050406030204" pitchFamily="18" charset="0"/>
                  </a:rPr>
                  <a:t>Positif</a:t>
                </a:r>
                <a:endParaRPr lang="en-US" sz="2000" b="1" dirty="0">
                  <a:solidFill>
                    <a:schemeClr val="tx2">
                      <a:lumMod val="50000"/>
                    </a:schemeClr>
                  </a:solidFill>
                  <a:latin typeface="Cambria" panose="02040503050406030204" pitchFamily="18" charset="0"/>
                  <a:ea typeface="Cambria" panose="02040503050406030204" pitchFamily="18" charset="0"/>
                </a:endParaRPr>
              </a:p>
            </p:txBody>
          </p:sp>
        </p:grpSp>
        <p:grpSp>
          <p:nvGrpSpPr>
            <p:cNvPr id="26" name="Group 25"/>
            <p:cNvGrpSpPr/>
            <p:nvPr/>
          </p:nvGrpSpPr>
          <p:grpSpPr>
            <a:xfrm>
              <a:off x="7527076" y="1887025"/>
              <a:ext cx="2599145" cy="908125"/>
              <a:chOff x="7133638" y="1876896"/>
              <a:chExt cx="2599145" cy="908125"/>
            </a:xfrm>
          </p:grpSpPr>
          <p:sp>
            <p:nvSpPr>
              <p:cNvPr id="16" name="Google Shape;50;p11">
                <a:extLst>
                  <a:ext uri="{FF2B5EF4-FFF2-40B4-BE49-F238E27FC236}">
                    <a16:creationId xmlns:a16="http://schemas.microsoft.com/office/drawing/2014/main" id="{FAA0A979-D5B4-55D9-237D-14F117A3DF39}"/>
                  </a:ext>
                </a:extLst>
              </p:cNvPr>
              <p:cNvSpPr/>
              <p:nvPr/>
            </p:nvSpPr>
            <p:spPr>
              <a:xfrm rot="10962733">
                <a:off x="7133638" y="1876896"/>
                <a:ext cx="2599145" cy="908125"/>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9" name="TextBox 18"/>
              <p:cNvSpPr txBox="1"/>
              <p:nvPr/>
            </p:nvSpPr>
            <p:spPr>
              <a:xfrm>
                <a:off x="7368142" y="2089996"/>
                <a:ext cx="2273058" cy="400110"/>
              </a:xfrm>
              <a:prstGeom prst="rect">
                <a:avLst/>
              </a:prstGeom>
              <a:noFill/>
            </p:spPr>
            <p:txBody>
              <a:bodyPr wrap="none" rtlCol="0">
                <a:spAutoFit/>
              </a:bodyPr>
              <a:lstStyle/>
              <a:p>
                <a:r>
                  <a:rPr lang="en-US" sz="2000" b="1" dirty="0" err="1" smtClean="0">
                    <a:latin typeface="Cambria" panose="02040503050406030204" pitchFamily="18" charset="0"/>
                    <a:ea typeface="Cambria" panose="02040503050406030204" pitchFamily="18" charset="0"/>
                  </a:rPr>
                  <a:t>Potensi</a:t>
                </a:r>
                <a:r>
                  <a:rPr lang="en-US" sz="2000" b="1" dirty="0" smtClean="0">
                    <a:latin typeface="Cambria" panose="02040503050406030204" pitchFamily="18" charset="0"/>
                    <a:ea typeface="Cambria" panose="02040503050406030204" pitchFamily="18" charset="0"/>
                  </a:rPr>
                  <a:t> </a:t>
                </a:r>
                <a:r>
                  <a:rPr lang="en-US" sz="2000" b="1" dirty="0" err="1" smtClean="0">
                    <a:latin typeface="Cambria" panose="02040503050406030204" pitchFamily="18" charset="0"/>
                    <a:ea typeface="Cambria" panose="02040503050406030204" pitchFamily="18" charset="0"/>
                  </a:rPr>
                  <a:t>Ancaman</a:t>
                </a:r>
                <a:r>
                  <a:rPr lang="en-US" sz="2000" b="1" dirty="0" smtClean="0">
                    <a:latin typeface="Cambria" panose="02040503050406030204" pitchFamily="18" charset="0"/>
                    <a:ea typeface="Cambria" panose="02040503050406030204" pitchFamily="18" charset="0"/>
                  </a:rPr>
                  <a:t> </a:t>
                </a:r>
                <a:endParaRPr lang="en-US" sz="2000" b="1" dirty="0">
                  <a:latin typeface="Cambria" panose="02040503050406030204" pitchFamily="18" charset="0"/>
                  <a:ea typeface="Cambria" panose="02040503050406030204" pitchFamily="18" charset="0"/>
                </a:endParaRPr>
              </a:p>
            </p:txBody>
          </p:sp>
        </p:grpSp>
        <p:sp>
          <p:nvSpPr>
            <p:cNvPr id="20" name="Rectangle 19"/>
            <p:cNvSpPr/>
            <p:nvPr/>
          </p:nvSpPr>
          <p:spPr>
            <a:xfrm>
              <a:off x="1469526" y="3074500"/>
              <a:ext cx="4050410" cy="2308324"/>
            </a:xfrm>
            <a:prstGeom prst="rect">
              <a:avLst/>
            </a:prstGeom>
          </p:spPr>
          <p:txBody>
            <a:bodyPr wrap="square">
              <a:spAutoFit/>
            </a:bodyPr>
            <a:lstStyle/>
            <a:p>
              <a:pPr marL="457200" indent="-457200">
                <a:buFont typeface="Courier New" panose="02070309020205020404" pitchFamily="49" charset="0"/>
                <a:buChar char="o"/>
              </a:pPr>
              <a:r>
                <a:rPr lang="id-ID" dirty="0">
                  <a:latin typeface="Cambria" panose="02040503050406030204" pitchFamily="18" charset="0"/>
                  <a:ea typeface="Cambria" panose="02040503050406030204" pitchFamily="18" charset="0"/>
                </a:rPr>
                <a:t>Meningkatkan produktivitas kerja.</a:t>
              </a:r>
            </a:p>
            <a:p>
              <a:pPr marL="457200" indent="-457200">
                <a:buFont typeface="Courier New" panose="02070309020205020404" pitchFamily="49" charset="0"/>
                <a:buChar char="o"/>
              </a:pPr>
              <a:r>
                <a:rPr lang="id-ID" dirty="0">
                  <a:latin typeface="Cambria" panose="02040503050406030204" pitchFamily="18" charset="0"/>
                  <a:ea typeface="Cambria" panose="02040503050406030204" pitchFamily="18" charset="0"/>
                </a:rPr>
                <a:t>Meningkatkan interaksi sosial antarpengguna tanpa terbatas jarak dan waktu.</a:t>
              </a:r>
            </a:p>
            <a:p>
              <a:pPr marL="457200" indent="-457200">
                <a:buFont typeface="Courier New" panose="02070309020205020404" pitchFamily="49" charset="0"/>
                <a:buChar char="o"/>
              </a:pPr>
              <a:r>
                <a:rPr lang="id-ID" dirty="0">
                  <a:latin typeface="Cambria" panose="02040503050406030204" pitchFamily="18" charset="0"/>
                  <a:ea typeface="Cambria" panose="02040503050406030204" pitchFamily="18" charset="0"/>
                </a:rPr>
                <a:t>Memengaruhi pola hidup dan pola usaha.</a:t>
              </a:r>
            </a:p>
            <a:p>
              <a:pPr marL="457200" indent="-457200">
                <a:buFont typeface="Courier New" panose="02070309020205020404" pitchFamily="49" charset="0"/>
                <a:buChar char="o"/>
              </a:pPr>
              <a:r>
                <a:rPr lang="id-ID" dirty="0">
                  <a:latin typeface="Cambria" panose="02040503050406030204" pitchFamily="18" charset="0"/>
                  <a:ea typeface="Cambria" panose="02040503050406030204" pitchFamily="18" charset="0"/>
                </a:rPr>
                <a:t>Menambah potensi lapangan pekerjaan.</a:t>
              </a:r>
            </a:p>
          </p:txBody>
        </p:sp>
        <p:sp>
          <p:nvSpPr>
            <p:cNvPr id="21" name="Rectangle 20"/>
            <p:cNvSpPr/>
            <p:nvPr/>
          </p:nvSpPr>
          <p:spPr>
            <a:xfrm>
              <a:off x="6744072" y="3046802"/>
              <a:ext cx="4222577" cy="2862322"/>
            </a:xfrm>
            <a:prstGeom prst="rect">
              <a:avLst/>
            </a:prstGeom>
          </p:spPr>
          <p:txBody>
            <a:bodyPr wrap="square">
              <a:spAutoFit/>
            </a:bodyPr>
            <a:lstStyle/>
            <a:p>
              <a:pPr marL="457200" indent="-457200">
                <a:buFont typeface="Courier New" panose="02070309020205020404" pitchFamily="49" charset="0"/>
                <a:buChar char="o"/>
              </a:pPr>
              <a:r>
                <a:rPr lang="id-ID" dirty="0">
                  <a:latin typeface="Cambria" panose="02040503050406030204" pitchFamily="18" charset="0"/>
                  <a:ea typeface="Cambria" panose="02040503050406030204" pitchFamily="18" charset="0"/>
                </a:rPr>
                <a:t>Radiasi gelombang elektromagnetik yang berefek buruh terhadap kesehatan mata, telinga, dan otak.</a:t>
              </a:r>
            </a:p>
            <a:p>
              <a:pPr marL="457200" indent="-457200">
                <a:buFont typeface="Courier New" panose="02070309020205020404" pitchFamily="49" charset="0"/>
                <a:buChar char="o"/>
              </a:pPr>
              <a:r>
                <a:rPr lang="id-ID" dirty="0">
                  <a:latin typeface="Cambria" panose="02040503050406030204" pitchFamily="18" charset="0"/>
                  <a:ea typeface="Cambria" panose="02040503050406030204" pitchFamily="18" charset="0"/>
                </a:rPr>
                <a:t>Kejahatan siber, seperti pencurian data e-mail, peretasan akun m-banking, akun sosial media dan ransomware.</a:t>
              </a:r>
            </a:p>
            <a:p>
              <a:pPr marL="457200" indent="-457200">
                <a:buFont typeface="Courier New" panose="02070309020205020404" pitchFamily="49" charset="0"/>
                <a:buChar char="o"/>
              </a:pPr>
              <a:r>
                <a:rPr lang="id-ID" dirty="0">
                  <a:latin typeface="Cambria" panose="02040503050406030204" pitchFamily="18" charset="0"/>
                  <a:ea typeface="Cambria" panose="02040503050406030204" pitchFamily="18" charset="0"/>
                </a:rPr>
                <a:t>Pelec</a:t>
              </a:r>
              <a:r>
                <a:rPr lang="en-US" dirty="0">
                  <a:latin typeface="Cambria" panose="02040503050406030204" pitchFamily="18" charset="0"/>
                  <a:ea typeface="Cambria" panose="02040503050406030204" pitchFamily="18" charset="0"/>
                </a:rPr>
                <a:t>e</a:t>
              </a:r>
              <a:r>
                <a:rPr lang="id-ID" dirty="0">
                  <a:latin typeface="Cambria" panose="02040503050406030204" pitchFamily="18" charset="0"/>
                  <a:ea typeface="Cambria" panose="02040503050406030204" pitchFamily="18" charset="0"/>
                </a:rPr>
                <a:t>han (</a:t>
              </a:r>
              <a:r>
                <a:rPr lang="id-ID" i="1" dirty="0">
                  <a:latin typeface="Cambria" panose="02040503050406030204" pitchFamily="18" charset="0"/>
                  <a:ea typeface="Cambria" panose="02040503050406030204" pitchFamily="18" charset="0"/>
                </a:rPr>
                <a:t>cyberharassment</a:t>
              </a:r>
              <a:r>
                <a:rPr lang="id-ID" dirty="0">
                  <a:latin typeface="Cambria" panose="02040503050406030204" pitchFamily="18" charset="0"/>
                  <a:ea typeface="Cambria" panose="02040503050406030204" pitchFamily="18" charset="0"/>
                </a:rPr>
                <a:t>) dan </a:t>
              </a:r>
              <a:r>
                <a:rPr lang="id-ID" i="1" dirty="0">
                  <a:latin typeface="Cambria" panose="02040503050406030204" pitchFamily="18" charset="0"/>
                  <a:ea typeface="Cambria" panose="02040503050406030204" pitchFamily="18" charset="0"/>
                </a:rPr>
                <a:t>cyberbullying</a:t>
              </a:r>
              <a:r>
                <a:rPr lang="id-ID" dirty="0">
                  <a:latin typeface="Cambria" panose="02040503050406030204" pitchFamily="18" charset="0"/>
                  <a:ea typeface="Cambria" panose="02040503050406030204" pitchFamily="18" charset="0"/>
                </a:rPr>
                <a:t>.</a:t>
              </a:r>
            </a:p>
            <a:p>
              <a:pPr marL="457200" indent="-457200">
                <a:buFont typeface="Courier New" panose="02070309020205020404" pitchFamily="49" charset="0"/>
                <a:buChar char="o"/>
              </a:pPr>
              <a:r>
                <a:rPr lang="id-ID" i="1" dirty="0">
                  <a:latin typeface="Cambria" panose="02040503050406030204" pitchFamily="18" charset="0"/>
                  <a:ea typeface="Cambria" panose="02040503050406030204" pitchFamily="18" charset="0"/>
                </a:rPr>
                <a:t>Frauding</a:t>
              </a:r>
              <a:r>
                <a:rPr lang="id-ID" dirty="0">
                  <a:latin typeface="Cambria" panose="02040503050406030204" pitchFamily="18" charset="0"/>
                  <a:ea typeface="Cambria" panose="02040503050406030204" pitchFamily="18" charset="0"/>
                </a:rPr>
                <a:t> atau penipuan dan </a:t>
              </a:r>
              <a:r>
                <a:rPr lang="id-ID" i="1" dirty="0">
                  <a:latin typeface="Cambria" panose="02040503050406030204" pitchFamily="18" charset="0"/>
                  <a:ea typeface="Cambria" panose="02040503050406030204" pitchFamily="18" charset="0"/>
                </a:rPr>
                <a:t>carding</a:t>
              </a:r>
              <a:r>
                <a:rPr lang="id-ID" dirty="0">
                  <a:latin typeface="Cambria" panose="02040503050406030204" pitchFamily="18" charset="0"/>
                  <a:ea typeface="Cambria" panose="02040503050406030204" pitchFamily="18" charset="0"/>
                </a:rPr>
                <a:t>.</a:t>
              </a:r>
            </a:p>
          </p:txBody>
        </p:sp>
      </p:grpSp>
    </p:spTree>
    <p:extLst>
      <p:ext uri="{BB962C8B-B14F-4D97-AF65-F5344CB8AC3E}">
        <p14:creationId xmlns:p14="http://schemas.microsoft.com/office/powerpoint/2010/main" val="312307528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973583" y="692696"/>
            <a:ext cx="8229600" cy="792088"/>
          </a:xfrm>
        </p:spPr>
        <p:txBody>
          <a:bodyPr>
            <a:normAutofit/>
          </a:bodyPr>
          <a:lstStyle/>
          <a:p>
            <a:pPr marL="0" indent="0" algn="ctr">
              <a:buNone/>
            </a:pPr>
            <a:r>
              <a:rPr lang="id-ID" sz="2000" dirty="0">
                <a:latin typeface="Cambria" panose="02040503050406030204" pitchFamily="18" charset="0"/>
                <a:ea typeface="Cambria" panose="02040503050406030204" pitchFamily="18" charset="0"/>
              </a:rPr>
              <a:t>Beberapa tipe intimidasi yang dapat dijumpai dalam hubungan sosial kemasyarakatan, yaitu sebagai berikut.</a:t>
            </a:r>
          </a:p>
          <a:p>
            <a:pPr marL="457200" indent="-457200" algn="ctr">
              <a:buFont typeface="+mj-lt"/>
              <a:buAutoNum type="alphaLcPeriod"/>
            </a:pPr>
            <a:endParaRPr lang="id-ID" sz="2000" dirty="0">
              <a:latin typeface="Cambria" panose="02040503050406030204" pitchFamily="18" charset="0"/>
              <a:ea typeface="Cambria" panose="02040503050406030204" pitchFamily="18" charset="0"/>
            </a:endParaRPr>
          </a:p>
        </p:txBody>
      </p:sp>
      <p:graphicFrame>
        <p:nvGraphicFramePr>
          <p:cNvPr id="2" name="Diagram 1"/>
          <p:cNvGraphicFramePr/>
          <p:nvPr>
            <p:extLst>
              <p:ext uri="{D42A27DB-BD31-4B8C-83A1-F6EECF244321}">
                <p14:modId xmlns:p14="http://schemas.microsoft.com/office/powerpoint/2010/main" val="2265115124"/>
              </p:ext>
            </p:extLst>
          </p:nvPr>
        </p:nvGraphicFramePr>
        <p:xfrm>
          <a:off x="831799" y="1405512"/>
          <a:ext cx="10513168" cy="49866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70824052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437600" y="620688"/>
            <a:ext cx="9410927" cy="792088"/>
          </a:xfrm>
          <a:prstGeom prst="roundRect">
            <a:avLst/>
          </a:prstGeom>
          <a:solidFill>
            <a:schemeClr val="bg2"/>
          </a:solidFill>
        </p:spPr>
        <p:txBody>
          <a:bodyPr>
            <a:normAutofit fontScale="92500"/>
          </a:bodyPr>
          <a:lstStyle/>
          <a:p>
            <a:pPr marL="0" indent="0" algn="ctr">
              <a:buNone/>
            </a:pPr>
            <a:r>
              <a:rPr lang="id-ID" sz="2000" dirty="0">
                <a:latin typeface="Cambria" panose="02040503050406030204" pitchFamily="18" charset="0"/>
                <a:ea typeface="Cambria" panose="02040503050406030204" pitchFamily="18" charset="0"/>
              </a:rPr>
              <a:t>Langkah preventif yang dapat dipersiapkan untuk mengantisipasi dampak negatif perkembangan digital dapat diklasifikasikan menjadi dua macam, yaitu sebagai berikut.</a:t>
            </a:r>
          </a:p>
        </p:txBody>
      </p:sp>
      <p:sp>
        <p:nvSpPr>
          <p:cNvPr id="4" name="Content Placeholder 2"/>
          <p:cNvSpPr txBox="1">
            <a:spLocks/>
          </p:cNvSpPr>
          <p:nvPr/>
        </p:nvSpPr>
        <p:spPr>
          <a:xfrm>
            <a:off x="1437600" y="3081791"/>
            <a:ext cx="9410927" cy="3135327"/>
          </a:xfrm>
          <a:prstGeom prst="roundRect">
            <a:avLst/>
          </a:prstGeom>
          <a:solidFill>
            <a:schemeClr val="accent5">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lgn="just">
              <a:buFont typeface="+mj-lt"/>
              <a:buAutoNum type="arabicParenR"/>
            </a:pPr>
            <a:r>
              <a:rPr lang="id-ID" sz="1800" dirty="0">
                <a:latin typeface="Cambria" panose="02040503050406030204" pitchFamily="18" charset="0"/>
                <a:ea typeface="Cambria" panose="02040503050406030204" pitchFamily="18" charset="0"/>
              </a:rPr>
              <a:t>Rutin meng-upgrade OS aplikasi pendukungnya seperti antivirus, antispam, dan </a:t>
            </a:r>
            <a:r>
              <a:rPr lang="id-ID" sz="1800" i="1" dirty="0">
                <a:latin typeface="Cambria" panose="02040503050406030204" pitchFamily="18" charset="0"/>
                <a:ea typeface="Cambria" panose="02040503050406030204" pitchFamily="18" charset="0"/>
              </a:rPr>
              <a:t>web browser</a:t>
            </a:r>
            <a:r>
              <a:rPr lang="id-ID" sz="1800" dirty="0">
                <a:latin typeface="Cambria" panose="02040503050406030204" pitchFamily="18" charset="0"/>
                <a:ea typeface="Cambria" panose="02040503050406030204" pitchFamily="18" charset="0"/>
              </a:rPr>
              <a:t>.</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Menerapkan kombinasi password yang aman, seperti gabungan karakter, numerik, dan beberapa karakter khusus dengan panjang minimal 8 karakter.</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Aktivasi dan update sistem </a:t>
            </a:r>
            <a:r>
              <a:rPr lang="id-ID" sz="1800" i="1" dirty="0">
                <a:latin typeface="Cambria" panose="02040503050406030204" pitchFamily="18" charset="0"/>
                <a:ea typeface="Cambria" panose="02040503050406030204" pitchFamily="18" charset="0"/>
              </a:rPr>
              <a:t>firewall</a:t>
            </a:r>
            <a:r>
              <a:rPr lang="id-ID" sz="1800" dirty="0">
                <a:latin typeface="Cambria" panose="02040503050406030204" pitchFamily="18" charset="0"/>
                <a:ea typeface="Cambria" panose="02040503050406030204" pitchFamily="18" charset="0"/>
              </a:rPr>
              <a:t>.</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Tidak sembarangan terhubung dengan </a:t>
            </a:r>
            <a:r>
              <a:rPr lang="id-ID" sz="1800" i="1" dirty="0">
                <a:latin typeface="Cambria" panose="02040503050406030204" pitchFamily="18" charset="0"/>
                <a:ea typeface="Cambria" panose="02040503050406030204" pitchFamily="18" charset="0"/>
              </a:rPr>
              <a:t>wi-fi </a:t>
            </a:r>
            <a:r>
              <a:rPr lang="id-ID" sz="1800" dirty="0">
                <a:latin typeface="Cambria" panose="02040503050406030204" pitchFamily="18" charset="0"/>
                <a:ea typeface="Cambria" panose="02040503050406030204" pitchFamily="18" charset="0"/>
              </a:rPr>
              <a:t>gratis.</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Tidak mengakses konten situs terlarang yang rentan </a:t>
            </a:r>
            <a:r>
              <a:rPr lang="id-ID" sz="1800" i="1" dirty="0">
                <a:latin typeface="Cambria" panose="02040503050406030204" pitchFamily="18" charset="0"/>
                <a:ea typeface="Cambria" panose="02040503050406030204" pitchFamily="18" charset="0"/>
              </a:rPr>
              <a:t>malware</a:t>
            </a:r>
            <a:r>
              <a:rPr lang="id-ID" sz="1800" dirty="0">
                <a:latin typeface="Cambria" panose="02040503050406030204" pitchFamily="18" charset="0"/>
                <a:ea typeface="Cambria" panose="02040503050406030204" pitchFamily="18" charset="0"/>
              </a:rPr>
              <a:t>.</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Tidak memberikan informasi data pribadi serta akun sosial media, </a:t>
            </a:r>
            <a:r>
              <a:rPr lang="id-ID" sz="1800" i="1" dirty="0">
                <a:latin typeface="Cambria" panose="02040503050406030204" pitchFamily="18" charset="0"/>
                <a:ea typeface="Cambria" panose="02040503050406030204" pitchFamily="18" charset="0"/>
              </a:rPr>
              <a:t>password</a:t>
            </a:r>
            <a:r>
              <a:rPr lang="id-ID" sz="1800" dirty="0">
                <a:latin typeface="Cambria" panose="02040503050406030204" pitchFamily="18" charset="0"/>
                <a:ea typeface="Cambria" panose="02040503050406030204" pitchFamily="18" charset="0"/>
              </a:rPr>
              <a:t> perangkat digital, dan waspada phising melalui </a:t>
            </a:r>
            <a:r>
              <a:rPr lang="id-ID" sz="1800" i="1" dirty="0">
                <a:latin typeface="Cambria" panose="02040503050406030204" pitchFamily="18" charset="0"/>
                <a:ea typeface="Cambria" panose="02040503050406030204" pitchFamily="18" charset="0"/>
              </a:rPr>
              <a:t>e-mail</a:t>
            </a:r>
            <a:r>
              <a:rPr lang="id-ID" sz="1800" dirty="0">
                <a:latin typeface="Cambria" panose="02040503050406030204" pitchFamily="18" charset="0"/>
                <a:ea typeface="Cambria" panose="02040503050406030204" pitchFamily="18" charset="0"/>
              </a:rPr>
              <a:t>.</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7" name="Google Shape;5637;p47">
            <a:extLst>
              <a:ext uri="{FF2B5EF4-FFF2-40B4-BE49-F238E27FC236}">
                <a16:creationId xmlns:a16="http://schemas.microsoft.com/office/drawing/2014/main" id="{2FB625E7-266F-C4C9-035F-4E632C454FD1}"/>
              </a:ext>
            </a:extLst>
          </p:cNvPr>
          <p:cNvSpPr/>
          <p:nvPr/>
        </p:nvSpPr>
        <p:spPr>
          <a:xfrm rot="10800000">
            <a:off x="385230" y="1661664"/>
            <a:ext cx="4548948" cy="1126485"/>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5">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8" name="Google Shape;5637;p47">
            <a:extLst>
              <a:ext uri="{FF2B5EF4-FFF2-40B4-BE49-F238E27FC236}">
                <a16:creationId xmlns:a16="http://schemas.microsoft.com/office/drawing/2014/main" id="{2FB625E7-266F-C4C9-035F-4E632C454FD1}"/>
              </a:ext>
            </a:extLst>
          </p:cNvPr>
          <p:cNvSpPr/>
          <p:nvPr/>
        </p:nvSpPr>
        <p:spPr>
          <a:xfrm rot="10800000">
            <a:off x="551384" y="1792219"/>
            <a:ext cx="4392488" cy="108773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5">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Rectangle 8"/>
          <p:cNvSpPr/>
          <p:nvPr/>
        </p:nvSpPr>
        <p:spPr>
          <a:xfrm>
            <a:off x="1216549" y="1982146"/>
            <a:ext cx="3062157" cy="707886"/>
          </a:xfrm>
          <a:prstGeom prst="rect">
            <a:avLst/>
          </a:prstGeom>
        </p:spPr>
        <p:txBody>
          <a:bodyPr wrap="square">
            <a:spAutoFit/>
          </a:bodyPr>
          <a:lstStyle/>
          <a:p>
            <a:pPr lvl="0" algn="ctr"/>
            <a:r>
              <a:rPr lang="en-US" sz="2000" dirty="0" err="1" smtClean="0">
                <a:latin typeface="Cambria" panose="02040503050406030204" pitchFamily="18" charset="0"/>
                <a:ea typeface="Cambria" panose="02040503050406030204" pitchFamily="18" charset="0"/>
              </a:rPr>
              <a:t>Bidang</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Teknologi</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Informasi</a:t>
            </a:r>
            <a:endParaRPr kumimoji="0" lang="en-US" sz="200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69836172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1437600" y="2132856"/>
            <a:ext cx="9410927" cy="3744416"/>
          </a:xfrm>
          <a:prstGeom prst="roundRect">
            <a:avLst/>
          </a:prstGeom>
          <a:solidFill>
            <a:schemeClr val="accent5">
              <a:lumMod val="20000"/>
              <a:lumOff val="80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lgn="just">
              <a:buFont typeface="+mj-lt"/>
              <a:buAutoNum type="arabicParenR"/>
            </a:pPr>
            <a:r>
              <a:rPr lang="id-ID" sz="1800" dirty="0">
                <a:latin typeface="Cambria" panose="02040503050406030204" pitchFamily="18" charset="0"/>
                <a:ea typeface="Cambria" panose="02040503050406030204" pitchFamily="18" charset="0"/>
              </a:rPr>
              <a:t>Memupuk rasa sosial dengan mengedepankan sikap tenggang rasa dan saling menghormati.</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Tidak mengunggah data atau informasi pribadi diri sendiri ataupun orang lain ke media sosial.</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Mengatur </a:t>
            </a:r>
            <a:r>
              <a:rPr lang="id-ID" sz="1800" i="1" dirty="0">
                <a:latin typeface="Cambria" panose="02040503050406030204" pitchFamily="18" charset="0"/>
                <a:ea typeface="Cambria" panose="02040503050406030204" pitchFamily="18" charset="0"/>
              </a:rPr>
              <a:t>setting</a:t>
            </a:r>
            <a:r>
              <a:rPr lang="id-ID" sz="1800" dirty="0">
                <a:latin typeface="Cambria" panose="02040503050406030204" pitchFamily="18" charset="0"/>
                <a:ea typeface="Cambria" panose="02040503050406030204" pitchFamily="18" charset="0"/>
              </a:rPr>
              <a:t> pertemanan, privasi, dan informasi publik dalam mdia sosial.</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Menghindari diskusi atau perdebatan yang berpotensi permusuhan.</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Memblokir konten atau pengguna yang berpotensi menimbulkan permusuhan.</a:t>
            </a:r>
          </a:p>
          <a:p>
            <a:pPr marL="457200" indent="-457200" algn="just">
              <a:buFont typeface="+mj-lt"/>
              <a:buAutoNum type="arabicParenR"/>
            </a:pPr>
            <a:r>
              <a:rPr lang="id-ID" sz="1800" i="1" dirty="0">
                <a:latin typeface="Cambria" panose="02040503050406030204" pitchFamily="18" charset="0"/>
                <a:ea typeface="Cambria" panose="02040503050406030204" pitchFamily="18" charset="0"/>
              </a:rPr>
              <a:t>Unfollow grup </a:t>
            </a:r>
            <a:r>
              <a:rPr lang="id-ID" sz="1800" dirty="0">
                <a:latin typeface="Cambria" panose="02040503050406030204" pitchFamily="18" charset="0"/>
                <a:ea typeface="Cambria" panose="02040503050406030204" pitchFamily="18" charset="0"/>
              </a:rPr>
              <a:t>yang menyebarkan kebencian.</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Meningkatkan pemahaman tentang UU ITE dan menghormati hak cipta.</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Hindari plagiarisme ketika menulis informasi di internet.</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6" name="Google Shape;5637;p47">
            <a:extLst>
              <a:ext uri="{FF2B5EF4-FFF2-40B4-BE49-F238E27FC236}">
                <a16:creationId xmlns:a16="http://schemas.microsoft.com/office/drawing/2014/main" id="{2FB625E7-266F-C4C9-035F-4E632C454FD1}"/>
              </a:ext>
            </a:extLst>
          </p:cNvPr>
          <p:cNvSpPr/>
          <p:nvPr/>
        </p:nvSpPr>
        <p:spPr>
          <a:xfrm rot="10800000">
            <a:off x="385230" y="620688"/>
            <a:ext cx="4548948" cy="1126485"/>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5">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Google Shape;5637;p47">
            <a:extLst>
              <a:ext uri="{FF2B5EF4-FFF2-40B4-BE49-F238E27FC236}">
                <a16:creationId xmlns:a16="http://schemas.microsoft.com/office/drawing/2014/main" id="{2FB625E7-266F-C4C9-035F-4E632C454FD1}"/>
              </a:ext>
            </a:extLst>
          </p:cNvPr>
          <p:cNvSpPr/>
          <p:nvPr/>
        </p:nvSpPr>
        <p:spPr>
          <a:xfrm rot="10800000">
            <a:off x="551384" y="751243"/>
            <a:ext cx="4392488" cy="108773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5">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8" name="Rectangle 7"/>
          <p:cNvSpPr/>
          <p:nvPr/>
        </p:nvSpPr>
        <p:spPr>
          <a:xfrm>
            <a:off x="1216549" y="941170"/>
            <a:ext cx="3062157" cy="707886"/>
          </a:xfrm>
          <a:prstGeom prst="rect">
            <a:avLst/>
          </a:prstGeom>
        </p:spPr>
        <p:txBody>
          <a:bodyPr wrap="square">
            <a:spAutoFit/>
          </a:bodyPr>
          <a:lstStyle/>
          <a:p>
            <a:pPr algn="ctr"/>
            <a:r>
              <a:rPr lang="id-ID" sz="2000" dirty="0">
                <a:latin typeface="Cambria" panose="02040503050406030204" pitchFamily="18" charset="0"/>
                <a:ea typeface="Cambria" panose="02040503050406030204" pitchFamily="18" charset="0"/>
              </a:rPr>
              <a:t>Perbaikan Kualitas Sumber Daya Manusia</a:t>
            </a:r>
            <a:endParaRPr lang="id-ID" sz="2000" i="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9280544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Google Shape;1616;p72"/>
          <p:cNvSpPr/>
          <p:nvPr/>
        </p:nvSpPr>
        <p:spPr>
          <a:xfrm rot="15234218">
            <a:off x="-625072" y="2871824"/>
            <a:ext cx="5382675" cy="3588235"/>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rgbClr val="FFC000">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21" name="Google Shape;1542;p70"/>
          <p:cNvSpPr/>
          <p:nvPr/>
        </p:nvSpPr>
        <p:spPr>
          <a:xfrm>
            <a:off x="5591944" y="630006"/>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rgbClr val="70AD47">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22" name="Google Shape;1543;p70"/>
          <p:cNvSpPr/>
          <p:nvPr/>
        </p:nvSpPr>
        <p:spPr>
          <a:xfrm rot="13587038">
            <a:off x="8993628" y="371780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rgbClr val="5B9BD5">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2" name="Rectangle 1"/>
          <p:cNvSpPr/>
          <p:nvPr/>
        </p:nvSpPr>
        <p:spPr>
          <a:xfrm>
            <a:off x="1711469" y="1450888"/>
            <a:ext cx="8753828" cy="4536503"/>
          </a:xfrm>
          <a:prstGeom prst="rect">
            <a:avLst/>
          </a:prstGeom>
          <a:solidFill>
            <a:schemeClr val="bg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p:cNvSpPr txBox="1">
            <a:spLocks/>
          </p:cNvSpPr>
          <p:nvPr/>
        </p:nvSpPr>
        <p:spPr>
          <a:xfrm>
            <a:off x="1973583" y="476672"/>
            <a:ext cx="8229600" cy="936104"/>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Etika dalam melakukan komunikasi dan unggahan data ke ranah publik seperti media sosial sebaiknya berpedoman pada F.A.K.T.A.</a:t>
            </a:r>
          </a:p>
        </p:txBody>
      </p:sp>
      <p:sp>
        <p:nvSpPr>
          <p:cNvPr id="5" name="Content Placeholder 2"/>
          <p:cNvSpPr txBox="1">
            <a:spLocks/>
          </p:cNvSpPr>
          <p:nvPr/>
        </p:nvSpPr>
        <p:spPr>
          <a:xfrm>
            <a:off x="4085906" y="1450030"/>
            <a:ext cx="6293566"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smtClean="0">
                <a:latin typeface="Cambria" panose="02040503050406030204" pitchFamily="18" charset="0"/>
                <a:ea typeface="Cambria" panose="02040503050406030204" pitchFamily="18" charset="0"/>
              </a:rPr>
              <a:t>Unggahan data sesuai kenyataan, orisinal, dan bukan hoaks.</a:t>
            </a:r>
            <a:endParaRPr lang="id-ID" sz="2000" dirty="0">
              <a:latin typeface="Cambria" panose="02040503050406030204" pitchFamily="18" charset="0"/>
              <a:ea typeface="Cambria" panose="02040503050406030204" pitchFamily="18" charset="0"/>
            </a:endParaRPr>
          </a:p>
        </p:txBody>
      </p:sp>
      <p:sp>
        <p:nvSpPr>
          <p:cNvPr id="6" name="Content Placeholder 2"/>
          <p:cNvSpPr txBox="1">
            <a:spLocks/>
          </p:cNvSpPr>
          <p:nvPr/>
        </p:nvSpPr>
        <p:spPr>
          <a:xfrm>
            <a:off x="4101344" y="2318930"/>
            <a:ext cx="6293566"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smtClean="0">
                <a:latin typeface="Cambria" panose="02040503050406030204" pitchFamily="18" charset="0"/>
                <a:ea typeface="Cambria" panose="02040503050406030204" pitchFamily="18" charset="0"/>
              </a:rPr>
              <a:t>Informasi yang disampaikan hendaknya asli, bukan editan yang berpotensi menimbulkan kesalahpahaman.</a:t>
            </a:r>
            <a:endParaRPr lang="id-ID" sz="2000" dirty="0">
              <a:latin typeface="Cambria" panose="02040503050406030204" pitchFamily="18" charset="0"/>
              <a:ea typeface="Cambria" panose="02040503050406030204" pitchFamily="18" charset="0"/>
            </a:endParaRPr>
          </a:p>
        </p:txBody>
      </p:sp>
      <p:sp>
        <p:nvSpPr>
          <p:cNvPr id="7" name="Content Placeholder 2"/>
          <p:cNvSpPr txBox="1">
            <a:spLocks/>
          </p:cNvSpPr>
          <p:nvPr/>
        </p:nvSpPr>
        <p:spPr>
          <a:xfrm>
            <a:off x="4101344" y="3329892"/>
            <a:ext cx="6293566"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Informasi yang disampaikan menggunakan tata bahasa yang sopan dan tidak menyinggung orang lain.</a:t>
            </a:r>
          </a:p>
        </p:txBody>
      </p:sp>
      <p:sp>
        <p:nvSpPr>
          <p:cNvPr id="8" name="Content Placeholder 2"/>
          <p:cNvSpPr txBox="1">
            <a:spLocks/>
          </p:cNvSpPr>
          <p:nvPr/>
        </p:nvSpPr>
        <p:spPr>
          <a:xfrm>
            <a:off x="4101344" y="4325128"/>
            <a:ext cx="6293566"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Saling menghargai dan tidak memaksakan kehendak merupakan penerapakn sikap tenggang rasa.</a:t>
            </a:r>
          </a:p>
        </p:txBody>
      </p:sp>
      <p:sp>
        <p:nvSpPr>
          <p:cNvPr id="9" name="Content Placeholder 2"/>
          <p:cNvSpPr txBox="1">
            <a:spLocks/>
          </p:cNvSpPr>
          <p:nvPr/>
        </p:nvSpPr>
        <p:spPr>
          <a:xfrm>
            <a:off x="4079776" y="5267311"/>
            <a:ext cx="6336703" cy="720080"/>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Selalu bersikap waspada dan memeriksa serta memvalidasi setiap informasi yang diterima sebelum di-share ke orang.</a:t>
            </a:r>
          </a:p>
        </p:txBody>
      </p:sp>
      <p:sp>
        <p:nvSpPr>
          <p:cNvPr id="10" name="Content Placeholder 2"/>
          <p:cNvSpPr txBox="1">
            <a:spLocks/>
          </p:cNvSpPr>
          <p:nvPr/>
        </p:nvSpPr>
        <p:spPr>
          <a:xfrm>
            <a:off x="1711469" y="1556792"/>
            <a:ext cx="1769052"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b="1" dirty="0" smtClean="0">
                <a:latin typeface="Cambria" panose="02040503050406030204" pitchFamily="18" charset="0"/>
                <a:ea typeface="Cambria" panose="02040503050406030204" pitchFamily="18" charset="0"/>
              </a:rPr>
              <a:t>F</a:t>
            </a:r>
            <a:r>
              <a:rPr lang="en-US" sz="2000" b="1" dirty="0" smtClean="0">
                <a:latin typeface="Cambria" panose="02040503050406030204" pitchFamily="18" charset="0"/>
                <a:ea typeface="Cambria" panose="02040503050406030204" pitchFamily="18" charset="0"/>
              </a:rPr>
              <a:t>    </a:t>
            </a:r>
            <a:r>
              <a:rPr lang="id-ID" sz="2000" dirty="0" smtClean="0">
                <a:latin typeface="Cambria" panose="02040503050406030204" pitchFamily="18" charset="0"/>
                <a:ea typeface="Cambria" panose="02040503050406030204" pitchFamily="18" charset="0"/>
              </a:rPr>
              <a:t>aktual</a:t>
            </a:r>
            <a:endParaRPr lang="id-ID" sz="2000" dirty="0">
              <a:latin typeface="Cambria" panose="02040503050406030204" pitchFamily="18" charset="0"/>
              <a:ea typeface="Cambria" panose="02040503050406030204" pitchFamily="18" charset="0"/>
            </a:endParaRPr>
          </a:p>
        </p:txBody>
      </p:sp>
      <p:sp>
        <p:nvSpPr>
          <p:cNvPr id="11" name="Content Placeholder 2"/>
          <p:cNvSpPr txBox="1">
            <a:spLocks/>
          </p:cNvSpPr>
          <p:nvPr/>
        </p:nvSpPr>
        <p:spPr>
          <a:xfrm>
            <a:off x="1735696" y="2453928"/>
            <a:ext cx="1769052"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b="1" dirty="0" smtClean="0">
                <a:latin typeface="Cambria" panose="02040503050406030204" pitchFamily="18" charset="0"/>
                <a:ea typeface="Cambria" panose="02040503050406030204" pitchFamily="18" charset="0"/>
              </a:rPr>
              <a:t>A</a:t>
            </a:r>
            <a:r>
              <a:rPr lang="en-US" sz="2000" b="1" dirty="0" smtClean="0">
                <a:latin typeface="Cambria" panose="02040503050406030204" pitchFamily="18" charset="0"/>
                <a:ea typeface="Cambria" panose="02040503050406030204" pitchFamily="18" charset="0"/>
              </a:rPr>
              <a:t>   </a:t>
            </a:r>
            <a:r>
              <a:rPr lang="id-ID" sz="2000" dirty="0" smtClean="0">
                <a:latin typeface="Cambria" panose="02040503050406030204" pitchFamily="18" charset="0"/>
                <a:ea typeface="Cambria" panose="02040503050406030204" pitchFamily="18" charset="0"/>
              </a:rPr>
              <a:t>sli</a:t>
            </a:r>
            <a:endParaRPr lang="id-ID" sz="2000" dirty="0">
              <a:latin typeface="Cambria" panose="02040503050406030204" pitchFamily="18" charset="0"/>
              <a:ea typeface="Cambria" panose="02040503050406030204" pitchFamily="18" charset="0"/>
            </a:endParaRPr>
          </a:p>
        </p:txBody>
      </p:sp>
      <p:sp>
        <p:nvSpPr>
          <p:cNvPr id="12" name="Content Placeholder 2"/>
          <p:cNvSpPr txBox="1">
            <a:spLocks/>
          </p:cNvSpPr>
          <p:nvPr/>
        </p:nvSpPr>
        <p:spPr>
          <a:xfrm>
            <a:off x="1730331" y="3407048"/>
            <a:ext cx="2038222"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b="1" dirty="0" smtClean="0">
                <a:latin typeface="Cambria" panose="02040503050406030204" pitchFamily="18" charset="0"/>
                <a:ea typeface="Cambria" panose="02040503050406030204" pitchFamily="18" charset="0"/>
              </a:rPr>
              <a:t>K</a:t>
            </a:r>
            <a:r>
              <a:rPr lang="en-US" sz="2000" b="1" dirty="0" smtClean="0">
                <a:latin typeface="Cambria" panose="02040503050406030204" pitchFamily="18" charset="0"/>
                <a:ea typeface="Cambria" panose="02040503050406030204" pitchFamily="18" charset="0"/>
              </a:rPr>
              <a:t>   </a:t>
            </a:r>
            <a:r>
              <a:rPr lang="id-ID" sz="2000" dirty="0" smtClean="0">
                <a:latin typeface="Cambria" panose="02040503050406030204" pitchFamily="18" charset="0"/>
                <a:ea typeface="Cambria" panose="02040503050406030204" pitchFamily="18" charset="0"/>
              </a:rPr>
              <a:t>esantuanan</a:t>
            </a:r>
            <a:endParaRPr lang="id-ID" sz="2000" dirty="0">
              <a:latin typeface="Cambria" panose="02040503050406030204" pitchFamily="18" charset="0"/>
              <a:ea typeface="Cambria" panose="02040503050406030204" pitchFamily="18" charset="0"/>
            </a:endParaRPr>
          </a:p>
        </p:txBody>
      </p:sp>
      <p:sp>
        <p:nvSpPr>
          <p:cNvPr id="13" name="Content Placeholder 2"/>
          <p:cNvSpPr txBox="1">
            <a:spLocks/>
          </p:cNvSpPr>
          <p:nvPr/>
        </p:nvSpPr>
        <p:spPr>
          <a:xfrm>
            <a:off x="1711469" y="4421403"/>
            <a:ext cx="2213924"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b="1" dirty="0" smtClean="0">
                <a:latin typeface="Cambria" panose="02040503050406030204" pitchFamily="18" charset="0"/>
                <a:ea typeface="Cambria" panose="02040503050406030204" pitchFamily="18" charset="0"/>
              </a:rPr>
              <a:t>T</a:t>
            </a:r>
            <a:r>
              <a:rPr lang="en-US" sz="2000" b="1" dirty="0" smtClean="0">
                <a:latin typeface="Cambria" panose="02040503050406030204" pitchFamily="18" charset="0"/>
                <a:ea typeface="Cambria" panose="02040503050406030204" pitchFamily="18" charset="0"/>
              </a:rPr>
              <a:t>    </a:t>
            </a:r>
            <a:r>
              <a:rPr lang="id-ID" sz="2000" dirty="0" smtClean="0">
                <a:latin typeface="Cambria" panose="02040503050406030204" pitchFamily="18" charset="0"/>
                <a:ea typeface="Cambria" panose="02040503050406030204" pitchFamily="18" charset="0"/>
              </a:rPr>
              <a:t>enggang </a:t>
            </a:r>
            <a:r>
              <a:rPr lang="id-ID" sz="2000" dirty="0">
                <a:latin typeface="Cambria" panose="02040503050406030204" pitchFamily="18" charset="0"/>
                <a:ea typeface="Cambria" panose="02040503050406030204" pitchFamily="18" charset="0"/>
              </a:rPr>
              <a:t>rasa</a:t>
            </a:r>
          </a:p>
        </p:txBody>
      </p:sp>
      <p:sp>
        <p:nvSpPr>
          <p:cNvPr id="14" name="Content Placeholder 2"/>
          <p:cNvSpPr txBox="1">
            <a:spLocks/>
          </p:cNvSpPr>
          <p:nvPr/>
        </p:nvSpPr>
        <p:spPr>
          <a:xfrm>
            <a:off x="1735696" y="5350543"/>
            <a:ext cx="1769052"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b="1" dirty="0" smtClean="0">
                <a:latin typeface="Cambria" panose="02040503050406030204" pitchFamily="18" charset="0"/>
                <a:ea typeface="Cambria" panose="02040503050406030204" pitchFamily="18" charset="0"/>
              </a:rPr>
              <a:t>A</a:t>
            </a:r>
            <a:r>
              <a:rPr lang="en-US" sz="2000" b="1" dirty="0" smtClean="0">
                <a:latin typeface="Cambria" panose="02040503050406030204" pitchFamily="18" charset="0"/>
                <a:ea typeface="Cambria" panose="02040503050406030204" pitchFamily="18" charset="0"/>
              </a:rPr>
              <a:t>   </a:t>
            </a:r>
            <a:r>
              <a:rPr lang="id-ID" sz="2000" dirty="0" smtClean="0">
                <a:latin typeface="Cambria" panose="02040503050406030204" pitchFamily="18" charset="0"/>
                <a:ea typeface="Cambria" panose="02040503050406030204" pitchFamily="18" charset="0"/>
              </a:rPr>
              <a:t>nalisis</a:t>
            </a:r>
            <a:endParaRPr lang="id-ID" sz="2000" dirty="0">
              <a:latin typeface="Cambria" panose="02040503050406030204" pitchFamily="18" charset="0"/>
              <a:ea typeface="Cambria" panose="02040503050406030204" pitchFamily="18" charset="0"/>
            </a:endParaRPr>
          </a:p>
        </p:txBody>
      </p:sp>
      <p:sp>
        <p:nvSpPr>
          <p:cNvPr id="3" name="Rectangle 2"/>
          <p:cNvSpPr/>
          <p:nvPr/>
        </p:nvSpPr>
        <p:spPr>
          <a:xfrm>
            <a:off x="1711469" y="1450888"/>
            <a:ext cx="400900" cy="4536504"/>
          </a:xfrm>
          <a:prstGeom prst="rect">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cxnSp>
        <p:nvCxnSpPr>
          <p:cNvPr id="24" name="Straight Connector 23"/>
          <p:cNvCxnSpPr/>
          <p:nvPr/>
        </p:nvCxnSpPr>
        <p:spPr>
          <a:xfrm>
            <a:off x="4079776" y="2204864"/>
            <a:ext cx="6385521"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079776" y="3175422"/>
            <a:ext cx="6385521"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079776" y="4221088"/>
            <a:ext cx="6385521"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079776" y="5149247"/>
            <a:ext cx="6385521"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178823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466289" y="4131765"/>
            <a:ext cx="9234986" cy="1688546"/>
          </a:xfrm>
        </p:spPr>
        <p:txBody>
          <a:bodyPr>
            <a:normAutofit/>
          </a:bodyPr>
          <a:lstStyle/>
          <a:p>
            <a:pPr marL="0" indent="0" algn="ctr">
              <a:buNone/>
            </a:pPr>
            <a:r>
              <a:rPr lang="id-ID" sz="2000" dirty="0">
                <a:latin typeface="Cambria" panose="02040503050406030204" pitchFamily="18" charset="0"/>
                <a:ea typeface="Cambria" panose="02040503050406030204" pitchFamily="18" charset="0"/>
              </a:rPr>
              <a:t>Dalam dunia digital, pengguna diberi kebebasan untuk mengunggah dan mengunduh data, seperti file gambar, video, dan audio. Namun dalam akitivitas  tersebut, ada norma, aturan, dan perlindungan hukum hak cipta. Dalam dunia digital, terdapat model lisensi dengan nama creative commons yang dipopulerkan tahun 2001 oleh </a:t>
            </a:r>
            <a:r>
              <a:rPr lang="id-ID" sz="2000" b="1" dirty="0">
                <a:latin typeface="Cambria" panose="02040503050406030204" pitchFamily="18" charset="0"/>
                <a:ea typeface="Cambria" panose="02040503050406030204" pitchFamily="18" charset="0"/>
              </a:rPr>
              <a:t>Profesor Lawrence Lessig </a:t>
            </a:r>
            <a:r>
              <a:rPr lang="id-ID" sz="2000" dirty="0">
                <a:latin typeface="Cambria" panose="02040503050406030204" pitchFamily="18" charset="0"/>
                <a:ea typeface="Cambria" panose="02040503050406030204" pitchFamily="18" charset="0"/>
              </a:rPr>
              <a:t>dari Standford University.</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noProof="0" dirty="0">
                  <a:solidFill>
                    <a:prstClr val="black"/>
                  </a:solidFill>
                  <a:latin typeface="Cambria" panose="02040503050406030204" pitchFamily="18" charset="0"/>
                  <a:ea typeface="Cambria" panose="02040503050406030204" pitchFamily="18" charset="0"/>
                </a:rPr>
                <a:t>4</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263885" y="686697"/>
            <a:ext cx="4711232" cy="523220"/>
          </a:xfrm>
          <a:prstGeom prst="rect">
            <a:avLst/>
          </a:prstGeom>
          <a:noFill/>
        </p:spPr>
        <p:txBody>
          <a:bodyPr wrap="square" rtlCol="0">
            <a:spAutoFit/>
          </a:bodyPr>
          <a:lstStyle/>
          <a:p>
            <a:r>
              <a:rPr lang="en-US" sz="2800" dirty="0" err="1">
                <a:latin typeface="Cambria" panose="02040503050406030204" pitchFamily="18" charset="0"/>
                <a:ea typeface="Cambria" panose="02040503050406030204" pitchFamily="18" charset="0"/>
              </a:rPr>
              <a:t>Lisensi</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Karya</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Cipta</a:t>
            </a:r>
            <a:r>
              <a:rPr lang="en-US" sz="2800" dirty="0">
                <a:latin typeface="Cambria" panose="02040503050406030204" pitchFamily="18" charset="0"/>
                <a:ea typeface="Cambria" panose="02040503050406030204" pitchFamily="18" charset="0"/>
              </a:rPr>
              <a:t> Digital</a:t>
            </a:r>
            <a:endParaRPr lang="en-US" sz="2800" dirty="0" smtClean="0">
              <a:latin typeface="Cambria" panose="02040503050406030204" pitchFamily="18" charset="0"/>
              <a:ea typeface="Cambria" panose="020405030504060302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5950" y="2300561"/>
            <a:ext cx="5255664" cy="1282151"/>
          </a:xfrm>
          <a:prstGeom prst="rect">
            <a:avLst/>
          </a:prstGeom>
        </p:spPr>
      </p:pic>
    </p:spTree>
    <p:extLst>
      <p:ext uri="{BB962C8B-B14F-4D97-AF65-F5344CB8AC3E}">
        <p14:creationId xmlns:p14="http://schemas.microsoft.com/office/powerpoint/2010/main" val="164259484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3" name="Rounded Rectangle 22"/>
          <p:cNvSpPr/>
          <p:nvPr/>
        </p:nvSpPr>
        <p:spPr>
          <a:xfrm>
            <a:off x="837652" y="593756"/>
            <a:ext cx="10501459" cy="6147612"/>
          </a:xfrm>
          <a:prstGeom prst="roundRect">
            <a:avLst>
              <a:gd name="adj" fmla="val 1248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p:nvSpPr>
        <p:spPr>
          <a:xfrm>
            <a:off x="7996747" y="4425348"/>
            <a:ext cx="1915677" cy="29979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p:cNvSpPr/>
          <p:nvPr/>
        </p:nvSpPr>
        <p:spPr>
          <a:xfrm>
            <a:off x="7920816" y="1959223"/>
            <a:ext cx="2495664" cy="29979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2927648" y="4425349"/>
            <a:ext cx="2520280" cy="29979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2927648" y="1905069"/>
            <a:ext cx="1910938" cy="29979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2"/>
          <p:cNvSpPr txBox="1">
            <a:spLocks/>
          </p:cNvSpPr>
          <p:nvPr/>
        </p:nvSpPr>
        <p:spPr>
          <a:xfrm>
            <a:off x="1130783" y="865825"/>
            <a:ext cx="9935885" cy="792088"/>
          </a:xfrm>
          <a:prstGeom prst="roundRect">
            <a:avLst/>
          </a:prstGeom>
          <a:solidFill>
            <a:schemeClr val="accent6">
              <a:lumMod val="20000"/>
              <a:lumOff val="80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Berikut adlah beberap simbol atribut lisensi creative commons yang terdapat pada situs </a:t>
            </a:r>
            <a:r>
              <a:rPr lang="id-ID" sz="2000" i="1" dirty="0">
                <a:latin typeface="Cambria" panose="02040503050406030204" pitchFamily="18" charset="0"/>
                <a:ea typeface="Cambria" panose="02040503050406030204" pitchFamily="18" charset="0"/>
              </a:rPr>
              <a:t>https://creativecommons.org</a:t>
            </a:r>
            <a:r>
              <a:rPr lang="id-ID" sz="2000" dirty="0">
                <a:latin typeface="Cambria" panose="02040503050406030204" pitchFamily="18" charset="0"/>
                <a:ea typeface="Cambria" panose="02040503050406030204" pitchFamily="18" charset="0"/>
              </a:rPr>
              <a:t>.</a:t>
            </a:r>
          </a:p>
        </p:txBody>
      </p:sp>
      <p:sp>
        <p:nvSpPr>
          <p:cNvPr id="8" name="Content Placeholder 2"/>
          <p:cNvSpPr txBox="1">
            <a:spLocks/>
          </p:cNvSpPr>
          <p:nvPr/>
        </p:nvSpPr>
        <p:spPr>
          <a:xfrm>
            <a:off x="4910594" y="1652211"/>
            <a:ext cx="2376264"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id-ID" sz="2000" i="1" dirty="0"/>
          </a:p>
        </p:txBody>
      </p:sp>
      <p:sp>
        <p:nvSpPr>
          <p:cNvPr id="9" name="Content Placeholder 2"/>
          <p:cNvSpPr txBox="1">
            <a:spLocks/>
          </p:cNvSpPr>
          <p:nvPr/>
        </p:nvSpPr>
        <p:spPr>
          <a:xfrm>
            <a:off x="2855640" y="1856472"/>
            <a:ext cx="2664296" cy="215528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800" dirty="0">
                <a:latin typeface="Cambria" panose="02040503050406030204" pitchFamily="18" charset="0"/>
                <a:ea typeface="Cambria" panose="02040503050406030204" pitchFamily="18" charset="0"/>
              </a:rPr>
              <a:t>BY atau </a:t>
            </a:r>
            <a:r>
              <a:rPr lang="id-ID" sz="1800" i="1" dirty="0" smtClean="0">
                <a:latin typeface="Cambria" panose="02040503050406030204" pitchFamily="18" charset="0"/>
                <a:ea typeface="Cambria" panose="02040503050406030204" pitchFamily="18" charset="0"/>
              </a:rPr>
              <a:t>Attribution</a:t>
            </a:r>
            <a:endParaRPr lang="en-US" sz="1800" dirty="0" smtClean="0">
              <a:latin typeface="Cambria" panose="02040503050406030204" pitchFamily="18" charset="0"/>
              <a:ea typeface="Cambria" panose="02040503050406030204" pitchFamily="18" charset="0"/>
            </a:endParaRPr>
          </a:p>
          <a:p>
            <a:pPr marL="0" indent="0">
              <a:buNone/>
            </a:pPr>
            <a:r>
              <a:rPr lang="id-ID" sz="1800" dirty="0" smtClean="0">
                <a:latin typeface="Cambria" panose="02040503050406030204" pitchFamily="18" charset="0"/>
                <a:ea typeface="Cambria" panose="02040503050406030204" pitchFamily="18" charset="0"/>
              </a:rPr>
              <a:t>Ketika </a:t>
            </a:r>
            <a:r>
              <a:rPr lang="id-ID" sz="1800" dirty="0">
                <a:latin typeface="Cambria" panose="02040503050406030204" pitchFamily="18" charset="0"/>
                <a:ea typeface="Cambria" panose="02040503050406030204" pitchFamily="18" charset="0"/>
              </a:rPr>
              <a:t>konten dibagikan, dipublikasikan, dan disalin oleh pengguna lain, harus menyertakan nama pembuat karya tersebut.</a:t>
            </a:r>
          </a:p>
        </p:txBody>
      </p:sp>
      <p:sp>
        <p:nvSpPr>
          <p:cNvPr id="11" name="Content Placeholder 2"/>
          <p:cNvSpPr txBox="1">
            <a:spLocks/>
          </p:cNvSpPr>
          <p:nvPr/>
        </p:nvSpPr>
        <p:spPr>
          <a:xfrm>
            <a:off x="4608562" y="4011759"/>
            <a:ext cx="3388185" cy="683975"/>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endParaRPr lang="id-ID" sz="2000" i="1" dirty="0"/>
          </a:p>
        </p:txBody>
      </p:sp>
      <p:sp>
        <p:nvSpPr>
          <p:cNvPr id="12" name="Content Placeholder 2"/>
          <p:cNvSpPr txBox="1">
            <a:spLocks/>
          </p:cNvSpPr>
          <p:nvPr/>
        </p:nvSpPr>
        <p:spPr>
          <a:xfrm>
            <a:off x="2855639" y="4365104"/>
            <a:ext cx="2664297" cy="1735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800" dirty="0">
                <a:latin typeface="Cambria" panose="02040503050406030204" pitchFamily="18" charset="0"/>
                <a:ea typeface="Cambria" panose="02040503050406030204" pitchFamily="18" charset="0"/>
              </a:rPr>
              <a:t>NC atau </a:t>
            </a:r>
            <a:r>
              <a:rPr lang="id-ID" sz="1800" i="1" dirty="0" smtClean="0">
                <a:latin typeface="Cambria" panose="02040503050406030204" pitchFamily="18" charset="0"/>
                <a:ea typeface="Cambria" panose="02040503050406030204" pitchFamily="18" charset="0"/>
              </a:rPr>
              <a:t>Non-Commercial</a:t>
            </a:r>
            <a:endParaRPr lang="en-US" sz="1800" dirty="0" smtClean="0">
              <a:latin typeface="Cambria" panose="02040503050406030204" pitchFamily="18" charset="0"/>
              <a:ea typeface="Cambria" panose="02040503050406030204" pitchFamily="18" charset="0"/>
            </a:endParaRPr>
          </a:p>
          <a:p>
            <a:pPr marL="0" indent="0">
              <a:buNone/>
            </a:pPr>
            <a:r>
              <a:rPr lang="id-ID" sz="1800" dirty="0" smtClean="0">
                <a:latin typeface="Cambria" panose="02040503050406030204" pitchFamily="18" charset="0"/>
                <a:ea typeface="Cambria" panose="02040503050406030204" pitchFamily="18" charset="0"/>
              </a:rPr>
              <a:t>Dibagikan </a:t>
            </a:r>
            <a:r>
              <a:rPr lang="id-ID" sz="1800" dirty="0">
                <a:latin typeface="Cambria" panose="02040503050406030204" pitchFamily="18" charset="0"/>
                <a:ea typeface="Cambria" panose="02040503050406030204" pitchFamily="18" charset="0"/>
              </a:rPr>
              <a:t>secara gratis </a:t>
            </a:r>
            <a:r>
              <a:rPr lang="id-ID" sz="1800" dirty="0" smtClean="0">
                <a:latin typeface="Cambria" panose="02040503050406030204" pitchFamily="18" charset="0"/>
                <a:ea typeface="Cambria" panose="02040503050406030204" pitchFamily="18" charset="0"/>
              </a:rPr>
              <a:t>ata</a:t>
            </a:r>
            <a:r>
              <a:rPr lang="en-US" sz="1800" dirty="0" smtClean="0">
                <a:latin typeface="Cambria" panose="02040503050406030204" pitchFamily="18" charset="0"/>
                <a:ea typeface="Cambria" panose="02040503050406030204" pitchFamily="18" charset="0"/>
              </a:rPr>
              <a:t>u</a:t>
            </a:r>
            <a:r>
              <a:rPr lang="id-ID" sz="1800" dirty="0" smtClean="0">
                <a:latin typeface="Cambria" panose="02040503050406030204" pitchFamily="18" charset="0"/>
                <a:ea typeface="Cambria" panose="02040503050406030204" pitchFamily="18" charset="0"/>
              </a:rPr>
              <a:t> </a:t>
            </a:r>
            <a:r>
              <a:rPr lang="id-ID" sz="1800" dirty="0">
                <a:latin typeface="Cambria" panose="02040503050406030204" pitchFamily="18" charset="0"/>
                <a:ea typeface="Cambria" panose="02040503050406030204" pitchFamily="18" charset="0"/>
              </a:rPr>
              <a:t>tidak memungut biaya ketika menggunakan konten tersebut.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1846" y="1948237"/>
            <a:ext cx="1416053" cy="1416053"/>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5853" y="1948236"/>
            <a:ext cx="1416053" cy="1416053"/>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1847" y="4449032"/>
            <a:ext cx="1416053" cy="1416053"/>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5852" y="4453391"/>
            <a:ext cx="1416053" cy="1416053"/>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6" name="Content Placeholder 2"/>
          <p:cNvSpPr txBox="1">
            <a:spLocks/>
          </p:cNvSpPr>
          <p:nvPr/>
        </p:nvSpPr>
        <p:spPr>
          <a:xfrm>
            <a:off x="7896200" y="1948236"/>
            <a:ext cx="3170468" cy="1231061"/>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800" dirty="0">
                <a:latin typeface="Cambria" panose="02040503050406030204" pitchFamily="18" charset="0"/>
                <a:ea typeface="Cambria" panose="02040503050406030204" pitchFamily="18" charset="0"/>
              </a:rPr>
              <a:t>ND atau </a:t>
            </a:r>
            <a:r>
              <a:rPr lang="id-ID" sz="1800" i="1" dirty="0" smtClean="0">
                <a:latin typeface="Cambria" panose="02040503050406030204" pitchFamily="18" charset="0"/>
                <a:ea typeface="Cambria" panose="02040503050406030204" pitchFamily="18" charset="0"/>
              </a:rPr>
              <a:t>Non-Derivatives</a:t>
            </a:r>
            <a:endParaRPr lang="en-US" sz="1800" dirty="0" smtClean="0">
              <a:latin typeface="Cambria" panose="02040503050406030204" pitchFamily="18" charset="0"/>
              <a:ea typeface="Cambria" panose="02040503050406030204" pitchFamily="18" charset="0"/>
            </a:endParaRPr>
          </a:p>
          <a:p>
            <a:pPr marL="0" indent="0">
              <a:buNone/>
            </a:pPr>
            <a:r>
              <a:rPr lang="id-ID" sz="1800" dirty="0" smtClean="0">
                <a:latin typeface="Cambria" panose="02040503050406030204" pitchFamily="18" charset="0"/>
                <a:ea typeface="Cambria" panose="02040503050406030204" pitchFamily="18" charset="0"/>
              </a:rPr>
              <a:t>Pengguna </a:t>
            </a:r>
            <a:r>
              <a:rPr lang="id-ID" sz="1800" dirty="0">
                <a:latin typeface="Cambria" panose="02040503050406030204" pitchFamily="18" charset="0"/>
                <a:ea typeface="Cambria" panose="02040503050406030204" pitchFamily="18" charset="0"/>
              </a:rPr>
              <a:t>tidak boleh mengedit atau mengubah konten.</a:t>
            </a:r>
          </a:p>
        </p:txBody>
      </p:sp>
      <p:sp>
        <p:nvSpPr>
          <p:cNvPr id="17" name="Content Placeholder 2"/>
          <p:cNvSpPr txBox="1">
            <a:spLocks/>
          </p:cNvSpPr>
          <p:nvPr/>
        </p:nvSpPr>
        <p:spPr>
          <a:xfrm>
            <a:off x="7920816" y="4378457"/>
            <a:ext cx="3145852" cy="180925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800" dirty="0">
                <a:latin typeface="Cambria" panose="02040503050406030204" pitchFamily="18" charset="0"/>
                <a:ea typeface="Cambria" panose="02040503050406030204" pitchFamily="18" charset="0"/>
              </a:rPr>
              <a:t>SA atau </a:t>
            </a:r>
            <a:r>
              <a:rPr lang="id-ID" sz="1800" i="1" dirty="0">
                <a:latin typeface="Cambria" panose="02040503050406030204" pitchFamily="18" charset="0"/>
                <a:ea typeface="Cambria" panose="02040503050406030204" pitchFamily="18" charset="0"/>
              </a:rPr>
              <a:t>Share </a:t>
            </a:r>
            <a:r>
              <a:rPr lang="id-ID" sz="1800" i="1" dirty="0" smtClean="0">
                <a:latin typeface="Cambria" panose="02040503050406030204" pitchFamily="18" charset="0"/>
                <a:ea typeface="Cambria" panose="02040503050406030204" pitchFamily="18" charset="0"/>
              </a:rPr>
              <a:t>Alike</a:t>
            </a:r>
            <a:endParaRPr lang="en-US" sz="1800" dirty="0" smtClean="0">
              <a:latin typeface="Cambria" panose="02040503050406030204" pitchFamily="18" charset="0"/>
              <a:ea typeface="Cambria" panose="02040503050406030204" pitchFamily="18" charset="0"/>
            </a:endParaRPr>
          </a:p>
          <a:p>
            <a:pPr marL="0" indent="0">
              <a:buNone/>
            </a:pPr>
            <a:r>
              <a:rPr lang="id-ID" sz="1800" dirty="0" smtClean="0">
                <a:latin typeface="Cambria" panose="02040503050406030204" pitchFamily="18" charset="0"/>
                <a:ea typeface="Cambria" panose="02040503050406030204" pitchFamily="18" charset="0"/>
              </a:rPr>
              <a:t>Pengguna </a:t>
            </a:r>
            <a:r>
              <a:rPr lang="id-ID" sz="1800" dirty="0">
                <a:latin typeface="Cambria" panose="02040503050406030204" pitchFamily="18" charset="0"/>
                <a:ea typeface="Cambria" panose="02040503050406030204" pitchFamily="18" charset="0"/>
              </a:rPr>
              <a:t>lain diberikan kesempatan untuk membuat turunan sama persis aslinya, tetapi dengan lisensi yang sama.</a:t>
            </a:r>
          </a:p>
        </p:txBody>
      </p:sp>
    </p:spTree>
    <p:extLst>
      <p:ext uri="{BB962C8B-B14F-4D97-AF65-F5344CB8AC3E}">
        <p14:creationId xmlns:p14="http://schemas.microsoft.com/office/powerpoint/2010/main" val="331991021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id-ID" sz="5400" b="1" dirty="0">
                <a:solidFill>
                  <a:schemeClr val="bg1"/>
                </a:solidFill>
                <a:ea typeface="Cambria" panose="02040503050406030204" pitchFamily="18" charset="0"/>
              </a:rPr>
              <a:t>Silahkan </a:t>
            </a:r>
            <a:r>
              <a:rPr lang="id-ID" sz="5400" b="1" dirty="0" smtClean="0">
                <a:solidFill>
                  <a:schemeClr val="bg1"/>
                </a:solidFill>
                <a:ea typeface="Cambria" panose="02040503050406030204" pitchFamily="18" charset="0"/>
              </a:rPr>
              <a:t>kerjakan </a:t>
            </a:r>
            <a:r>
              <a:rPr lang="en-US" sz="5400" b="1" dirty="0" err="1" smtClean="0">
                <a:solidFill>
                  <a:schemeClr val="bg1"/>
                </a:solidFill>
                <a:ea typeface="Cambria" panose="02040503050406030204" pitchFamily="18" charset="0"/>
              </a:rPr>
              <a:t>Uji</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Kemampuan</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Diri</a:t>
            </a:r>
            <a:r>
              <a:rPr lang="en-US" sz="5400" b="1" dirty="0" smtClean="0">
                <a:solidFill>
                  <a:schemeClr val="bg1"/>
                </a:solidFill>
                <a:ea typeface="Cambria" panose="02040503050406030204" pitchFamily="18" charset="0"/>
              </a:rPr>
              <a:t> 4</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344748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5637;p47">
            <a:extLst>
              <a:ext uri="{FF2B5EF4-FFF2-40B4-BE49-F238E27FC236}">
                <a16:creationId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5">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3" name="Content Placeholder 2"/>
          <p:cNvSpPr>
            <a:spLocks noGrp="1"/>
          </p:cNvSpPr>
          <p:nvPr>
            <p:ph idx="1"/>
          </p:nvPr>
        </p:nvSpPr>
        <p:spPr>
          <a:xfrm>
            <a:off x="4484464" y="792685"/>
            <a:ext cx="6220048" cy="1447349"/>
          </a:xfrm>
        </p:spPr>
        <p:txBody>
          <a:bodyPr>
            <a:noAutofit/>
          </a:bodyPr>
          <a:lstStyle/>
          <a:p>
            <a:pPr marL="0" indent="0" algn="just">
              <a:buNone/>
            </a:pPr>
            <a:r>
              <a:rPr lang="id-ID" sz="2000" dirty="0">
                <a:latin typeface="Cambria" panose="02040503050406030204" pitchFamily="18" charset="0"/>
                <a:ea typeface="Cambria" panose="02040503050406030204" pitchFamily="18" charset="0"/>
              </a:rPr>
              <a:t>Data kualitatif merupakan representasi dari konsep data sebagai penerjemah data mentah (belum diolah) ke dalam format uraian, deskripsi, atau eksplanasi</a:t>
            </a:r>
            <a:r>
              <a:rPr lang="id-ID" sz="2000" dirty="0" smtClean="0">
                <a:latin typeface="Cambria" panose="02040503050406030204" pitchFamily="18" charset="0"/>
                <a:ea typeface="Cambria" panose="02040503050406030204" pitchFamily="18" charset="0"/>
              </a:rPr>
              <a:t>.</a:t>
            </a:r>
            <a:endParaRPr lang="en-US" sz="2000" dirty="0" smtClean="0">
              <a:latin typeface="Cambria" panose="02040503050406030204" pitchFamily="18" charset="0"/>
              <a:ea typeface="Cambria" panose="02040503050406030204" pitchFamily="18" charset="0"/>
            </a:endParaRPr>
          </a:p>
          <a:p>
            <a:pPr marL="0" indent="0" algn="just">
              <a:buNone/>
            </a:pPr>
            <a:r>
              <a:rPr lang="id-ID" sz="2000" dirty="0">
                <a:latin typeface="Cambria" panose="02040503050406030204" pitchFamily="18" charset="0"/>
                <a:ea typeface="Cambria" panose="02040503050406030204" pitchFamily="18" charset="0"/>
              </a:rPr>
              <a:t>Pengambilan data kualitatif dapat dilakukan dalam tiga tahapan, yaitu sebagai berikut:</a:t>
            </a:r>
          </a:p>
          <a:p>
            <a:pPr marL="0" indent="0" algn="just">
              <a:buNone/>
            </a:pPr>
            <a:endParaRPr lang="id-ID" sz="2000" dirty="0">
              <a:latin typeface="Cambria" panose="02040503050406030204" pitchFamily="18" charset="0"/>
              <a:ea typeface="Cambria" panose="02040503050406030204" pitchFamily="18" charset="0"/>
            </a:endParaRPr>
          </a:p>
        </p:txBody>
      </p:sp>
      <p:graphicFrame>
        <p:nvGraphicFramePr>
          <p:cNvPr id="5" name="Diagram 4"/>
          <p:cNvGraphicFramePr/>
          <p:nvPr>
            <p:extLst>
              <p:ext uri="{D42A27DB-BD31-4B8C-83A1-F6EECF244321}">
                <p14:modId xmlns:p14="http://schemas.microsoft.com/office/powerpoint/2010/main" val="3741121782"/>
              </p:ext>
            </p:extLst>
          </p:nvPr>
        </p:nvGraphicFramePr>
        <p:xfrm>
          <a:off x="1847528" y="2783476"/>
          <a:ext cx="8640960" cy="33818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Google Shape;5637;p47">
            <a:extLst>
              <a:ext uri="{FF2B5EF4-FFF2-40B4-BE49-F238E27FC236}">
                <a16:creationId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5">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7" name="Rectangle 6"/>
          <p:cNvSpPr/>
          <p:nvPr/>
        </p:nvSpPr>
        <p:spPr>
          <a:xfrm>
            <a:off x="1730524" y="1156729"/>
            <a:ext cx="2161084" cy="461665"/>
          </a:xfrm>
          <a:prstGeom prst="rect">
            <a:avLst/>
          </a:prstGeom>
        </p:spPr>
        <p:txBody>
          <a:bodyPr wrap="square">
            <a:spAutoFit/>
          </a:bodyPr>
          <a:lstStyle/>
          <a:p>
            <a:pPr algn="ctr"/>
            <a:r>
              <a:rPr lang="en-US" sz="2400" dirty="0" smtClean="0">
                <a:latin typeface="Cambria" panose="02040503050406030204" pitchFamily="18" charset="0"/>
                <a:ea typeface="Cambria" panose="02040503050406030204" pitchFamily="18" charset="0"/>
              </a:rPr>
              <a:t>Data </a:t>
            </a:r>
            <a:r>
              <a:rPr lang="en-US" sz="2400" dirty="0" err="1" smtClean="0">
                <a:latin typeface="Cambria" panose="02040503050406030204" pitchFamily="18" charset="0"/>
                <a:ea typeface="Cambria" panose="02040503050406030204" pitchFamily="18" charset="0"/>
              </a:rPr>
              <a:t>Kualitatif</a:t>
            </a:r>
            <a:endParaRPr lang="en-US" sz="2400" dirty="0">
              <a:latin typeface="Cambria" panose="02040503050406030204" pitchFamily="18" charset="0"/>
              <a:ea typeface="Cambria" panose="02040503050406030204" pitchFamily="18" charset="0"/>
            </a:endParaRPr>
          </a:p>
        </p:txBody>
      </p:sp>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27251173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1355249" y="1714212"/>
            <a:ext cx="9433048" cy="4451092"/>
          </a:xfrm>
          <a:prstGeom prst="roundRect">
            <a:avLst>
              <a:gd name="adj" fmla="val 6665"/>
            </a:avLst>
          </a:prstGeom>
          <a:noFill/>
          <a:ln w="38100">
            <a:solidFill>
              <a:srgbClr val="313E5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1506894" y="3948584"/>
            <a:ext cx="9162978" cy="1437856"/>
          </a:xfrm>
          <a:prstGeom prst="roundRect">
            <a:avLst/>
          </a:prstGeom>
          <a:solidFill>
            <a:srgbClr val="FECD08">
              <a:alpha val="26000"/>
            </a:srgbClr>
          </a:solidFill>
        </p:spPr>
        <p:txBody>
          <a:bodyPr anchor="ctr">
            <a:normAutofit lnSpcReduction="10000"/>
          </a:bodyPr>
          <a:lstStyle/>
          <a:p>
            <a:pPr marL="0" indent="0" algn="ctr">
              <a:buNone/>
            </a:pPr>
            <a:r>
              <a:rPr lang="id-ID" sz="2000" dirty="0">
                <a:latin typeface="Cambria" panose="02040503050406030204" pitchFamily="18" charset="0"/>
                <a:ea typeface="Cambria" panose="02040503050406030204" pitchFamily="18" charset="0"/>
              </a:rPr>
              <a:t>Intelektual memiliki pengertian cerdas, memiliki akal, berpikir sehat, berilmu pengetahuan, mampu bernalar secara logis, sistematis, dan cepat. Hal tersebut dapat dilihat dari sikap dan perbuatan seseorang yang selalu bertindak sesuai nalar, dalam arti positif berdasarkan hukum dan norma yang berlaku.</a:t>
            </a:r>
          </a:p>
        </p:txBody>
      </p:sp>
      <p:sp>
        <p:nvSpPr>
          <p:cNvPr id="8" name="Content Placeholder 2"/>
          <p:cNvSpPr txBox="1">
            <a:spLocks/>
          </p:cNvSpPr>
          <p:nvPr/>
        </p:nvSpPr>
        <p:spPr>
          <a:xfrm>
            <a:off x="1956973" y="4941168"/>
            <a:ext cx="8229600" cy="329837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endParaRPr lang="id-ID" sz="2000" dirty="0"/>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5</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2" name="TextBox 11"/>
          <p:cNvSpPr txBox="1"/>
          <p:nvPr/>
        </p:nvSpPr>
        <p:spPr>
          <a:xfrm>
            <a:off x="2229318" y="554793"/>
            <a:ext cx="4711232" cy="954107"/>
          </a:xfrm>
          <a:prstGeom prst="rect">
            <a:avLst/>
          </a:prstGeom>
          <a:noFill/>
        </p:spPr>
        <p:txBody>
          <a:bodyPr wrap="square" rtlCol="0">
            <a:spAutoFit/>
          </a:bodyPr>
          <a:lstStyle/>
          <a:p>
            <a:r>
              <a:rPr lang="en-US" sz="2800" dirty="0" smtClean="0">
                <a:latin typeface="Cambria" panose="02040503050406030204" pitchFamily="18" charset="0"/>
                <a:ea typeface="Cambria" panose="02040503050406030204" pitchFamily="18" charset="0"/>
              </a:rPr>
              <a:t>HKI (</a:t>
            </a:r>
            <a:r>
              <a:rPr lang="en-US" sz="2800" dirty="0" err="1" smtClean="0">
                <a:latin typeface="Cambria" panose="02040503050406030204" pitchFamily="18" charset="0"/>
                <a:ea typeface="Cambria" panose="02040503050406030204" pitchFamily="18" charset="0"/>
              </a:rPr>
              <a:t>Hak</a:t>
            </a:r>
            <a:r>
              <a:rPr lang="en-US" sz="2800" dirty="0" smtClean="0">
                <a:latin typeface="Cambria" panose="02040503050406030204" pitchFamily="18" charset="0"/>
                <a:ea typeface="Cambria" panose="02040503050406030204" pitchFamily="18" charset="0"/>
              </a:rPr>
              <a:t> </a:t>
            </a:r>
            <a:r>
              <a:rPr lang="en-US" sz="2800" dirty="0" err="1" smtClean="0">
                <a:latin typeface="Cambria" panose="02040503050406030204" pitchFamily="18" charset="0"/>
                <a:ea typeface="Cambria" panose="02040503050406030204" pitchFamily="18" charset="0"/>
              </a:rPr>
              <a:t>Kekayaan</a:t>
            </a:r>
            <a:r>
              <a:rPr lang="en-US" sz="2800" dirty="0" smtClean="0">
                <a:latin typeface="Cambria" panose="02040503050406030204" pitchFamily="18" charset="0"/>
                <a:ea typeface="Cambria" panose="02040503050406030204" pitchFamily="18" charset="0"/>
              </a:rPr>
              <a:t> </a:t>
            </a:r>
            <a:r>
              <a:rPr lang="en-US" sz="2800" dirty="0" err="1" smtClean="0">
                <a:latin typeface="Cambria" panose="02040503050406030204" pitchFamily="18" charset="0"/>
                <a:ea typeface="Cambria" panose="02040503050406030204" pitchFamily="18" charset="0"/>
              </a:rPr>
              <a:t>Intelektual</a:t>
            </a:r>
            <a:r>
              <a:rPr lang="en-US" sz="2800" dirty="0" smtClean="0">
                <a:latin typeface="Cambria" panose="02040503050406030204" pitchFamily="18" charset="0"/>
                <a:ea typeface="Cambria" panose="02040503050406030204" pitchFamily="18" charset="0"/>
              </a:rPr>
              <a: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7768" y="1713076"/>
            <a:ext cx="4170307" cy="2101573"/>
          </a:xfrm>
          <a:prstGeom prst="rect">
            <a:avLst/>
          </a:prstGeom>
        </p:spPr>
      </p:pic>
      <p:sp>
        <p:nvSpPr>
          <p:cNvPr id="14" name="TextBox 13"/>
          <p:cNvSpPr txBox="1"/>
          <p:nvPr/>
        </p:nvSpPr>
        <p:spPr>
          <a:xfrm>
            <a:off x="1506894" y="5589240"/>
            <a:ext cx="9162978" cy="369332"/>
          </a:xfrm>
          <a:prstGeom prst="rect">
            <a:avLst/>
          </a:prstGeom>
          <a:noFill/>
        </p:spPr>
        <p:txBody>
          <a:bodyPr wrap="square" rtlCol="0">
            <a:spAutoFit/>
          </a:bodyPr>
          <a:lstStyle/>
          <a:p>
            <a:r>
              <a:rPr lang="en-US" dirty="0" err="1" smtClean="0">
                <a:latin typeface="Cambria" panose="02040503050406030204" pitchFamily="18" charset="0"/>
                <a:ea typeface="Cambria" panose="02040503050406030204" pitchFamily="18" charset="0"/>
              </a:rPr>
              <a:t>Hak</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Cipta</a:t>
            </a:r>
            <a:r>
              <a:rPr lang="en-US" dirty="0" smtClean="0">
                <a:latin typeface="Cambria" panose="02040503050406030204" pitchFamily="18" charset="0"/>
                <a:ea typeface="Cambria" panose="02040503050406030204" pitchFamily="18" charset="0"/>
              </a:rPr>
              <a:t> atau </a:t>
            </a:r>
            <a:r>
              <a:rPr lang="en-US" i="1" dirty="0" smtClean="0">
                <a:latin typeface="Cambria" panose="02040503050406030204" pitchFamily="18" charset="0"/>
                <a:ea typeface="Cambria" panose="02040503050406030204" pitchFamily="18" charset="0"/>
              </a:rPr>
              <a:t>Copyright</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Hak</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Kekayaan</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Intelektual</a:t>
            </a:r>
            <a:endParaRPr lang="en-US" dirty="0">
              <a:latin typeface="Cambria" panose="02040503050406030204" pitchFamily="18" charset="0"/>
              <a:ea typeface="Cambria" panose="02040503050406030204" pitchFamily="18" charset="0"/>
            </a:endParaRPr>
          </a:p>
        </p:txBody>
      </p:sp>
      <p:cxnSp>
        <p:nvCxnSpPr>
          <p:cNvPr id="16" name="Straight Connector 15"/>
          <p:cNvCxnSpPr/>
          <p:nvPr/>
        </p:nvCxnSpPr>
        <p:spPr>
          <a:xfrm>
            <a:off x="4156828" y="5805264"/>
            <a:ext cx="3739372" cy="0"/>
          </a:xfrm>
          <a:prstGeom prst="line">
            <a:avLst/>
          </a:prstGeom>
          <a:ln w="38100">
            <a:solidFill>
              <a:srgbClr val="313E5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023825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0"/>
            <a:ext cx="12192000" cy="68580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p:nvSpPr>
        <p:spPr>
          <a:xfrm>
            <a:off x="837652" y="593756"/>
            <a:ext cx="10501459" cy="6147612"/>
          </a:xfrm>
          <a:prstGeom prst="roundRect">
            <a:avLst>
              <a:gd name="adj" fmla="val 1248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3" name="Group 2"/>
          <p:cNvGrpSpPr/>
          <p:nvPr/>
        </p:nvGrpSpPr>
        <p:grpSpPr>
          <a:xfrm>
            <a:off x="5062078" y="1571540"/>
            <a:ext cx="2088232" cy="2088232"/>
            <a:chOff x="5044267" y="692696"/>
            <a:chExt cx="2088232" cy="2088232"/>
          </a:xfrm>
        </p:grpSpPr>
        <p:sp>
          <p:nvSpPr>
            <p:cNvPr id="2" name="Oval 1"/>
            <p:cNvSpPr/>
            <p:nvPr/>
          </p:nvSpPr>
          <p:spPr>
            <a:xfrm>
              <a:off x="5044267" y="692696"/>
              <a:ext cx="2088232" cy="208823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Oval 5"/>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4" name="Group 3"/>
          <p:cNvGrpSpPr/>
          <p:nvPr/>
        </p:nvGrpSpPr>
        <p:grpSpPr>
          <a:xfrm>
            <a:off x="2304155" y="4200633"/>
            <a:ext cx="7568457" cy="1964671"/>
            <a:chOff x="2063552" y="3297957"/>
            <a:chExt cx="8064896" cy="2093540"/>
          </a:xfrm>
        </p:grpSpPr>
        <p:grpSp>
          <p:nvGrpSpPr>
            <p:cNvPr id="9" name="Group 8"/>
            <p:cNvGrpSpPr/>
            <p:nvPr/>
          </p:nvGrpSpPr>
          <p:grpSpPr>
            <a:xfrm>
              <a:off x="2063552" y="3303265"/>
              <a:ext cx="2088232" cy="2088232"/>
              <a:chOff x="5044267" y="692696"/>
              <a:chExt cx="2088232" cy="2088232"/>
            </a:xfrm>
          </p:grpSpPr>
          <p:sp>
            <p:nvSpPr>
              <p:cNvPr id="11" name="Oval 10"/>
              <p:cNvSpPr/>
              <p:nvPr/>
            </p:nvSpPr>
            <p:spPr>
              <a:xfrm>
                <a:off x="5044267" y="692696"/>
                <a:ext cx="2088232" cy="208823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Oval 11"/>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13" name="Group 12"/>
            <p:cNvGrpSpPr/>
            <p:nvPr/>
          </p:nvGrpSpPr>
          <p:grpSpPr>
            <a:xfrm>
              <a:off x="8040216" y="3297957"/>
              <a:ext cx="2088232" cy="2088232"/>
              <a:chOff x="5044267" y="692696"/>
              <a:chExt cx="2088232" cy="2088232"/>
            </a:xfrm>
          </p:grpSpPr>
          <p:sp>
            <p:nvSpPr>
              <p:cNvPr id="14" name="Oval 13"/>
              <p:cNvSpPr/>
              <p:nvPr/>
            </p:nvSpPr>
            <p:spPr>
              <a:xfrm>
                <a:off x="5044267" y="692696"/>
                <a:ext cx="2088232" cy="208823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Oval 14"/>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cxnSp>
        <p:nvCxnSpPr>
          <p:cNvPr id="16" name="Curved Connector 15"/>
          <p:cNvCxnSpPr>
            <a:stCxn id="2" idx="4"/>
          </p:cNvCxnSpPr>
          <p:nvPr/>
        </p:nvCxnSpPr>
        <p:spPr>
          <a:xfrm rot="5400000">
            <a:off x="4620779" y="2902747"/>
            <a:ext cx="728390" cy="2242441"/>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urved Connector 16"/>
          <p:cNvCxnSpPr>
            <a:stCxn id="6" idx="4"/>
          </p:cNvCxnSpPr>
          <p:nvPr/>
        </p:nvCxnSpPr>
        <p:spPr>
          <a:xfrm rot="16200000" flipH="1">
            <a:off x="6854949" y="2889064"/>
            <a:ext cx="744931" cy="2242441"/>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141703" y="2374168"/>
            <a:ext cx="194421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Intelektual</a:t>
            </a:r>
            <a:endPar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9" name="TextBox 18"/>
          <p:cNvSpPr txBox="1"/>
          <p:nvPr/>
        </p:nvSpPr>
        <p:spPr>
          <a:xfrm>
            <a:off x="2430740" y="4764722"/>
            <a:ext cx="1706519" cy="1015663"/>
          </a:xfrm>
          <a:prstGeom prst="rect">
            <a:avLst/>
          </a:prstGeom>
          <a:noFill/>
        </p:spPr>
        <p:txBody>
          <a:bodyPr wrap="square" rtlCol="0">
            <a:spAutoFit/>
          </a:bodyPr>
          <a:lstStyle/>
          <a:p>
            <a:pPr algn="ctr"/>
            <a:r>
              <a:rPr lang="id-ID" sz="2000" dirty="0">
                <a:latin typeface="Cambria" panose="02040503050406030204" pitchFamily="18" charset="0"/>
                <a:ea typeface="Cambria" panose="02040503050406030204" pitchFamily="18" charset="0"/>
              </a:rPr>
              <a:t>Potensi Kecerdasan Manusia</a:t>
            </a:r>
            <a:endParaRPr lang="id-ID" sz="2000" i="1" dirty="0">
              <a:latin typeface="Cambria" panose="02040503050406030204" pitchFamily="18" charset="0"/>
              <a:ea typeface="Cambria" panose="02040503050406030204" pitchFamily="18" charset="0"/>
            </a:endParaRPr>
          </a:p>
        </p:txBody>
      </p:sp>
      <p:sp>
        <p:nvSpPr>
          <p:cNvPr id="20" name="TextBox 19"/>
          <p:cNvSpPr txBox="1"/>
          <p:nvPr/>
        </p:nvSpPr>
        <p:spPr>
          <a:xfrm>
            <a:off x="7928396" y="4759741"/>
            <a:ext cx="1944216" cy="1015663"/>
          </a:xfrm>
          <a:prstGeom prst="rect">
            <a:avLst/>
          </a:prstGeom>
          <a:noFill/>
        </p:spPr>
        <p:txBody>
          <a:bodyPr wrap="square" rtlCol="0">
            <a:spAutoFit/>
          </a:bodyPr>
          <a:lstStyle/>
          <a:p>
            <a:pPr algn="ctr"/>
            <a:r>
              <a:rPr lang="id-ID" sz="2000" dirty="0">
                <a:latin typeface="Cambria" panose="02040503050406030204" pitchFamily="18" charset="0"/>
                <a:ea typeface="Cambria" panose="02040503050406030204" pitchFamily="18" charset="0"/>
              </a:rPr>
              <a:t>Berdasarkan Ilmu Pengetahuan</a:t>
            </a:r>
            <a:endParaRPr lang="id-ID" sz="2000" i="1" dirty="0">
              <a:latin typeface="Cambria" panose="02040503050406030204" pitchFamily="18" charset="0"/>
              <a:ea typeface="Cambria" panose="02040503050406030204" pitchFamily="18" charset="0"/>
            </a:endParaRPr>
          </a:p>
        </p:txBody>
      </p:sp>
      <p:sp>
        <p:nvSpPr>
          <p:cNvPr id="10" name="TextBox 9"/>
          <p:cNvSpPr txBox="1"/>
          <p:nvPr/>
        </p:nvSpPr>
        <p:spPr>
          <a:xfrm>
            <a:off x="4036153" y="815397"/>
            <a:ext cx="4104456" cy="461665"/>
          </a:xfrm>
          <a:prstGeom prst="rect">
            <a:avLst/>
          </a:prstGeom>
          <a:noFill/>
        </p:spPr>
        <p:txBody>
          <a:bodyPr wrap="square" rtlCol="0">
            <a:spAutoFit/>
          </a:bodyPr>
          <a:lstStyle/>
          <a:p>
            <a:pPr algn="ctr"/>
            <a:r>
              <a:rPr lang="en-US" sz="2400" dirty="0" err="1" smtClean="0">
                <a:latin typeface="Cambria" panose="02040503050406030204" pitchFamily="18" charset="0"/>
                <a:ea typeface="Cambria" panose="02040503050406030204" pitchFamily="18" charset="0"/>
              </a:rPr>
              <a:t>Kategori</a:t>
            </a:r>
            <a:r>
              <a:rPr lang="en-US" sz="2400" dirty="0" smtClean="0">
                <a:latin typeface="Cambria" panose="02040503050406030204" pitchFamily="18" charset="0"/>
                <a:ea typeface="Cambria" panose="02040503050406030204" pitchFamily="18" charset="0"/>
              </a:rPr>
              <a:t> </a:t>
            </a:r>
            <a:r>
              <a:rPr lang="en-US" sz="2400" dirty="0" err="1" smtClean="0">
                <a:latin typeface="Cambria" panose="02040503050406030204" pitchFamily="18" charset="0"/>
                <a:ea typeface="Cambria" panose="02040503050406030204" pitchFamily="18" charset="0"/>
              </a:rPr>
              <a:t>Intelektual</a:t>
            </a:r>
            <a:endParaRPr lang="en-US"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89944079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1956973" y="4941168"/>
            <a:ext cx="8229600" cy="329837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endParaRPr lang="id-ID" sz="2000" dirty="0"/>
          </a:p>
        </p:txBody>
      </p:sp>
      <p:sp>
        <p:nvSpPr>
          <p:cNvPr id="10" name="Content Placeholder 2"/>
          <p:cNvSpPr txBox="1">
            <a:spLocks/>
          </p:cNvSpPr>
          <p:nvPr/>
        </p:nvSpPr>
        <p:spPr>
          <a:xfrm>
            <a:off x="4602746" y="891650"/>
            <a:ext cx="6436072" cy="8533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dirty="0">
                <a:latin typeface="Cambria" panose="02040503050406030204" pitchFamily="18" charset="0"/>
                <a:ea typeface="Cambria" panose="02040503050406030204" pitchFamily="18" charset="0"/>
              </a:rPr>
              <a:t>Kecerdasan manusia terbagi menjadi tiga kategori, antara lain sebagai berikut.</a:t>
            </a:r>
          </a:p>
        </p:txBody>
      </p:sp>
      <p:sp>
        <p:nvSpPr>
          <p:cNvPr id="11" name="Google Shape;5637;p47">
            <a:extLst>
              <a:ext uri="{FF2B5EF4-FFF2-40B4-BE49-F238E27FC236}">
                <a16:creationId xmlns:a16="http://schemas.microsoft.com/office/drawing/2014/main" id="{2FB625E7-266F-C4C9-035F-4E632C454FD1}"/>
              </a:ext>
            </a:extLst>
          </p:cNvPr>
          <p:cNvSpPr/>
          <p:nvPr/>
        </p:nvSpPr>
        <p:spPr>
          <a:xfrm rot="10800000">
            <a:off x="817277" y="681841"/>
            <a:ext cx="3785469" cy="1020152"/>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2" name="Google Shape;5637;p47">
            <a:extLst>
              <a:ext uri="{FF2B5EF4-FFF2-40B4-BE49-F238E27FC236}">
                <a16:creationId xmlns:a16="http://schemas.microsoft.com/office/drawing/2014/main" id="{2FB625E7-266F-C4C9-035F-4E632C454FD1}"/>
              </a:ext>
            </a:extLst>
          </p:cNvPr>
          <p:cNvSpPr/>
          <p:nvPr/>
        </p:nvSpPr>
        <p:spPr>
          <a:xfrm rot="10800000">
            <a:off x="983431" y="812397"/>
            <a:ext cx="3655269" cy="98506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3" name="Rectangle 12"/>
          <p:cNvSpPr/>
          <p:nvPr/>
        </p:nvSpPr>
        <p:spPr>
          <a:xfrm>
            <a:off x="1422232" y="945905"/>
            <a:ext cx="2777666" cy="830997"/>
          </a:xfrm>
          <a:prstGeom prst="rect">
            <a:avLst/>
          </a:prstGeom>
        </p:spPr>
        <p:txBody>
          <a:bodyPr wrap="square">
            <a:spAutoFit/>
          </a:bodyPr>
          <a:lstStyle/>
          <a:p>
            <a:pPr algn="ctr"/>
            <a:r>
              <a:rPr lang="id-ID" sz="2400" dirty="0">
                <a:latin typeface="Cambria" panose="02040503050406030204" pitchFamily="18" charset="0"/>
                <a:ea typeface="Cambria" panose="02040503050406030204" pitchFamily="18" charset="0"/>
              </a:rPr>
              <a:t>Potensi Kecerdasan Manusia</a:t>
            </a:r>
            <a:endParaRPr lang="id-ID" sz="2400" i="1" dirty="0">
              <a:latin typeface="Cambria" panose="02040503050406030204" pitchFamily="18" charset="0"/>
              <a:ea typeface="Cambria" panose="02040503050406030204" pitchFamily="18" charset="0"/>
            </a:endParaRP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5" name="Group 14"/>
          <p:cNvGrpSpPr/>
          <p:nvPr/>
        </p:nvGrpSpPr>
        <p:grpSpPr>
          <a:xfrm>
            <a:off x="817576" y="2284571"/>
            <a:ext cx="10398494" cy="3782731"/>
            <a:chOff x="889136" y="664143"/>
            <a:chExt cx="10398494" cy="3782731"/>
          </a:xfrm>
        </p:grpSpPr>
        <p:sp>
          <p:nvSpPr>
            <p:cNvPr id="16" name="Rounded Rectangle 15"/>
            <p:cNvSpPr/>
            <p:nvPr/>
          </p:nvSpPr>
          <p:spPr>
            <a:xfrm>
              <a:off x="4529090" y="664143"/>
              <a:ext cx="3118586" cy="3782731"/>
            </a:xfrm>
            <a:prstGeom prst="roundRect">
              <a:avLst/>
            </a:prstGeom>
            <a:noFill/>
            <a:ln w="3810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17" name="Rounded Rectangle 16"/>
            <p:cNvSpPr/>
            <p:nvPr/>
          </p:nvSpPr>
          <p:spPr>
            <a:xfrm>
              <a:off x="889136" y="664143"/>
              <a:ext cx="3118586" cy="3782730"/>
            </a:xfrm>
            <a:prstGeom prst="roundRect">
              <a:avLst/>
            </a:prstGeom>
            <a:noFill/>
            <a:ln w="38100">
              <a:solidFill>
                <a:schemeClr val="accent3">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18" name="Rounded Rectangle 17"/>
            <p:cNvSpPr/>
            <p:nvPr/>
          </p:nvSpPr>
          <p:spPr>
            <a:xfrm>
              <a:off x="8169044" y="664144"/>
              <a:ext cx="3118586" cy="3782730"/>
            </a:xfrm>
            <a:prstGeom prst="roundRect">
              <a:avLst/>
            </a:prstGeom>
            <a:noFill/>
            <a:ln w="38100">
              <a:solidFill>
                <a:schemeClr val="accent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grpSp>
      <p:sp>
        <p:nvSpPr>
          <p:cNvPr id="2" name="Rectangle 1"/>
          <p:cNvSpPr/>
          <p:nvPr/>
        </p:nvSpPr>
        <p:spPr>
          <a:xfrm>
            <a:off x="817279" y="2807791"/>
            <a:ext cx="3118884" cy="3139321"/>
          </a:xfrm>
          <a:prstGeom prst="rect">
            <a:avLst/>
          </a:prstGeom>
        </p:spPr>
        <p:txBody>
          <a:bodyPr wrap="square">
            <a:spAutoFit/>
          </a:bodyPr>
          <a:lstStyle/>
          <a:p>
            <a:pPr algn="ctr" defTabSz="449263"/>
            <a:r>
              <a:rPr lang="id-ID" dirty="0">
                <a:latin typeface="Cambria" panose="02040503050406030204" pitchFamily="18" charset="0"/>
                <a:ea typeface="Cambria" panose="02040503050406030204" pitchFamily="18" charset="0"/>
              </a:rPr>
              <a:t>IQ merupakan kemampuan seseorang dalam bernalar, memahami, mengetahui, menganalisis, mempelajari, menyimpulkan, dan mengoperasikan masalah sebagai sebab akibat, logika cara berpikir yang matang, representasikan pola pikir dalam bahasa isyarat, serta kecepatan dalam bertindak.</a:t>
            </a:r>
          </a:p>
        </p:txBody>
      </p:sp>
      <p:sp>
        <p:nvSpPr>
          <p:cNvPr id="3" name="Rectangle 2"/>
          <p:cNvSpPr/>
          <p:nvPr/>
        </p:nvSpPr>
        <p:spPr>
          <a:xfrm>
            <a:off x="937816" y="1955340"/>
            <a:ext cx="2828120" cy="646331"/>
          </a:xfrm>
          <a:prstGeom prst="rect">
            <a:avLst/>
          </a:prstGeom>
          <a:solidFill>
            <a:schemeClr val="accent3">
              <a:lumMod val="40000"/>
              <a:lumOff val="60000"/>
            </a:schemeClr>
          </a:solidFill>
        </p:spPr>
        <p:txBody>
          <a:bodyPr wrap="square">
            <a:spAutoFit/>
          </a:bodyPr>
          <a:lstStyle/>
          <a:p>
            <a:pPr algn="ctr"/>
            <a:r>
              <a:rPr lang="id-ID" dirty="0" smtClean="0">
                <a:latin typeface="Cambria" panose="02040503050406030204" pitchFamily="18" charset="0"/>
                <a:ea typeface="Cambria" panose="02040503050406030204" pitchFamily="18" charset="0"/>
              </a:rPr>
              <a:t>IQ (</a:t>
            </a:r>
            <a:r>
              <a:rPr lang="id-ID" i="1" dirty="0" smtClean="0">
                <a:latin typeface="Cambria" panose="02040503050406030204" pitchFamily="18" charset="0"/>
                <a:ea typeface="Cambria" panose="02040503050406030204" pitchFamily="18" charset="0"/>
              </a:rPr>
              <a:t>Intelligence Quotient</a:t>
            </a:r>
            <a:r>
              <a:rPr lang="id-ID" dirty="0" smtClean="0">
                <a:latin typeface="Cambria" panose="02040503050406030204" pitchFamily="18" charset="0"/>
                <a:ea typeface="Cambria" panose="02040503050406030204" pitchFamily="18" charset="0"/>
              </a:rPr>
              <a:t>) atau Kecelakan Intelektual</a:t>
            </a:r>
            <a:endParaRPr lang="id-ID" dirty="0">
              <a:latin typeface="Cambria" panose="02040503050406030204" pitchFamily="18" charset="0"/>
              <a:ea typeface="Cambria" panose="02040503050406030204" pitchFamily="18" charset="0"/>
            </a:endParaRPr>
          </a:p>
        </p:txBody>
      </p:sp>
      <p:sp>
        <p:nvSpPr>
          <p:cNvPr id="5" name="Rectangle 4"/>
          <p:cNvSpPr/>
          <p:nvPr/>
        </p:nvSpPr>
        <p:spPr>
          <a:xfrm>
            <a:off x="4457530" y="2807791"/>
            <a:ext cx="3118586" cy="2585323"/>
          </a:xfrm>
          <a:prstGeom prst="rect">
            <a:avLst/>
          </a:prstGeom>
        </p:spPr>
        <p:txBody>
          <a:bodyPr wrap="square">
            <a:spAutoFit/>
          </a:bodyPr>
          <a:lstStyle/>
          <a:p>
            <a:pPr algn="ctr" defTabSz="449263"/>
            <a:r>
              <a:rPr lang="id-ID" dirty="0">
                <a:latin typeface="Cambria" panose="02040503050406030204" pitchFamily="18" charset="0"/>
                <a:ea typeface="Cambria" panose="02040503050406030204" pitchFamily="18" charset="0"/>
              </a:rPr>
              <a:t>EQ merupakan kemampuan dalam diri pribadi manusia untuk mengenali, memahami, dan memanajemen dirinya sendiri. EQ terbagi menjadi lima jenis, yaitu kesadaran diri, kontrol diri, kemampuan sosial, empati, dan motivasi.</a:t>
            </a:r>
          </a:p>
          <a:p>
            <a:pPr marL="457200" indent="-457200" algn="ctr" defTabSz="449263">
              <a:buFont typeface="+mj-lt"/>
              <a:buAutoNum type="arabicParenR"/>
            </a:pPr>
            <a:endParaRPr lang="id-ID" dirty="0">
              <a:latin typeface="Cambria" panose="02040503050406030204" pitchFamily="18" charset="0"/>
              <a:ea typeface="Cambria" panose="02040503050406030204" pitchFamily="18" charset="0"/>
            </a:endParaRPr>
          </a:p>
        </p:txBody>
      </p:sp>
      <p:sp>
        <p:nvSpPr>
          <p:cNvPr id="23" name="Rectangle 22"/>
          <p:cNvSpPr/>
          <p:nvPr/>
        </p:nvSpPr>
        <p:spPr>
          <a:xfrm>
            <a:off x="4579612" y="1954607"/>
            <a:ext cx="2874421" cy="646331"/>
          </a:xfrm>
          <a:prstGeom prst="rect">
            <a:avLst/>
          </a:prstGeom>
          <a:solidFill>
            <a:schemeClr val="accent1">
              <a:lumMod val="40000"/>
              <a:lumOff val="60000"/>
            </a:schemeClr>
          </a:solidFill>
        </p:spPr>
        <p:txBody>
          <a:bodyPr wrap="square">
            <a:spAutoFit/>
          </a:bodyPr>
          <a:lstStyle/>
          <a:p>
            <a:pPr algn="ctr"/>
            <a:r>
              <a:rPr lang="id-ID" dirty="0">
                <a:latin typeface="Cambria" panose="02040503050406030204" pitchFamily="18" charset="0"/>
                <a:ea typeface="Cambria" panose="02040503050406030204" pitchFamily="18" charset="0"/>
              </a:rPr>
              <a:t>EQ (</a:t>
            </a:r>
            <a:r>
              <a:rPr lang="id-ID" i="1" dirty="0">
                <a:latin typeface="Cambria" panose="02040503050406030204" pitchFamily="18" charset="0"/>
                <a:ea typeface="Cambria" panose="02040503050406030204" pitchFamily="18" charset="0"/>
              </a:rPr>
              <a:t>Emotional Quotient</a:t>
            </a:r>
            <a:r>
              <a:rPr lang="id-ID" dirty="0">
                <a:latin typeface="Cambria" panose="02040503050406030204" pitchFamily="18" charset="0"/>
                <a:ea typeface="Cambria" panose="02040503050406030204" pitchFamily="18" charset="0"/>
              </a:rPr>
              <a:t>) atau Kecerdasan Emosional</a:t>
            </a:r>
          </a:p>
        </p:txBody>
      </p:sp>
      <p:sp>
        <p:nvSpPr>
          <p:cNvPr id="24" name="Rectangle 23"/>
          <p:cNvSpPr/>
          <p:nvPr/>
        </p:nvSpPr>
        <p:spPr>
          <a:xfrm>
            <a:off x="8097483" y="2820958"/>
            <a:ext cx="3118587" cy="3139321"/>
          </a:xfrm>
          <a:prstGeom prst="rect">
            <a:avLst/>
          </a:prstGeom>
        </p:spPr>
        <p:txBody>
          <a:bodyPr wrap="square">
            <a:spAutoFit/>
          </a:bodyPr>
          <a:lstStyle/>
          <a:p>
            <a:pPr algn="ctr" defTabSz="449263"/>
            <a:r>
              <a:rPr lang="id-ID" dirty="0">
                <a:latin typeface="Cambria" panose="02040503050406030204" pitchFamily="18" charset="0"/>
                <a:ea typeface="Cambria" panose="02040503050406030204" pitchFamily="18" charset="0"/>
              </a:rPr>
              <a:t>SQ tidak berhubungan dengan spiritual dalam bidang kerohanian secara umum. Namun, lebih cenderung pada </a:t>
            </a:r>
            <a:r>
              <a:rPr lang="id-ID" dirty="0" smtClean="0">
                <a:latin typeface="Cambria" panose="02040503050406030204" pitchFamily="18" charset="0"/>
                <a:ea typeface="Cambria" panose="02040503050406030204" pitchFamily="18" charset="0"/>
              </a:rPr>
              <a:t>kap</a:t>
            </a:r>
            <a:r>
              <a:rPr lang="en-US" dirty="0" smtClean="0">
                <a:latin typeface="Cambria" panose="02040503050406030204" pitchFamily="18" charset="0"/>
                <a:ea typeface="Cambria" panose="02040503050406030204" pitchFamily="18" charset="0"/>
              </a:rPr>
              <a:t>a</a:t>
            </a:r>
            <a:r>
              <a:rPr lang="id-ID" dirty="0" smtClean="0">
                <a:latin typeface="Cambria" panose="02040503050406030204" pitchFamily="18" charset="0"/>
                <a:ea typeface="Cambria" panose="02040503050406030204" pitchFamily="18" charset="0"/>
              </a:rPr>
              <a:t>sitas </a:t>
            </a:r>
            <a:r>
              <a:rPr lang="id-ID" dirty="0">
                <a:latin typeface="Cambria" panose="02040503050406030204" pitchFamily="18" charset="0"/>
                <a:ea typeface="Cambria" panose="02040503050406030204" pitchFamily="18" charset="0"/>
              </a:rPr>
              <a:t>manusia dalam spontanitas, visioner, humanisme, keinginan dan kecerdasan untuk mencari jati diri, menerima perbedaan, dan potensi pengembangan diri.</a:t>
            </a:r>
          </a:p>
        </p:txBody>
      </p:sp>
      <p:sp>
        <p:nvSpPr>
          <p:cNvPr id="25" name="Rectangle 24"/>
          <p:cNvSpPr/>
          <p:nvPr/>
        </p:nvSpPr>
        <p:spPr>
          <a:xfrm>
            <a:off x="8309340" y="1953209"/>
            <a:ext cx="2694871" cy="646331"/>
          </a:xfrm>
          <a:prstGeom prst="rect">
            <a:avLst/>
          </a:prstGeom>
          <a:solidFill>
            <a:schemeClr val="accent2">
              <a:lumMod val="40000"/>
              <a:lumOff val="60000"/>
            </a:schemeClr>
          </a:solidFill>
        </p:spPr>
        <p:txBody>
          <a:bodyPr wrap="square" anchor="ctr">
            <a:spAutoFit/>
          </a:bodyPr>
          <a:lstStyle/>
          <a:p>
            <a:pPr algn="ctr"/>
            <a:r>
              <a:rPr lang="id-ID" dirty="0">
                <a:latin typeface="Cambria" panose="02040503050406030204" pitchFamily="18" charset="0"/>
                <a:ea typeface="Cambria" panose="02040503050406030204" pitchFamily="18" charset="0"/>
              </a:rPr>
              <a:t>SQ (</a:t>
            </a:r>
            <a:r>
              <a:rPr lang="id-ID" i="1" dirty="0">
                <a:latin typeface="Cambria" panose="02040503050406030204" pitchFamily="18" charset="0"/>
                <a:ea typeface="Cambria" panose="02040503050406030204" pitchFamily="18" charset="0"/>
              </a:rPr>
              <a:t>Spiritual Quotient</a:t>
            </a:r>
            <a:r>
              <a:rPr lang="id-ID" dirty="0">
                <a:latin typeface="Cambria" panose="02040503050406030204" pitchFamily="18" charset="0"/>
                <a:ea typeface="Cambria" panose="02040503050406030204" pitchFamily="18" charset="0"/>
              </a:rPr>
              <a:t>) atau Kecerdasan Spiritual</a:t>
            </a:r>
          </a:p>
        </p:txBody>
      </p:sp>
    </p:spTree>
    <p:extLst>
      <p:ext uri="{BB962C8B-B14F-4D97-AF65-F5344CB8AC3E}">
        <p14:creationId xmlns:p14="http://schemas.microsoft.com/office/powerpoint/2010/main" val="25602950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ed Rectangle 48"/>
          <p:cNvSpPr/>
          <p:nvPr/>
        </p:nvSpPr>
        <p:spPr>
          <a:xfrm>
            <a:off x="6575917" y="3594216"/>
            <a:ext cx="4752528" cy="2037475"/>
          </a:xfrm>
          <a:prstGeom prst="roundRect">
            <a:avLst/>
          </a:prstGeom>
          <a:noFill/>
          <a:ln w="38100">
            <a:solidFill>
              <a:schemeClr val="accent5">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p:cNvSpPr txBox="1">
            <a:spLocks/>
          </p:cNvSpPr>
          <p:nvPr/>
        </p:nvSpPr>
        <p:spPr>
          <a:xfrm>
            <a:off x="4602746" y="681841"/>
            <a:ext cx="6436072" cy="1667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dirty="0">
                <a:latin typeface="Cambria" panose="02040503050406030204" pitchFamily="18" charset="0"/>
                <a:ea typeface="Cambria" panose="02040503050406030204" pitchFamily="18" charset="0"/>
              </a:rPr>
              <a:t>Ilmu pengetahuan merupakan sebuah teori yang bersifat empiris, serta dapat diaplikasikan dan dibuktikan keabsahannya, yang diperoleh dari analisis, pengamatan, percobaan, perhitungan hingga pembuktian yang sudah diakui legalitasnya.</a:t>
            </a:r>
          </a:p>
        </p:txBody>
      </p:sp>
      <p:sp>
        <p:nvSpPr>
          <p:cNvPr id="11" name="Google Shape;5637;p47">
            <a:extLst>
              <a:ext uri="{FF2B5EF4-FFF2-40B4-BE49-F238E27FC236}">
                <a16:creationId xmlns:a16="http://schemas.microsoft.com/office/drawing/2014/main" id="{2FB625E7-266F-C4C9-035F-4E632C454FD1}"/>
              </a:ext>
            </a:extLst>
          </p:cNvPr>
          <p:cNvSpPr/>
          <p:nvPr/>
        </p:nvSpPr>
        <p:spPr>
          <a:xfrm rot="10800000">
            <a:off x="817277" y="681841"/>
            <a:ext cx="3785469" cy="1020152"/>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2" name="Google Shape;5637;p47">
            <a:extLst>
              <a:ext uri="{FF2B5EF4-FFF2-40B4-BE49-F238E27FC236}">
                <a16:creationId xmlns:a16="http://schemas.microsoft.com/office/drawing/2014/main" id="{2FB625E7-266F-C4C9-035F-4E632C454FD1}"/>
              </a:ext>
            </a:extLst>
          </p:cNvPr>
          <p:cNvSpPr/>
          <p:nvPr/>
        </p:nvSpPr>
        <p:spPr>
          <a:xfrm rot="10800000">
            <a:off x="983431" y="812397"/>
            <a:ext cx="3655269" cy="98506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3" name="Rectangle 12"/>
          <p:cNvSpPr/>
          <p:nvPr/>
        </p:nvSpPr>
        <p:spPr>
          <a:xfrm>
            <a:off x="1422232" y="869811"/>
            <a:ext cx="2777666"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smtClean="0">
                <a:solidFill>
                  <a:prstClr val="black"/>
                </a:solidFill>
                <a:latin typeface="Cambria" panose="02040503050406030204" pitchFamily="18" charset="0"/>
                <a:ea typeface="Cambria" panose="02040503050406030204" pitchFamily="18" charset="0"/>
              </a:rPr>
              <a:t>Berdasarkan </a:t>
            </a:r>
            <a:r>
              <a:rPr lang="en-US" sz="2400" dirty="0" err="1" smtClean="0">
                <a:solidFill>
                  <a:prstClr val="black"/>
                </a:solidFill>
                <a:latin typeface="Cambria" panose="02040503050406030204" pitchFamily="18" charset="0"/>
                <a:ea typeface="Cambria" panose="02040503050406030204" pitchFamily="18" charset="0"/>
              </a:rPr>
              <a:t>Ilmu</a:t>
            </a:r>
            <a:r>
              <a:rPr lang="en-US" sz="2400" dirty="0" smtClean="0">
                <a:solidFill>
                  <a:prstClr val="black"/>
                </a:solidFill>
                <a:latin typeface="Cambria" panose="02040503050406030204" pitchFamily="18" charset="0"/>
                <a:ea typeface="Cambria" panose="02040503050406030204" pitchFamily="18" charset="0"/>
              </a:rPr>
              <a:t> </a:t>
            </a:r>
            <a:r>
              <a:rPr lang="en-US" sz="2400" dirty="0" err="1" smtClean="0">
                <a:solidFill>
                  <a:prstClr val="black"/>
                </a:solidFill>
                <a:latin typeface="Cambria" panose="02040503050406030204" pitchFamily="18" charset="0"/>
                <a:ea typeface="Cambria" panose="02040503050406030204" pitchFamily="18" charset="0"/>
              </a:rPr>
              <a:t>Pengetahuan</a:t>
            </a:r>
            <a:endParaRPr kumimoji="0" lang="id-ID" sz="24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29" name="Group 28"/>
          <p:cNvGrpSpPr/>
          <p:nvPr/>
        </p:nvGrpSpPr>
        <p:grpSpPr>
          <a:xfrm>
            <a:off x="2587183" y="3642730"/>
            <a:ext cx="1177874" cy="2162534"/>
            <a:chOff x="2253830" y="3577062"/>
            <a:chExt cx="912361" cy="1675062"/>
          </a:xfrm>
        </p:grpSpPr>
        <p:grpSp>
          <p:nvGrpSpPr>
            <p:cNvPr id="4" name="Group 3"/>
            <p:cNvGrpSpPr/>
            <p:nvPr/>
          </p:nvGrpSpPr>
          <p:grpSpPr>
            <a:xfrm>
              <a:off x="2372757" y="4149080"/>
              <a:ext cx="674507" cy="1103044"/>
              <a:chOff x="1538305" y="2730680"/>
              <a:chExt cx="674507" cy="1103044"/>
            </a:xfrm>
          </p:grpSpPr>
          <p:sp>
            <p:nvSpPr>
              <p:cNvPr id="19" name="Flowchart: Delay 18"/>
              <p:cNvSpPr/>
              <p:nvPr/>
            </p:nvSpPr>
            <p:spPr>
              <a:xfrm rot="16200000">
                <a:off x="1620694" y="3241606"/>
                <a:ext cx="509729" cy="674507"/>
              </a:xfrm>
              <a:prstGeom prst="flowChartDelay">
                <a:avLst/>
              </a:prstGeom>
              <a:solidFill>
                <a:srgbClr val="FAC0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1612883" y="2730680"/>
                <a:ext cx="525353" cy="525353"/>
              </a:xfrm>
              <a:prstGeom prst="ellipse">
                <a:avLst/>
              </a:prstGeom>
              <a:solidFill>
                <a:srgbClr val="FAC0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Cloud 6"/>
            <p:cNvSpPr/>
            <p:nvPr/>
          </p:nvSpPr>
          <p:spPr>
            <a:xfrm>
              <a:off x="2253830" y="3577062"/>
              <a:ext cx="912361" cy="504056"/>
            </a:xfrm>
            <a:prstGeom prst="cloud">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Cambria" panose="02040503050406030204" pitchFamily="18" charset="0"/>
                  <a:ea typeface="Cambria" panose="02040503050406030204" pitchFamily="18" charset="0"/>
                </a:rPr>
                <a:t>IDE</a:t>
              </a:r>
              <a:endParaRPr lang="en-US" sz="2000" dirty="0">
                <a:solidFill>
                  <a:schemeClr val="tx1"/>
                </a:solidFill>
                <a:latin typeface="Cambria" panose="02040503050406030204" pitchFamily="18" charset="0"/>
                <a:ea typeface="Cambria" panose="02040503050406030204" pitchFamily="18" charset="0"/>
              </a:endParaRPr>
            </a:p>
          </p:txBody>
        </p:sp>
      </p:grpSp>
      <p:sp>
        <p:nvSpPr>
          <p:cNvPr id="9" name="Rounded Rectangle 8"/>
          <p:cNvSpPr/>
          <p:nvPr/>
        </p:nvSpPr>
        <p:spPr>
          <a:xfrm>
            <a:off x="947087" y="2787793"/>
            <a:ext cx="2086629" cy="288032"/>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latin typeface="Cambria" panose="02040503050406030204" pitchFamily="18" charset="0"/>
                <a:ea typeface="Cambria" panose="02040503050406030204" pitchFamily="18" charset="0"/>
              </a:rPr>
              <a:t>Ilmu</a:t>
            </a:r>
            <a:r>
              <a:rPr lang="en-US" dirty="0" smtClean="0">
                <a:solidFill>
                  <a:schemeClr val="tx1"/>
                </a:solidFill>
                <a:latin typeface="Cambria" panose="02040503050406030204" pitchFamily="18" charset="0"/>
                <a:ea typeface="Cambria" panose="02040503050406030204" pitchFamily="18" charset="0"/>
              </a:rPr>
              <a:t> </a:t>
            </a:r>
            <a:r>
              <a:rPr lang="en-US" dirty="0" err="1" smtClean="0">
                <a:solidFill>
                  <a:schemeClr val="tx1"/>
                </a:solidFill>
                <a:latin typeface="Cambria" panose="02040503050406030204" pitchFamily="18" charset="0"/>
                <a:ea typeface="Cambria" panose="02040503050406030204" pitchFamily="18" charset="0"/>
              </a:rPr>
              <a:t>Pengetahuan</a:t>
            </a:r>
            <a:endParaRPr lang="en-US" dirty="0">
              <a:solidFill>
                <a:schemeClr val="tx1"/>
              </a:solidFill>
              <a:latin typeface="Cambria" panose="02040503050406030204" pitchFamily="18" charset="0"/>
              <a:ea typeface="Cambria" panose="02040503050406030204" pitchFamily="18" charset="0"/>
            </a:endParaRPr>
          </a:p>
        </p:txBody>
      </p:sp>
      <p:grpSp>
        <p:nvGrpSpPr>
          <p:cNvPr id="52" name="Group 51"/>
          <p:cNvGrpSpPr/>
          <p:nvPr/>
        </p:nvGrpSpPr>
        <p:grpSpPr>
          <a:xfrm>
            <a:off x="3438797" y="2790726"/>
            <a:ext cx="2475240" cy="2123298"/>
            <a:chOff x="2972688" y="2915785"/>
            <a:chExt cx="2475240" cy="2123298"/>
          </a:xfrm>
        </p:grpSpPr>
        <p:sp>
          <p:nvSpPr>
            <p:cNvPr id="26" name="Rounded Rectangle 25"/>
            <p:cNvSpPr/>
            <p:nvPr/>
          </p:nvSpPr>
          <p:spPr>
            <a:xfrm>
              <a:off x="2972688" y="2915785"/>
              <a:ext cx="2256647" cy="288032"/>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latin typeface="Cambria" panose="02040503050406030204" pitchFamily="18" charset="0"/>
                  <a:ea typeface="Cambria" panose="02040503050406030204" pitchFamily="18" charset="0"/>
                </a:rPr>
                <a:t>Kecerdasan</a:t>
              </a:r>
              <a:r>
                <a:rPr lang="en-US" dirty="0" smtClean="0">
                  <a:solidFill>
                    <a:schemeClr val="tx1"/>
                  </a:solidFill>
                  <a:latin typeface="Cambria" panose="02040503050406030204" pitchFamily="18" charset="0"/>
                  <a:ea typeface="Cambria" panose="02040503050406030204" pitchFamily="18" charset="0"/>
                </a:rPr>
                <a:t> </a:t>
              </a:r>
              <a:r>
                <a:rPr lang="en-US" dirty="0" err="1" smtClean="0">
                  <a:solidFill>
                    <a:schemeClr val="tx1"/>
                  </a:solidFill>
                  <a:latin typeface="Cambria" panose="02040503050406030204" pitchFamily="18" charset="0"/>
                  <a:ea typeface="Cambria" panose="02040503050406030204" pitchFamily="18" charset="0"/>
                </a:rPr>
                <a:t>Manusia</a:t>
              </a:r>
              <a:endParaRPr lang="en-US" dirty="0">
                <a:solidFill>
                  <a:schemeClr val="tx1"/>
                </a:solidFill>
                <a:latin typeface="Cambria" panose="02040503050406030204" pitchFamily="18" charset="0"/>
                <a:ea typeface="Cambria" panose="02040503050406030204" pitchFamily="18" charset="0"/>
              </a:endParaRPr>
            </a:p>
          </p:txBody>
        </p:sp>
        <p:grpSp>
          <p:nvGrpSpPr>
            <p:cNvPr id="51" name="Group 50"/>
            <p:cNvGrpSpPr/>
            <p:nvPr/>
          </p:nvGrpSpPr>
          <p:grpSpPr>
            <a:xfrm>
              <a:off x="4652938" y="3239148"/>
              <a:ext cx="577935" cy="1799935"/>
              <a:chOff x="4652938" y="3239148"/>
              <a:chExt cx="577935" cy="1799935"/>
            </a:xfrm>
          </p:grpSpPr>
          <p:sp>
            <p:nvSpPr>
              <p:cNvPr id="21" name="Oval 20"/>
              <p:cNvSpPr/>
              <p:nvPr/>
            </p:nvSpPr>
            <p:spPr>
              <a:xfrm>
                <a:off x="4654809" y="3239148"/>
                <a:ext cx="576064" cy="576064"/>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Cambria" panose="02040503050406030204" pitchFamily="18" charset="0"/>
                    <a:ea typeface="Cambria" panose="02040503050406030204" pitchFamily="18" charset="0"/>
                  </a:rPr>
                  <a:t>IQ</a:t>
                </a:r>
                <a:endParaRPr lang="en-US" sz="1600" dirty="0">
                  <a:solidFill>
                    <a:schemeClr val="tx1"/>
                  </a:solidFill>
                  <a:latin typeface="Cambria" panose="02040503050406030204" pitchFamily="18" charset="0"/>
                  <a:ea typeface="Cambria" panose="02040503050406030204" pitchFamily="18" charset="0"/>
                </a:endParaRPr>
              </a:p>
            </p:txBody>
          </p:sp>
          <p:sp>
            <p:nvSpPr>
              <p:cNvPr id="27" name="Oval 26"/>
              <p:cNvSpPr/>
              <p:nvPr/>
            </p:nvSpPr>
            <p:spPr>
              <a:xfrm>
                <a:off x="4652938" y="4463019"/>
                <a:ext cx="576064" cy="576064"/>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Cambria" panose="02040503050406030204" pitchFamily="18" charset="0"/>
                    <a:ea typeface="Cambria" panose="02040503050406030204" pitchFamily="18" charset="0"/>
                  </a:rPr>
                  <a:t>S</a:t>
                </a:r>
                <a:r>
                  <a:rPr lang="en-US" sz="1400" dirty="0" smtClean="0">
                    <a:solidFill>
                      <a:schemeClr val="tx1"/>
                    </a:solidFill>
                    <a:latin typeface="Cambria" panose="02040503050406030204" pitchFamily="18" charset="0"/>
                    <a:ea typeface="Cambria" panose="02040503050406030204" pitchFamily="18" charset="0"/>
                  </a:rPr>
                  <a:t>Q</a:t>
                </a:r>
                <a:endParaRPr lang="en-US" sz="1400" dirty="0">
                  <a:solidFill>
                    <a:schemeClr val="tx1"/>
                  </a:solidFill>
                  <a:latin typeface="Cambria" panose="02040503050406030204" pitchFamily="18" charset="0"/>
                  <a:ea typeface="Cambria" panose="02040503050406030204" pitchFamily="18" charset="0"/>
                </a:endParaRPr>
              </a:p>
            </p:txBody>
          </p:sp>
          <p:sp>
            <p:nvSpPr>
              <p:cNvPr id="28" name="Oval 27"/>
              <p:cNvSpPr/>
              <p:nvPr/>
            </p:nvSpPr>
            <p:spPr>
              <a:xfrm>
                <a:off x="4654809" y="3861048"/>
                <a:ext cx="576064" cy="576064"/>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Cambria" panose="02040503050406030204" pitchFamily="18" charset="0"/>
                    <a:ea typeface="Cambria" panose="02040503050406030204" pitchFamily="18" charset="0"/>
                  </a:rPr>
                  <a:t>E</a:t>
                </a:r>
                <a:r>
                  <a:rPr lang="en-US" sz="1400" dirty="0" smtClean="0">
                    <a:solidFill>
                      <a:schemeClr val="tx1"/>
                    </a:solidFill>
                    <a:latin typeface="Cambria" panose="02040503050406030204" pitchFamily="18" charset="0"/>
                    <a:ea typeface="Cambria" panose="02040503050406030204" pitchFamily="18" charset="0"/>
                  </a:rPr>
                  <a:t>Q</a:t>
                </a:r>
                <a:endParaRPr lang="en-US" sz="1400" dirty="0">
                  <a:solidFill>
                    <a:schemeClr val="tx1"/>
                  </a:solidFill>
                  <a:latin typeface="Cambria" panose="02040503050406030204" pitchFamily="18" charset="0"/>
                  <a:ea typeface="Cambria" panose="02040503050406030204" pitchFamily="18" charset="0"/>
                </a:endParaRPr>
              </a:p>
            </p:txBody>
          </p:sp>
        </p:grpSp>
        <p:grpSp>
          <p:nvGrpSpPr>
            <p:cNvPr id="50" name="Group 49"/>
            <p:cNvGrpSpPr/>
            <p:nvPr/>
          </p:nvGrpSpPr>
          <p:grpSpPr>
            <a:xfrm>
              <a:off x="5229002" y="3059801"/>
              <a:ext cx="218926" cy="1737351"/>
              <a:chOff x="5229002" y="3059801"/>
              <a:chExt cx="218926" cy="1737351"/>
            </a:xfrm>
          </p:grpSpPr>
          <p:cxnSp>
            <p:nvCxnSpPr>
              <p:cNvPr id="36" name="Straight Connector 35"/>
              <p:cNvCxnSpPr>
                <a:stCxn id="26" idx="3"/>
              </p:cNvCxnSpPr>
              <p:nvPr/>
            </p:nvCxnSpPr>
            <p:spPr>
              <a:xfrm>
                <a:off x="5229335" y="3059801"/>
                <a:ext cx="218593" cy="9159"/>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447928" y="3068960"/>
                <a:ext cx="0" cy="1728192"/>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229335" y="3526915"/>
                <a:ext cx="218593" cy="9159"/>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5229002" y="4152874"/>
                <a:ext cx="218593" cy="9159"/>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229002" y="4774774"/>
                <a:ext cx="218593" cy="9159"/>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cxnSp>
        <p:nvCxnSpPr>
          <p:cNvPr id="44" name="Curved Connector 43"/>
          <p:cNvCxnSpPr>
            <a:stCxn id="9" idx="2"/>
            <a:endCxn id="7" idx="2"/>
          </p:cNvCxnSpPr>
          <p:nvPr/>
        </p:nvCxnSpPr>
        <p:spPr>
          <a:xfrm rot="16200000" flipH="1">
            <a:off x="1844480" y="3221746"/>
            <a:ext cx="892278" cy="600435"/>
          </a:xfrm>
          <a:prstGeom prst="curvedConnector2">
            <a:avLst/>
          </a:prstGeom>
          <a:ln w="1270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Curved Connector 46"/>
          <p:cNvCxnSpPr>
            <a:stCxn id="26" idx="2"/>
            <a:endCxn id="7" idx="0"/>
          </p:cNvCxnSpPr>
          <p:nvPr/>
        </p:nvCxnSpPr>
        <p:spPr>
          <a:xfrm rot="5400000">
            <a:off x="3720926" y="3121907"/>
            <a:ext cx="889345" cy="803046"/>
          </a:xfrm>
          <a:prstGeom prst="curvedConnector2">
            <a:avLst/>
          </a:prstGeom>
          <a:ln w="1270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Content Placeholder 2"/>
          <p:cNvSpPr txBox="1">
            <a:spLocks/>
          </p:cNvSpPr>
          <p:nvPr/>
        </p:nvSpPr>
        <p:spPr>
          <a:xfrm>
            <a:off x="6357660" y="3767788"/>
            <a:ext cx="4778900" cy="2037475"/>
          </a:xfrm>
          <a:prstGeom prst="roundRect">
            <a:avLst/>
          </a:prstGeom>
          <a:solidFill>
            <a:schemeClr val="accent5">
              <a:lumMod val="40000"/>
              <a:lumOff val="60000"/>
            </a:schemeClr>
          </a:solidFill>
        </p:spPr>
        <p:txBody>
          <a:bodyPr vert="horz" lIns="91440" tIns="45720" rIns="91440" bIns="45720" rtlCol="0" anchor="ct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Kekayaan intelektual adalah kekayaan yang lahir dari setiap aktivitas yang melibatkan kemampuan intelektual manusia, seperti dalam bidang teknologi, IPTEK, Kesenian, kesusastraan, musik, lagu, dan kartun.</a:t>
            </a:r>
          </a:p>
        </p:txBody>
      </p:sp>
      <p:sp>
        <p:nvSpPr>
          <p:cNvPr id="53" name="Rectangle 52"/>
          <p:cNvSpPr/>
          <p:nvPr/>
        </p:nvSpPr>
        <p:spPr>
          <a:xfrm>
            <a:off x="2126921" y="5898758"/>
            <a:ext cx="2098395" cy="338554"/>
          </a:xfrm>
          <a:prstGeom prst="rect">
            <a:avLst/>
          </a:prstGeom>
        </p:spPr>
        <p:txBody>
          <a:bodyPr wrap="none">
            <a:spAutoFit/>
          </a:bodyPr>
          <a:lstStyle/>
          <a:p>
            <a:pPr algn="ctr"/>
            <a:r>
              <a:rPr lang="id-ID" sz="1600" dirty="0">
                <a:latin typeface="Cambria" panose="02040503050406030204" pitchFamily="18" charset="0"/>
                <a:ea typeface="Cambria" panose="02040503050406030204" pitchFamily="18" charset="0"/>
              </a:rPr>
              <a:t>Proses munculnya </a:t>
            </a:r>
            <a:r>
              <a:rPr lang="id-ID" sz="1600" dirty="0" smtClean="0">
                <a:latin typeface="Cambria" panose="02040503050406030204" pitchFamily="18" charset="0"/>
                <a:ea typeface="Cambria" panose="02040503050406030204" pitchFamily="18" charset="0"/>
              </a:rPr>
              <a:t>ide</a:t>
            </a:r>
            <a:endParaRPr lang="id-ID" sz="1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1036522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Rounded Rectangle 5"/>
          <p:cNvSpPr/>
          <p:nvPr/>
        </p:nvSpPr>
        <p:spPr>
          <a:xfrm>
            <a:off x="837652" y="593756"/>
            <a:ext cx="10501459" cy="6147612"/>
          </a:xfrm>
          <a:prstGeom prst="roundRect">
            <a:avLst>
              <a:gd name="adj" fmla="val 1248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Content Placeholder 2"/>
          <p:cNvSpPr txBox="1">
            <a:spLocks/>
          </p:cNvSpPr>
          <p:nvPr/>
        </p:nvSpPr>
        <p:spPr>
          <a:xfrm>
            <a:off x="1325014" y="882823"/>
            <a:ext cx="9505056" cy="1152128"/>
          </a:xfrm>
          <a:prstGeom prst="rect">
            <a:avLst/>
          </a:prstGeom>
          <a:solidFill>
            <a:schemeClr val="accent4">
              <a:lumMod val="20000"/>
              <a:lumOff val="80000"/>
            </a:schemeClr>
          </a:solidFill>
        </p:spPr>
        <p:txBody>
          <a:bodyPr vert="horz" lIns="91440" tIns="45720" rIns="91440" bIns="45720" rtlCol="0" anchor="ctr">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Hak Kekayaan Intelektual (HKI) atau Hak atas Kekayaan Intelektual (HaKI) bisa dimiliki seseorang ketika menemukan sesuatu hal yang baru, sebagai hasil kerja </a:t>
            </a:r>
            <a:r>
              <a:rPr lang="id-ID" sz="2000" dirty="0" smtClean="0">
                <a:latin typeface="Cambria" panose="02040503050406030204" pitchFamily="18" charset="0"/>
                <a:ea typeface="Cambria" panose="02040503050406030204" pitchFamily="18" charset="0"/>
              </a:rPr>
              <a:t>ke</a:t>
            </a:r>
            <a:r>
              <a:rPr lang="en-US" sz="2000" dirty="0" smtClean="0">
                <a:latin typeface="Cambria" panose="02040503050406030204" pitchFamily="18" charset="0"/>
                <a:ea typeface="Cambria" panose="02040503050406030204" pitchFamily="18" charset="0"/>
              </a:rPr>
              <a:t>r</a:t>
            </a:r>
            <a:r>
              <a:rPr lang="id-ID" sz="2000" dirty="0" smtClean="0">
                <a:latin typeface="Cambria" panose="02040503050406030204" pitchFamily="18" charset="0"/>
                <a:ea typeface="Cambria" panose="02040503050406030204" pitchFamily="18" charset="0"/>
              </a:rPr>
              <a:t>as</a:t>
            </a:r>
            <a:r>
              <a:rPr lang="id-ID" sz="2000" dirty="0">
                <a:latin typeface="Cambria" panose="02040503050406030204" pitchFamily="18" charset="0"/>
                <a:ea typeface="Cambria" panose="02040503050406030204" pitchFamily="18" charset="0"/>
              </a:rPr>
              <a:t>, percobaan, riset, dan olah pikir menggunakan kecerdasarkan dan ilmu pengetahuan yang dimilikinya.</a:t>
            </a:r>
          </a:p>
        </p:txBody>
      </p:sp>
      <p:sp>
        <p:nvSpPr>
          <p:cNvPr id="12" name="Content Placeholder 2"/>
          <p:cNvSpPr txBox="1">
            <a:spLocks/>
          </p:cNvSpPr>
          <p:nvPr/>
        </p:nvSpPr>
        <p:spPr>
          <a:xfrm>
            <a:off x="1325014" y="2324018"/>
            <a:ext cx="9505056" cy="398530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dirty="0">
                <a:latin typeface="Cambria" panose="02040503050406030204" pitchFamily="18" charset="0"/>
                <a:ea typeface="Cambria" panose="02040503050406030204" pitchFamily="18" charset="0"/>
              </a:rPr>
              <a:t>Beberapa tujuan dicetuskannya HKI bagi orang yang mengajukannya, </a:t>
            </a:r>
            <a:r>
              <a:rPr lang="id-ID" sz="2000" dirty="0" smtClean="0">
                <a:latin typeface="Cambria" panose="02040503050406030204" pitchFamily="18" charset="0"/>
                <a:ea typeface="Cambria" panose="02040503050406030204" pitchFamily="18" charset="0"/>
              </a:rPr>
              <a:t>yaitu</a:t>
            </a:r>
            <a:r>
              <a:rPr lang="en-US" sz="2000" dirty="0" smtClean="0">
                <a:latin typeface="Cambria" panose="02040503050406030204" pitchFamily="18" charset="0"/>
                <a:ea typeface="Cambria" panose="02040503050406030204" pitchFamily="18" charset="0"/>
              </a:rPr>
              <a:t>:</a:t>
            </a:r>
            <a:endParaRPr lang="id-ID" sz="2000" dirty="0" smtClean="0">
              <a:latin typeface="Cambria" panose="02040503050406030204" pitchFamily="18" charset="0"/>
              <a:ea typeface="Cambria" panose="02040503050406030204" pitchFamily="18" charset="0"/>
            </a:endParaRPr>
          </a:p>
          <a:p>
            <a:pPr marL="457200" indent="-457200">
              <a:buFont typeface="+mj-lt"/>
              <a:buAutoNum type="arabicParenR"/>
            </a:pPr>
            <a:r>
              <a:rPr lang="id-ID" sz="2000" dirty="0" smtClean="0">
                <a:latin typeface="Cambria" panose="02040503050406030204" pitchFamily="18" charset="0"/>
                <a:ea typeface="Cambria" panose="02040503050406030204" pitchFamily="18" charset="0"/>
              </a:rPr>
              <a:t>Melindungi hak seseorang berupa kejelasan hukum dan dokumentasi resmi terkait dengan kekayaan intelektual yang dimiliki.</a:t>
            </a:r>
          </a:p>
          <a:p>
            <a:pPr marL="457200" indent="-457200">
              <a:buFont typeface="+mj-lt"/>
              <a:buAutoNum type="arabicParenR"/>
            </a:pPr>
            <a:r>
              <a:rPr lang="id-ID" sz="2000" dirty="0" smtClean="0">
                <a:latin typeface="Cambria" panose="02040503050406030204" pitchFamily="18" charset="0"/>
                <a:ea typeface="Cambria" panose="02040503050406030204" pitchFamily="18" charset="0"/>
              </a:rPr>
              <a:t>Mencatat </a:t>
            </a:r>
            <a:r>
              <a:rPr lang="id-ID" sz="2000" dirty="0">
                <a:latin typeface="Cambria" panose="02040503050406030204" pitchFamily="18" charset="0"/>
                <a:ea typeface="Cambria" panose="02040503050406030204" pitchFamily="18" charset="0"/>
              </a:rPr>
              <a:t>dan memberikan </a:t>
            </a:r>
            <a:r>
              <a:rPr lang="id-ID" sz="2000" i="1" dirty="0">
                <a:latin typeface="Cambria" panose="02040503050406030204" pitchFamily="18" charset="0"/>
                <a:ea typeface="Cambria" panose="02040503050406030204" pitchFamily="18" charset="0"/>
              </a:rPr>
              <a:t>reward</a:t>
            </a:r>
            <a:r>
              <a:rPr lang="id-ID" sz="2000" dirty="0">
                <a:latin typeface="Cambria" panose="02040503050406030204" pitchFamily="18" charset="0"/>
                <a:ea typeface="Cambria" panose="02040503050406030204" pitchFamily="18" charset="0"/>
              </a:rPr>
              <a:t> pada seseorang yang telah berhasil menciptakan suatu hal baru yang berguna secara ekonomi dan mendorong perkembangan pengetahuan.</a:t>
            </a:r>
          </a:p>
          <a:p>
            <a:pPr marL="457200" indent="-457200">
              <a:buFont typeface="+mj-lt"/>
              <a:buAutoNum type="arabicParenR"/>
            </a:pPr>
            <a:r>
              <a:rPr lang="id-ID" sz="2000" dirty="0">
                <a:latin typeface="Cambria" panose="02040503050406030204" pitchFamily="18" charset="0"/>
                <a:ea typeface="Cambria" panose="02040503050406030204" pitchFamily="18" charset="0"/>
              </a:rPr>
              <a:t>Membantu mempopulerkan karya cipta tersebut pada publik.</a:t>
            </a:r>
          </a:p>
          <a:p>
            <a:pPr marL="457200" indent="-457200">
              <a:buFont typeface="+mj-lt"/>
              <a:buAutoNum type="arabicParenR"/>
            </a:pPr>
            <a:r>
              <a:rPr lang="id-ID" sz="2000" dirty="0">
                <a:latin typeface="Cambria" panose="02040503050406030204" pitchFamily="18" charset="0"/>
                <a:ea typeface="Cambria" panose="02040503050406030204" pitchFamily="18" charset="0"/>
              </a:rPr>
              <a:t>Mendorong transfer </a:t>
            </a:r>
            <a:r>
              <a:rPr lang="id-ID" sz="2000" i="1" dirty="0">
                <a:latin typeface="Cambria" panose="02040503050406030204" pitchFamily="18" charset="0"/>
                <a:ea typeface="Cambria" panose="02040503050406030204" pitchFamily="18" charset="0"/>
              </a:rPr>
              <a:t>knowledge and information </a:t>
            </a:r>
            <a:r>
              <a:rPr lang="id-ID" sz="2000" dirty="0">
                <a:latin typeface="Cambria" panose="02040503050406030204" pitchFamily="18" charset="0"/>
                <a:ea typeface="Cambria" panose="02040503050406030204" pitchFamily="18" charset="0"/>
              </a:rPr>
              <a:t>bagi orang lain melalui pengakuan dan jaminan hukum HaKI.</a:t>
            </a:r>
          </a:p>
          <a:p>
            <a:pPr marL="457200" indent="-457200">
              <a:buFont typeface="+mj-lt"/>
              <a:buAutoNum type="arabicParenR"/>
            </a:pPr>
            <a:r>
              <a:rPr lang="id-ID" sz="2000" dirty="0">
                <a:latin typeface="Cambria" panose="02040503050406030204" pitchFamily="18" charset="0"/>
                <a:ea typeface="Cambria" panose="02040503050406030204" pitchFamily="18" charset="0"/>
              </a:rPr>
              <a:t>Menjamin kekuatan hukum sebagai bentuk perlindungan terhadap karya cipta.</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16104882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0" name="Google Shape;2256;p101"/>
          <p:cNvSpPr/>
          <p:nvPr/>
        </p:nvSpPr>
        <p:spPr>
          <a:xfrm>
            <a:off x="1896008" y="1268760"/>
            <a:ext cx="2575067" cy="4680520"/>
          </a:xfrm>
          <a:prstGeom prst="roundRect">
            <a:avLst/>
          </a:prstGeom>
          <a:solidFill>
            <a:schemeClr val="accent6">
              <a:lumMod val="40000"/>
              <a:lumOff val="6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A0A299"/>
              </a:solidFill>
              <a:effectLst/>
              <a:uLnTx/>
              <a:uFillTx/>
              <a:latin typeface="Arial"/>
              <a:ea typeface="+mn-ea"/>
              <a:cs typeface="Arial"/>
              <a:sym typeface="Arial"/>
            </a:endParaRPr>
          </a:p>
        </p:txBody>
      </p:sp>
      <p:sp>
        <p:nvSpPr>
          <p:cNvPr id="12" name="Google Shape;2257;p101"/>
          <p:cNvSpPr/>
          <p:nvPr/>
        </p:nvSpPr>
        <p:spPr>
          <a:xfrm>
            <a:off x="4800849" y="1268760"/>
            <a:ext cx="2575067" cy="4680520"/>
          </a:xfrm>
          <a:prstGeom prst="roundRect">
            <a:avLst/>
          </a:prstGeom>
          <a:solidFill>
            <a:srgbClr val="F6E2E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A0A299"/>
              </a:solidFill>
              <a:effectLst/>
              <a:uLnTx/>
              <a:uFillTx/>
              <a:latin typeface="Arial"/>
              <a:ea typeface="+mn-ea"/>
              <a:cs typeface="Arial"/>
              <a:sym typeface="Arial"/>
            </a:endParaRPr>
          </a:p>
        </p:txBody>
      </p:sp>
      <p:sp>
        <p:nvSpPr>
          <p:cNvPr id="13" name="Google Shape;2258;p101"/>
          <p:cNvSpPr/>
          <p:nvPr/>
        </p:nvSpPr>
        <p:spPr>
          <a:xfrm>
            <a:off x="7705690" y="1268760"/>
            <a:ext cx="2575067" cy="4680520"/>
          </a:xfrm>
          <a:prstGeom prst="roundRect">
            <a:avLst/>
          </a:prstGeom>
          <a:solidFill>
            <a:schemeClr val="accent1">
              <a:lumMod val="40000"/>
              <a:lumOff val="6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A0A299"/>
              </a:solidFill>
              <a:effectLst/>
              <a:uLnTx/>
              <a:uFillTx/>
              <a:latin typeface="Arial"/>
              <a:ea typeface="+mn-ea"/>
              <a:cs typeface="Arial"/>
              <a:sym typeface="Arial"/>
            </a:endParaRPr>
          </a:p>
        </p:txBody>
      </p:sp>
      <p:sp>
        <p:nvSpPr>
          <p:cNvPr id="14" name="Google Shape;2259;p101"/>
          <p:cNvSpPr txBox="1"/>
          <p:nvPr/>
        </p:nvSpPr>
        <p:spPr>
          <a:xfrm>
            <a:off x="1874200" y="2198276"/>
            <a:ext cx="2575067" cy="478777"/>
          </a:xfrm>
          <a:prstGeom prst="rect">
            <a:avLst/>
          </a:prstGeom>
          <a:noFill/>
          <a:ln>
            <a:noFill/>
          </a:ln>
        </p:spPr>
        <p:txBody>
          <a:bodyPr spcFirstLastPara="1" wrap="square" lIns="91425" tIns="91425" rIns="91425" bIns="91425" anchor="ctr" anchorCtr="0">
            <a:noAutofit/>
          </a:bodyPr>
          <a:lstStyle/>
          <a:p>
            <a:pPr algn="ctr"/>
            <a:r>
              <a:rPr lang="id-ID" sz="2000" b="1" i="1" dirty="0">
                <a:latin typeface="Cambria" panose="02040503050406030204" pitchFamily="18" charset="0"/>
                <a:ea typeface="Cambria" panose="02040503050406030204" pitchFamily="18" charset="0"/>
              </a:rPr>
              <a:t>Commercial License</a:t>
            </a:r>
          </a:p>
        </p:txBody>
      </p:sp>
      <p:sp>
        <p:nvSpPr>
          <p:cNvPr id="15" name="Google Shape;2260;p101"/>
          <p:cNvSpPr txBox="1"/>
          <p:nvPr/>
        </p:nvSpPr>
        <p:spPr>
          <a:xfrm>
            <a:off x="4800849" y="2198275"/>
            <a:ext cx="2575067" cy="478777"/>
          </a:xfrm>
          <a:prstGeom prst="rect">
            <a:avLst/>
          </a:prstGeom>
          <a:noFill/>
          <a:ln>
            <a:noFill/>
          </a:ln>
        </p:spPr>
        <p:txBody>
          <a:bodyPr spcFirstLastPara="1" wrap="square" lIns="91425" tIns="91425" rIns="91425" bIns="91425" anchor="ctr" anchorCtr="0">
            <a:noAutofit/>
          </a:bodyPr>
          <a:lstStyle/>
          <a:p>
            <a:pPr algn="ctr" defTabSz="449263"/>
            <a:r>
              <a:rPr lang="id-ID" sz="2000" b="1" i="1" dirty="0">
                <a:latin typeface="Cambria" panose="02040503050406030204" pitchFamily="18" charset="0"/>
                <a:ea typeface="Cambria" panose="02040503050406030204" pitchFamily="18" charset="0"/>
              </a:rPr>
              <a:t>Open Source License</a:t>
            </a:r>
          </a:p>
        </p:txBody>
      </p:sp>
      <p:sp>
        <p:nvSpPr>
          <p:cNvPr id="16" name="Google Shape;2261;p101"/>
          <p:cNvSpPr txBox="1"/>
          <p:nvPr/>
        </p:nvSpPr>
        <p:spPr>
          <a:xfrm>
            <a:off x="7705689" y="2198275"/>
            <a:ext cx="2575067" cy="478777"/>
          </a:xfrm>
          <a:prstGeom prst="rect">
            <a:avLst/>
          </a:prstGeom>
          <a:noFill/>
          <a:ln>
            <a:noFill/>
          </a:ln>
        </p:spPr>
        <p:txBody>
          <a:bodyPr spcFirstLastPara="1" wrap="square" lIns="91425" tIns="91425" rIns="91425" bIns="91425" anchor="ctr" anchorCtr="0">
            <a:noAutofit/>
          </a:bodyPr>
          <a:lstStyle/>
          <a:p>
            <a:pPr algn="ctr" defTabSz="449263"/>
            <a:r>
              <a:rPr lang="id-ID" sz="2000" b="1" i="1" dirty="0">
                <a:latin typeface="Cambria" panose="02040503050406030204" pitchFamily="18" charset="0"/>
                <a:ea typeface="Cambria" panose="02040503050406030204" pitchFamily="18" charset="0"/>
              </a:rPr>
              <a:t>Trial license</a:t>
            </a:r>
          </a:p>
        </p:txBody>
      </p:sp>
      <p:sp>
        <p:nvSpPr>
          <p:cNvPr id="17" name="Google Shape;2262;p101"/>
          <p:cNvSpPr txBox="1"/>
          <p:nvPr/>
        </p:nvSpPr>
        <p:spPr>
          <a:xfrm>
            <a:off x="7705690" y="2677053"/>
            <a:ext cx="2575067" cy="2120100"/>
          </a:xfrm>
          <a:prstGeom prst="rect">
            <a:avLst/>
          </a:prstGeom>
          <a:noFill/>
          <a:ln>
            <a:noFill/>
          </a:ln>
        </p:spPr>
        <p:txBody>
          <a:bodyPr spcFirstLastPara="1" wrap="square" lIns="91425" tIns="91425" rIns="91425" bIns="91425" anchor="ctr" anchorCtr="0">
            <a:noAutofit/>
          </a:bodyPr>
          <a:lstStyle/>
          <a:p>
            <a:pPr algn="ctr" defTabSz="449263"/>
            <a:r>
              <a:rPr lang="id-ID" dirty="0">
                <a:latin typeface="Cambria" panose="02040503050406030204" pitchFamily="18" charset="0"/>
                <a:ea typeface="Cambria" panose="02040503050406030204" pitchFamily="18" charset="0"/>
              </a:rPr>
              <a:t>Model lisensi ini </a:t>
            </a:r>
            <a:r>
              <a:rPr lang="id-ID" dirty="0" smtClean="0">
                <a:latin typeface="Cambria" panose="02040503050406030204" pitchFamily="18" charset="0"/>
                <a:ea typeface="Cambria" panose="02040503050406030204" pitchFamily="18" charset="0"/>
              </a:rPr>
              <a:t>memberikan </a:t>
            </a:r>
            <a:r>
              <a:rPr lang="id-ID" dirty="0">
                <a:latin typeface="Cambria" panose="02040503050406030204" pitchFamily="18" charset="0"/>
                <a:ea typeface="Cambria" panose="02040503050406030204" pitchFamily="18" charset="0"/>
              </a:rPr>
              <a:t>versi demo aplikasi dengan batasan pengoperasian dalam waktu tertentuu atau fungsi operasi tidak penuh.</a:t>
            </a:r>
          </a:p>
        </p:txBody>
      </p:sp>
      <p:sp>
        <p:nvSpPr>
          <p:cNvPr id="18" name="Google Shape;2263;p101"/>
          <p:cNvSpPr txBox="1"/>
          <p:nvPr/>
        </p:nvSpPr>
        <p:spPr>
          <a:xfrm>
            <a:off x="4800849" y="2595151"/>
            <a:ext cx="2575067" cy="3063897"/>
          </a:xfrm>
          <a:prstGeom prst="rect">
            <a:avLst/>
          </a:prstGeom>
          <a:noFill/>
          <a:ln>
            <a:noFill/>
          </a:ln>
        </p:spPr>
        <p:txBody>
          <a:bodyPr spcFirstLastPara="1" wrap="square" lIns="91425" tIns="91425" rIns="91425" bIns="91425" anchor="ctr" anchorCtr="0">
            <a:noAutofit/>
          </a:bodyPr>
          <a:lstStyle/>
          <a:p>
            <a:pPr algn="ctr" defTabSz="449263"/>
            <a:r>
              <a:rPr lang="id-ID" dirty="0">
                <a:latin typeface="Cambria" panose="02040503050406030204" pitchFamily="18" charset="0"/>
                <a:ea typeface="Cambria" panose="02040503050406030204" pitchFamily="18" charset="0"/>
              </a:rPr>
              <a:t>Lisensi ini khusus diciptakan </a:t>
            </a:r>
            <a:r>
              <a:rPr lang="en-US" dirty="0" smtClean="0">
                <a:latin typeface="Cambria" panose="02040503050406030204" pitchFamily="18" charset="0"/>
                <a:ea typeface="Cambria" panose="02040503050406030204" pitchFamily="18" charset="0"/>
              </a:rPr>
              <a:t>dengan t</a:t>
            </a:r>
            <a:r>
              <a:rPr lang="id-ID" dirty="0" smtClean="0">
                <a:latin typeface="Cambria" panose="02040503050406030204" pitchFamily="18" charset="0"/>
                <a:ea typeface="Cambria" panose="02040503050406030204" pitchFamily="18" charset="0"/>
              </a:rPr>
              <a:t>ujuan berbagi </a:t>
            </a:r>
            <a:r>
              <a:rPr lang="id-ID" dirty="0">
                <a:latin typeface="Cambria" panose="02040503050406030204" pitchFamily="18" charset="0"/>
                <a:ea typeface="Cambria" panose="02040503050406030204" pitchFamily="18" charset="0"/>
              </a:rPr>
              <a:t>aplikasi secara gratis dan memungkinkan pengguna lain untuk melihat, memodifikasi, dan mengembangkannya lebih baik.</a:t>
            </a:r>
          </a:p>
        </p:txBody>
      </p:sp>
      <p:sp>
        <p:nvSpPr>
          <p:cNvPr id="19" name="Google Shape;2264;p101"/>
          <p:cNvSpPr txBox="1"/>
          <p:nvPr/>
        </p:nvSpPr>
        <p:spPr>
          <a:xfrm>
            <a:off x="1896008" y="2564904"/>
            <a:ext cx="2575067" cy="3075193"/>
          </a:xfrm>
          <a:prstGeom prst="rect">
            <a:avLst/>
          </a:prstGeom>
          <a:noFill/>
          <a:ln>
            <a:noFill/>
          </a:ln>
        </p:spPr>
        <p:txBody>
          <a:bodyPr spcFirstLastPara="1" wrap="square" lIns="91425" tIns="91425" rIns="91425" bIns="91425" anchor="ctr" anchorCtr="0">
            <a:noAutofit/>
          </a:bodyPr>
          <a:lstStyle/>
          <a:p>
            <a:pPr lvl="0" algn="ctr">
              <a:buClr>
                <a:srgbClr val="000000"/>
              </a:buClr>
            </a:pPr>
            <a:r>
              <a:rPr lang="en-US" dirty="0" smtClean="0">
                <a:latin typeface="Cambria" panose="02040503050406030204" pitchFamily="18" charset="0"/>
                <a:ea typeface="Cambria" panose="02040503050406030204" pitchFamily="18" charset="0"/>
              </a:rPr>
              <a:t>T</a:t>
            </a:r>
            <a:r>
              <a:rPr lang="id-ID" dirty="0" smtClean="0">
                <a:latin typeface="Cambria" panose="02040503050406030204" pitchFamily="18" charset="0"/>
                <a:ea typeface="Cambria" panose="02040503050406030204" pitchFamily="18" charset="0"/>
              </a:rPr>
              <a:t>ujuan </a:t>
            </a:r>
            <a:r>
              <a:rPr lang="id-ID" dirty="0">
                <a:latin typeface="Cambria" panose="02040503050406030204" pitchFamily="18" charset="0"/>
                <a:ea typeface="Cambria" panose="02040503050406030204" pitchFamily="18" charset="0"/>
              </a:rPr>
              <a:t>memperoleh keuntungan atau profit bagi </a:t>
            </a:r>
            <a:r>
              <a:rPr lang="id-ID" dirty="0" smtClean="0">
                <a:latin typeface="Cambria" panose="02040503050406030204" pitchFamily="18" charset="0"/>
                <a:ea typeface="Cambria" panose="02040503050406030204" pitchFamily="18" charset="0"/>
              </a:rPr>
              <a:t>vendornya.</a:t>
            </a:r>
            <a:r>
              <a:rPr lang="en-US" dirty="0" smtClean="0">
                <a:latin typeface="Cambria" panose="02040503050406030204" pitchFamily="18" charset="0"/>
                <a:ea typeface="Cambria" panose="02040503050406030204" pitchFamily="18" charset="0"/>
              </a:rPr>
              <a:t> D</a:t>
            </a:r>
            <a:r>
              <a:rPr lang="id-ID" dirty="0" smtClean="0">
                <a:latin typeface="Cambria" panose="02040503050406030204" pitchFamily="18" charset="0"/>
                <a:ea typeface="Cambria" panose="02040503050406030204" pitchFamily="18" charset="0"/>
              </a:rPr>
              <a:t>ilindungi </a:t>
            </a:r>
            <a:r>
              <a:rPr lang="id-ID" dirty="0">
                <a:latin typeface="Cambria" panose="02040503050406030204" pitchFamily="18" charset="0"/>
                <a:ea typeface="Cambria" panose="02040503050406030204" pitchFamily="18" charset="0"/>
              </a:rPr>
              <a:t>undang-undang dan </a:t>
            </a:r>
            <a:r>
              <a:rPr lang="id-ID" dirty="0" smtClean="0">
                <a:latin typeface="Cambria" panose="02040503050406030204" pitchFamily="18" charset="0"/>
                <a:ea typeface="Cambria" panose="02040503050406030204" pitchFamily="18" charset="0"/>
              </a:rPr>
              <a:t>telah </a:t>
            </a:r>
            <a:r>
              <a:rPr lang="id-ID" dirty="0">
                <a:latin typeface="Cambria" panose="02040503050406030204" pitchFamily="18" charset="0"/>
                <a:ea typeface="Cambria" panose="02040503050406030204" pitchFamily="18" charset="0"/>
              </a:rPr>
              <a:t>didaftarkan sebagai hak cipta. Untuk menggunakan produk ini, user harus membeli lisensi secara resmi.</a:t>
            </a:r>
            <a:endParaRPr kumimoji="0" sz="1700" b="0" i="0" u="none" strike="noStrike" kern="0" cap="none" spc="0" normalizeH="0" baseline="0" noProof="0" dirty="0">
              <a:ln>
                <a:noFill/>
              </a:ln>
              <a:solidFill>
                <a:srgbClr val="40474B"/>
              </a:solidFill>
              <a:effectLst/>
              <a:uLnTx/>
              <a:uFillTx/>
              <a:latin typeface="Cambria" panose="02040503050406030204" pitchFamily="18" charset="0"/>
              <a:ea typeface="Cambria" panose="02040503050406030204" pitchFamily="18" charset="0"/>
              <a:cs typeface="Calibri" panose="020F0502020204030204" pitchFamily="34" charset="0"/>
              <a:sym typeface="Manjari"/>
            </a:endParaRPr>
          </a:p>
        </p:txBody>
      </p:sp>
      <p:grpSp>
        <p:nvGrpSpPr>
          <p:cNvPr id="22" name="Google Shape;2267;p101"/>
          <p:cNvGrpSpPr/>
          <p:nvPr/>
        </p:nvGrpSpPr>
        <p:grpSpPr>
          <a:xfrm>
            <a:off x="8738513" y="1556792"/>
            <a:ext cx="509417" cy="508370"/>
            <a:chOff x="-38686275" y="2314400"/>
            <a:chExt cx="316650" cy="316000"/>
          </a:xfrm>
          <a:solidFill>
            <a:schemeClr val="tx1"/>
          </a:solidFill>
        </p:grpSpPr>
        <p:sp>
          <p:nvSpPr>
            <p:cNvPr id="23" name="Google Shape;2268;p101"/>
            <p:cNvSpPr/>
            <p:nvPr/>
          </p:nvSpPr>
          <p:spPr>
            <a:xfrm>
              <a:off x="-38686275" y="2314400"/>
              <a:ext cx="316650" cy="316000"/>
            </a:xfrm>
            <a:custGeom>
              <a:avLst/>
              <a:gdLst/>
              <a:ahLst/>
              <a:cxnLst/>
              <a:rect l="l" t="t" r="r" b="b"/>
              <a:pathLst>
                <a:path w="12666" h="12640" extrusionOk="0">
                  <a:moveTo>
                    <a:pt x="8161" y="852"/>
                  </a:moveTo>
                  <a:cubicBezTo>
                    <a:pt x="8381" y="852"/>
                    <a:pt x="8539" y="1041"/>
                    <a:pt x="8570" y="1262"/>
                  </a:cubicBezTo>
                  <a:lnTo>
                    <a:pt x="8570" y="1703"/>
                  </a:lnTo>
                  <a:lnTo>
                    <a:pt x="4160" y="1703"/>
                  </a:lnTo>
                  <a:lnTo>
                    <a:pt x="4160" y="1230"/>
                  </a:lnTo>
                  <a:lnTo>
                    <a:pt x="4128" y="1230"/>
                  </a:lnTo>
                  <a:cubicBezTo>
                    <a:pt x="4128" y="1199"/>
                    <a:pt x="4128" y="1104"/>
                    <a:pt x="4160" y="1073"/>
                  </a:cubicBezTo>
                  <a:cubicBezTo>
                    <a:pt x="4254" y="915"/>
                    <a:pt x="4380" y="852"/>
                    <a:pt x="4569" y="852"/>
                  </a:cubicBezTo>
                  <a:close/>
                  <a:moveTo>
                    <a:pt x="11437" y="2427"/>
                  </a:moveTo>
                  <a:cubicBezTo>
                    <a:pt x="11658" y="2427"/>
                    <a:pt x="11815" y="2616"/>
                    <a:pt x="11847" y="2805"/>
                  </a:cubicBezTo>
                  <a:lnTo>
                    <a:pt x="11847" y="5641"/>
                  </a:lnTo>
                  <a:cubicBezTo>
                    <a:pt x="11847" y="5830"/>
                    <a:pt x="11721" y="5987"/>
                    <a:pt x="11563" y="6050"/>
                  </a:cubicBezTo>
                  <a:cubicBezTo>
                    <a:pt x="11542" y="6061"/>
                    <a:pt x="11532" y="6064"/>
                    <a:pt x="11478" y="6064"/>
                  </a:cubicBezTo>
                  <a:cubicBezTo>
                    <a:pt x="11371" y="6064"/>
                    <a:pt x="11091" y="6050"/>
                    <a:pt x="10208" y="6050"/>
                  </a:cubicBezTo>
                  <a:lnTo>
                    <a:pt x="10208" y="4822"/>
                  </a:lnTo>
                  <a:cubicBezTo>
                    <a:pt x="10208" y="4570"/>
                    <a:pt x="9988" y="4381"/>
                    <a:pt x="9767" y="4381"/>
                  </a:cubicBezTo>
                  <a:lnTo>
                    <a:pt x="8129" y="4381"/>
                  </a:lnTo>
                  <a:cubicBezTo>
                    <a:pt x="7877" y="4381"/>
                    <a:pt x="7688" y="4570"/>
                    <a:pt x="7688" y="4822"/>
                  </a:cubicBezTo>
                  <a:lnTo>
                    <a:pt x="7688" y="6050"/>
                  </a:lnTo>
                  <a:lnTo>
                    <a:pt x="4916" y="6050"/>
                  </a:lnTo>
                  <a:lnTo>
                    <a:pt x="4916" y="4822"/>
                  </a:lnTo>
                  <a:cubicBezTo>
                    <a:pt x="4916" y="4570"/>
                    <a:pt x="4727" y="4381"/>
                    <a:pt x="4506" y="4381"/>
                  </a:cubicBezTo>
                  <a:lnTo>
                    <a:pt x="2836" y="4381"/>
                  </a:lnTo>
                  <a:cubicBezTo>
                    <a:pt x="2710" y="4381"/>
                    <a:pt x="2647" y="4412"/>
                    <a:pt x="2553" y="4507"/>
                  </a:cubicBezTo>
                  <a:cubicBezTo>
                    <a:pt x="2490" y="4570"/>
                    <a:pt x="2458" y="4696"/>
                    <a:pt x="2458" y="4790"/>
                  </a:cubicBezTo>
                  <a:lnTo>
                    <a:pt x="2458" y="5987"/>
                  </a:lnTo>
                  <a:lnTo>
                    <a:pt x="1230" y="5987"/>
                  </a:lnTo>
                  <a:cubicBezTo>
                    <a:pt x="978" y="5987"/>
                    <a:pt x="820" y="5798"/>
                    <a:pt x="788" y="5578"/>
                  </a:cubicBezTo>
                  <a:lnTo>
                    <a:pt x="788" y="2805"/>
                  </a:lnTo>
                  <a:cubicBezTo>
                    <a:pt x="788" y="2585"/>
                    <a:pt x="978" y="2427"/>
                    <a:pt x="1230" y="2427"/>
                  </a:cubicBezTo>
                  <a:close/>
                  <a:moveTo>
                    <a:pt x="4128" y="5200"/>
                  </a:moveTo>
                  <a:lnTo>
                    <a:pt x="4128" y="6428"/>
                  </a:lnTo>
                  <a:cubicBezTo>
                    <a:pt x="4128" y="6586"/>
                    <a:pt x="4065" y="6712"/>
                    <a:pt x="3939" y="6775"/>
                  </a:cubicBezTo>
                  <a:cubicBezTo>
                    <a:pt x="3857" y="6826"/>
                    <a:pt x="3768" y="6851"/>
                    <a:pt x="3684" y="6851"/>
                  </a:cubicBezTo>
                  <a:cubicBezTo>
                    <a:pt x="3508" y="6851"/>
                    <a:pt x="3351" y="6746"/>
                    <a:pt x="3309" y="6554"/>
                  </a:cubicBezTo>
                  <a:lnTo>
                    <a:pt x="3309" y="5200"/>
                  </a:lnTo>
                  <a:close/>
                  <a:moveTo>
                    <a:pt x="9358" y="5200"/>
                  </a:moveTo>
                  <a:lnTo>
                    <a:pt x="9358" y="6428"/>
                  </a:lnTo>
                  <a:cubicBezTo>
                    <a:pt x="9358" y="6586"/>
                    <a:pt x="9295" y="6712"/>
                    <a:pt x="9169" y="6775"/>
                  </a:cubicBezTo>
                  <a:cubicBezTo>
                    <a:pt x="9097" y="6826"/>
                    <a:pt x="9015" y="6851"/>
                    <a:pt x="8934" y="6851"/>
                  </a:cubicBezTo>
                  <a:cubicBezTo>
                    <a:pt x="8766" y="6851"/>
                    <a:pt x="8602" y="6746"/>
                    <a:pt x="8539" y="6554"/>
                  </a:cubicBezTo>
                  <a:lnTo>
                    <a:pt x="8539" y="5200"/>
                  </a:lnTo>
                  <a:close/>
                  <a:moveTo>
                    <a:pt x="11059" y="6869"/>
                  </a:moveTo>
                  <a:lnTo>
                    <a:pt x="11059" y="11438"/>
                  </a:lnTo>
                  <a:lnTo>
                    <a:pt x="11028" y="11438"/>
                  </a:lnTo>
                  <a:cubicBezTo>
                    <a:pt x="11028" y="11658"/>
                    <a:pt x="10839" y="11816"/>
                    <a:pt x="10618" y="11816"/>
                  </a:cubicBezTo>
                  <a:lnTo>
                    <a:pt x="2080" y="11816"/>
                  </a:lnTo>
                  <a:cubicBezTo>
                    <a:pt x="1860" y="11816"/>
                    <a:pt x="1702" y="11627"/>
                    <a:pt x="1702" y="11438"/>
                  </a:cubicBezTo>
                  <a:lnTo>
                    <a:pt x="1702" y="6869"/>
                  </a:lnTo>
                  <a:lnTo>
                    <a:pt x="2616" y="6869"/>
                  </a:lnTo>
                  <a:cubicBezTo>
                    <a:pt x="2710" y="7216"/>
                    <a:pt x="3025" y="7531"/>
                    <a:pt x="3403" y="7657"/>
                  </a:cubicBezTo>
                  <a:cubicBezTo>
                    <a:pt x="3520" y="7692"/>
                    <a:pt x="3637" y="7709"/>
                    <a:pt x="3752" y="7709"/>
                  </a:cubicBezTo>
                  <a:cubicBezTo>
                    <a:pt x="4263" y="7709"/>
                    <a:pt x="4736" y="7383"/>
                    <a:pt x="4916" y="6869"/>
                  </a:cubicBezTo>
                  <a:lnTo>
                    <a:pt x="7846" y="6869"/>
                  </a:lnTo>
                  <a:cubicBezTo>
                    <a:pt x="8017" y="7384"/>
                    <a:pt x="8513" y="7708"/>
                    <a:pt x="9036" y="7708"/>
                  </a:cubicBezTo>
                  <a:cubicBezTo>
                    <a:pt x="9185" y="7708"/>
                    <a:pt x="9337" y="7682"/>
                    <a:pt x="9484" y="7626"/>
                  </a:cubicBezTo>
                  <a:cubicBezTo>
                    <a:pt x="9799" y="7500"/>
                    <a:pt x="10082" y="7216"/>
                    <a:pt x="10145" y="6869"/>
                  </a:cubicBezTo>
                  <a:close/>
                  <a:moveTo>
                    <a:pt x="8211" y="0"/>
                  </a:moveTo>
                  <a:cubicBezTo>
                    <a:pt x="8194" y="0"/>
                    <a:pt x="8177" y="1"/>
                    <a:pt x="8161" y="1"/>
                  </a:cubicBezTo>
                  <a:lnTo>
                    <a:pt x="4569" y="1"/>
                  </a:lnTo>
                  <a:cubicBezTo>
                    <a:pt x="3907" y="1"/>
                    <a:pt x="3309" y="569"/>
                    <a:pt x="3340" y="1230"/>
                  </a:cubicBezTo>
                  <a:lnTo>
                    <a:pt x="3340" y="1671"/>
                  </a:lnTo>
                  <a:lnTo>
                    <a:pt x="1261" y="1671"/>
                  </a:lnTo>
                  <a:cubicBezTo>
                    <a:pt x="599" y="1671"/>
                    <a:pt x="1" y="2207"/>
                    <a:pt x="1" y="2868"/>
                  </a:cubicBezTo>
                  <a:lnTo>
                    <a:pt x="1" y="5641"/>
                  </a:lnTo>
                  <a:cubicBezTo>
                    <a:pt x="1" y="6145"/>
                    <a:pt x="316" y="6617"/>
                    <a:pt x="820" y="6838"/>
                  </a:cubicBezTo>
                  <a:lnTo>
                    <a:pt x="820" y="11438"/>
                  </a:lnTo>
                  <a:cubicBezTo>
                    <a:pt x="820" y="12067"/>
                    <a:pt x="1333" y="12639"/>
                    <a:pt x="1953" y="12639"/>
                  </a:cubicBezTo>
                  <a:cubicBezTo>
                    <a:pt x="1984" y="12639"/>
                    <a:pt x="2016" y="12638"/>
                    <a:pt x="2049" y="12635"/>
                  </a:cubicBezTo>
                  <a:lnTo>
                    <a:pt x="10587" y="12635"/>
                  </a:lnTo>
                  <a:cubicBezTo>
                    <a:pt x="11248" y="12635"/>
                    <a:pt x="11847" y="12099"/>
                    <a:pt x="11815" y="11438"/>
                  </a:cubicBezTo>
                  <a:lnTo>
                    <a:pt x="11815" y="6838"/>
                  </a:lnTo>
                  <a:cubicBezTo>
                    <a:pt x="12288" y="6680"/>
                    <a:pt x="12634" y="6208"/>
                    <a:pt x="12634" y="5641"/>
                  </a:cubicBezTo>
                  <a:lnTo>
                    <a:pt x="12634" y="2868"/>
                  </a:lnTo>
                  <a:cubicBezTo>
                    <a:pt x="12666" y="2207"/>
                    <a:pt x="12130" y="1640"/>
                    <a:pt x="11469" y="1640"/>
                  </a:cubicBezTo>
                  <a:lnTo>
                    <a:pt x="9358" y="1640"/>
                  </a:lnTo>
                  <a:lnTo>
                    <a:pt x="9358" y="1230"/>
                  </a:lnTo>
                  <a:cubicBezTo>
                    <a:pt x="9358" y="585"/>
                    <a:pt x="8849" y="0"/>
                    <a:pt x="8211" y="0"/>
                  </a:cubicBezTo>
                  <a:close/>
                </a:path>
              </a:pathLst>
            </a:custGeom>
            <a:grpFill/>
            <a:ln>
              <a:solidFill>
                <a:schemeClr val="tx1"/>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latin typeface="Arial"/>
                <a:ea typeface="+mn-ea"/>
                <a:cs typeface="Arial"/>
                <a:sym typeface="Arial"/>
              </a:endParaRPr>
            </a:p>
          </p:txBody>
        </p:sp>
        <p:sp>
          <p:nvSpPr>
            <p:cNvPr id="24" name="Google Shape;2269;p101"/>
            <p:cNvSpPr/>
            <p:nvPr/>
          </p:nvSpPr>
          <p:spPr>
            <a:xfrm>
              <a:off x="-38583075" y="2527075"/>
              <a:ext cx="111075" cy="63050"/>
            </a:xfrm>
            <a:custGeom>
              <a:avLst/>
              <a:gdLst/>
              <a:ahLst/>
              <a:cxnLst/>
              <a:rect l="l" t="t" r="r" b="b"/>
              <a:pathLst>
                <a:path w="4443" h="2522" extrusionOk="0">
                  <a:moveTo>
                    <a:pt x="3592" y="851"/>
                  </a:moveTo>
                  <a:lnTo>
                    <a:pt x="3592" y="1670"/>
                  </a:lnTo>
                  <a:lnTo>
                    <a:pt x="819" y="1670"/>
                  </a:lnTo>
                  <a:lnTo>
                    <a:pt x="819" y="851"/>
                  </a:lnTo>
                  <a:close/>
                  <a:moveTo>
                    <a:pt x="441" y="1"/>
                  </a:moveTo>
                  <a:cubicBezTo>
                    <a:pt x="189" y="1"/>
                    <a:pt x="0" y="221"/>
                    <a:pt x="0" y="442"/>
                  </a:cubicBezTo>
                  <a:lnTo>
                    <a:pt x="0" y="2112"/>
                  </a:lnTo>
                  <a:cubicBezTo>
                    <a:pt x="0" y="2332"/>
                    <a:pt x="189" y="2521"/>
                    <a:pt x="441" y="2521"/>
                  </a:cubicBezTo>
                  <a:lnTo>
                    <a:pt x="4033" y="2521"/>
                  </a:lnTo>
                  <a:cubicBezTo>
                    <a:pt x="4253" y="2521"/>
                    <a:pt x="4442" y="2332"/>
                    <a:pt x="4442" y="2112"/>
                  </a:cubicBezTo>
                  <a:lnTo>
                    <a:pt x="4442" y="442"/>
                  </a:lnTo>
                  <a:cubicBezTo>
                    <a:pt x="4411" y="221"/>
                    <a:pt x="4253" y="1"/>
                    <a:pt x="4033" y="1"/>
                  </a:cubicBezTo>
                  <a:close/>
                </a:path>
              </a:pathLst>
            </a:custGeom>
            <a:grpFill/>
            <a:ln>
              <a:solidFill>
                <a:schemeClr val="tx1"/>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latin typeface="Arial"/>
                <a:ea typeface="+mn-ea"/>
                <a:cs typeface="Arial"/>
                <a:sym typeface="Arial"/>
              </a:endParaRPr>
            </a:p>
          </p:txBody>
        </p:sp>
      </p:grpSp>
      <p:grpSp>
        <p:nvGrpSpPr>
          <p:cNvPr id="31" name="Google Shape;11566;p141"/>
          <p:cNvGrpSpPr/>
          <p:nvPr/>
        </p:nvGrpSpPr>
        <p:grpSpPr>
          <a:xfrm>
            <a:off x="2909243" y="1560222"/>
            <a:ext cx="504980" cy="504940"/>
            <a:chOff x="-65131525" y="1914325"/>
            <a:chExt cx="316650" cy="316625"/>
          </a:xfrm>
          <a:solidFill>
            <a:schemeClr val="tx1"/>
          </a:solidFill>
        </p:grpSpPr>
        <p:sp>
          <p:nvSpPr>
            <p:cNvPr id="32" name="Google Shape;11567;p141"/>
            <p:cNvSpPr/>
            <p:nvPr/>
          </p:nvSpPr>
          <p:spPr>
            <a:xfrm>
              <a:off x="-65024400" y="1949750"/>
              <a:ext cx="103175" cy="247350"/>
            </a:xfrm>
            <a:custGeom>
              <a:avLst/>
              <a:gdLst/>
              <a:ahLst/>
              <a:cxnLst/>
              <a:rect l="l" t="t" r="r" b="b"/>
              <a:pathLst>
                <a:path w="4127" h="9894" extrusionOk="0">
                  <a:moveTo>
                    <a:pt x="2048" y="1"/>
                  </a:moveTo>
                  <a:cubicBezTo>
                    <a:pt x="1859" y="1"/>
                    <a:pt x="1638" y="190"/>
                    <a:pt x="1638" y="379"/>
                  </a:cubicBezTo>
                  <a:lnTo>
                    <a:pt x="1638" y="851"/>
                  </a:lnTo>
                  <a:cubicBezTo>
                    <a:pt x="725" y="1040"/>
                    <a:pt x="0" y="1891"/>
                    <a:pt x="0" y="2868"/>
                  </a:cubicBezTo>
                  <a:cubicBezTo>
                    <a:pt x="0" y="3970"/>
                    <a:pt x="977" y="4632"/>
                    <a:pt x="1827" y="5262"/>
                  </a:cubicBezTo>
                  <a:cubicBezTo>
                    <a:pt x="2552" y="5829"/>
                    <a:pt x="3308" y="6333"/>
                    <a:pt x="3308" y="6995"/>
                  </a:cubicBezTo>
                  <a:cubicBezTo>
                    <a:pt x="3308" y="7656"/>
                    <a:pt x="2772" y="8255"/>
                    <a:pt x="2079" y="8255"/>
                  </a:cubicBezTo>
                  <a:cubicBezTo>
                    <a:pt x="1418" y="8255"/>
                    <a:pt x="851" y="7688"/>
                    <a:pt x="851" y="6995"/>
                  </a:cubicBezTo>
                  <a:cubicBezTo>
                    <a:pt x="851" y="6774"/>
                    <a:pt x="662" y="6617"/>
                    <a:pt x="441" y="6617"/>
                  </a:cubicBezTo>
                  <a:cubicBezTo>
                    <a:pt x="189" y="6617"/>
                    <a:pt x="32" y="6806"/>
                    <a:pt x="32" y="6995"/>
                  </a:cubicBezTo>
                  <a:cubicBezTo>
                    <a:pt x="32" y="7971"/>
                    <a:pt x="756" y="8854"/>
                    <a:pt x="1701" y="9011"/>
                  </a:cubicBezTo>
                  <a:lnTo>
                    <a:pt x="1701" y="9484"/>
                  </a:lnTo>
                  <a:cubicBezTo>
                    <a:pt x="1701" y="9704"/>
                    <a:pt x="1890" y="9893"/>
                    <a:pt x="2079" y="9893"/>
                  </a:cubicBezTo>
                  <a:cubicBezTo>
                    <a:pt x="2268" y="9893"/>
                    <a:pt x="2489" y="9704"/>
                    <a:pt x="2489" y="9484"/>
                  </a:cubicBezTo>
                  <a:lnTo>
                    <a:pt x="2489" y="9011"/>
                  </a:lnTo>
                  <a:cubicBezTo>
                    <a:pt x="3434" y="8791"/>
                    <a:pt x="4127" y="7971"/>
                    <a:pt x="4127" y="6995"/>
                  </a:cubicBezTo>
                  <a:cubicBezTo>
                    <a:pt x="4127" y="5892"/>
                    <a:pt x="3151" y="5231"/>
                    <a:pt x="2331" y="4600"/>
                  </a:cubicBezTo>
                  <a:cubicBezTo>
                    <a:pt x="1575" y="4033"/>
                    <a:pt x="819" y="3529"/>
                    <a:pt x="819" y="2868"/>
                  </a:cubicBezTo>
                  <a:cubicBezTo>
                    <a:pt x="788" y="2143"/>
                    <a:pt x="1386" y="1607"/>
                    <a:pt x="2048" y="1607"/>
                  </a:cubicBezTo>
                  <a:cubicBezTo>
                    <a:pt x="2709" y="1607"/>
                    <a:pt x="3277" y="2143"/>
                    <a:pt x="3277" y="2868"/>
                  </a:cubicBezTo>
                  <a:cubicBezTo>
                    <a:pt x="3277" y="3088"/>
                    <a:pt x="3466" y="3246"/>
                    <a:pt x="3686" y="3246"/>
                  </a:cubicBezTo>
                  <a:cubicBezTo>
                    <a:pt x="3938" y="3246"/>
                    <a:pt x="4096" y="3057"/>
                    <a:pt x="4096" y="2868"/>
                  </a:cubicBezTo>
                  <a:cubicBezTo>
                    <a:pt x="4096" y="1891"/>
                    <a:pt x="3371" y="1009"/>
                    <a:pt x="2426" y="851"/>
                  </a:cubicBezTo>
                  <a:lnTo>
                    <a:pt x="2426" y="379"/>
                  </a:lnTo>
                  <a:cubicBezTo>
                    <a:pt x="2426" y="158"/>
                    <a:pt x="2237" y="1"/>
                    <a:pt x="2048" y="1"/>
                  </a:cubicBezTo>
                  <a:close/>
                </a:path>
              </a:pathLst>
            </a:custGeom>
            <a:grpFill/>
            <a:ln>
              <a:solidFill>
                <a:schemeClr val="tx1"/>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Google Shape;11568;p141"/>
            <p:cNvSpPr/>
            <p:nvPr/>
          </p:nvSpPr>
          <p:spPr>
            <a:xfrm>
              <a:off x="-65131525" y="1914325"/>
              <a:ext cx="316650" cy="316625"/>
            </a:xfrm>
            <a:custGeom>
              <a:avLst/>
              <a:gdLst/>
              <a:ahLst/>
              <a:cxnLst/>
              <a:rect l="l" t="t" r="r" b="b"/>
              <a:pathLst>
                <a:path w="12666" h="12665" extrusionOk="0">
                  <a:moveTo>
                    <a:pt x="6333" y="819"/>
                  </a:moveTo>
                  <a:cubicBezTo>
                    <a:pt x="9357" y="819"/>
                    <a:pt x="11846" y="3308"/>
                    <a:pt x="11846" y="6332"/>
                  </a:cubicBezTo>
                  <a:cubicBezTo>
                    <a:pt x="11846" y="9357"/>
                    <a:pt x="9357" y="11846"/>
                    <a:pt x="6333" y="11846"/>
                  </a:cubicBezTo>
                  <a:cubicBezTo>
                    <a:pt x="3308" y="11846"/>
                    <a:pt x="819" y="9357"/>
                    <a:pt x="819" y="6332"/>
                  </a:cubicBezTo>
                  <a:cubicBezTo>
                    <a:pt x="819" y="3308"/>
                    <a:pt x="3308" y="819"/>
                    <a:pt x="6333" y="819"/>
                  </a:cubicBezTo>
                  <a:close/>
                  <a:moveTo>
                    <a:pt x="6333" y="0"/>
                  </a:moveTo>
                  <a:cubicBezTo>
                    <a:pt x="2836" y="0"/>
                    <a:pt x="0" y="2835"/>
                    <a:pt x="0" y="6332"/>
                  </a:cubicBezTo>
                  <a:cubicBezTo>
                    <a:pt x="0" y="9830"/>
                    <a:pt x="2836" y="12665"/>
                    <a:pt x="6333" y="12665"/>
                  </a:cubicBezTo>
                  <a:cubicBezTo>
                    <a:pt x="9830" y="12665"/>
                    <a:pt x="12665" y="9830"/>
                    <a:pt x="12665" y="6332"/>
                  </a:cubicBezTo>
                  <a:cubicBezTo>
                    <a:pt x="12665" y="2835"/>
                    <a:pt x="9830" y="0"/>
                    <a:pt x="6333" y="0"/>
                  </a:cubicBezTo>
                  <a:close/>
                </a:path>
              </a:pathLst>
            </a:custGeom>
            <a:grpFill/>
            <a:ln>
              <a:solidFill>
                <a:schemeClr val="tx1"/>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4" name="Google Shape;12566;p143"/>
          <p:cNvSpPr/>
          <p:nvPr/>
        </p:nvSpPr>
        <p:spPr>
          <a:xfrm>
            <a:off x="5798382" y="1562762"/>
            <a:ext cx="502116" cy="502400"/>
          </a:xfrm>
          <a:custGeom>
            <a:avLst/>
            <a:gdLst/>
            <a:ahLst/>
            <a:cxnLst/>
            <a:rect l="l" t="t" r="r" b="b"/>
            <a:pathLst>
              <a:path w="14147" h="14155" extrusionOk="0">
                <a:moveTo>
                  <a:pt x="7058" y="891"/>
                </a:moveTo>
                <a:lnTo>
                  <a:pt x="11311" y="3285"/>
                </a:lnTo>
                <a:lnTo>
                  <a:pt x="2805" y="3285"/>
                </a:lnTo>
                <a:lnTo>
                  <a:pt x="7058" y="891"/>
                </a:lnTo>
                <a:close/>
                <a:moveTo>
                  <a:pt x="12886" y="4136"/>
                </a:moveTo>
                <a:cubicBezTo>
                  <a:pt x="13107" y="4136"/>
                  <a:pt x="13264" y="4325"/>
                  <a:pt x="13264" y="4545"/>
                </a:cubicBezTo>
                <a:lnTo>
                  <a:pt x="13264" y="4986"/>
                </a:lnTo>
                <a:lnTo>
                  <a:pt x="851" y="4986"/>
                </a:lnTo>
                <a:lnTo>
                  <a:pt x="851" y="4545"/>
                </a:lnTo>
                <a:cubicBezTo>
                  <a:pt x="851" y="4325"/>
                  <a:pt x="1040" y="4136"/>
                  <a:pt x="1261" y="4136"/>
                </a:cubicBezTo>
                <a:close/>
                <a:moveTo>
                  <a:pt x="3309" y="5806"/>
                </a:moveTo>
                <a:lnTo>
                  <a:pt x="3309" y="9996"/>
                </a:lnTo>
                <a:lnTo>
                  <a:pt x="2490" y="9996"/>
                </a:lnTo>
                <a:lnTo>
                  <a:pt x="2490" y="5806"/>
                </a:lnTo>
                <a:close/>
                <a:moveTo>
                  <a:pt x="5798" y="5806"/>
                </a:moveTo>
                <a:lnTo>
                  <a:pt x="5798" y="9996"/>
                </a:lnTo>
                <a:lnTo>
                  <a:pt x="4128" y="9996"/>
                </a:lnTo>
                <a:lnTo>
                  <a:pt x="4128" y="5806"/>
                </a:lnTo>
                <a:close/>
                <a:moveTo>
                  <a:pt x="7499" y="5806"/>
                </a:moveTo>
                <a:lnTo>
                  <a:pt x="7499" y="9996"/>
                </a:lnTo>
                <a:lnTo>
                  <a:pt x="6617" y="9996"/>
                </a:lnTo>
                <a:lnTo>
                  <a:pt x="6617" y="5806"/>
                </a:lnTo>
                <a:close/>
                <a:moveTo>
                  <a:pt x="9956" y="5806"/>
                </a:moveTo>
                <a:lnTo>
                  <a:pt x="9956" y="9996"/>
                </a:lnTo>
                <a:lnTo>
                  <a:pt x="8286" y="9996"/>
                </a:lnTo>
                <a:lnTo>
                  <a:pt x="8286" y="5806"/>
                </a:lnTo>
                <a:close/>
                <a:moveTo>
                  <a:pt x="11626" y="5806"/>
                </a:moveTo>
                <a:lnTo>
                  <a:pt x="11626" y="9996"/>
                </a:lnTo>
                <a:lnTo>
                  <a:pt x="10807" y="9996"/>
                </a:lnTo>
                <a:lnTo>
                  <a:pt x="10807" y="5806"/>
                </a:lnTo>
                <a:close/>
                <a:moveTo>
                  <a:pt x="12004" y="10815"/>
                </a:moveTo>
                <a:cubicBezTo>
                  <a:pt x="12256" y="10815"/>
                  <a:pt x="12445" y="11004"/>
                  <a:pt x="12445" y="11256"/>
                </a:cubicBezTo>
                <a:lnTo>
                  <a:pt x="12445" y="11634"/>
                </a:lnTo>
                <a:lnTo>
                  <a:pt x="1670" y="11634"/>
                </a:lnTo>
                <a:lnTo>
                  <a:pt x="1670" y="11256"/>
                </a:lnTo>
                <a:cubicBezTo>
                  <a:pt x="1670" y="11004"/>
                  <a:pt x="1859" y="10815"/>
                  <a:pt x="2048" y="10815"/>
                </a:cubicBezTo>
                <a:close/>
                <a:moveTo>
                  <a:pt x="12886" y="12422"/>
                </a:moveTo>
                <a:cubicBezTo>
                  <a:pt x="13107" y="12422"/>
                  <a:pt x="13264" y="12642"/>
                  <a:pt x="13264" y="12863"/>
                </a:cubicBezTo>
                <a:lnTo>
                  <a:pt x="13264" y="13304"/>
                </a:lnTo>
                <a:lnTo>
                  <a:pt x="851" y="13304"/>
                </a:lnTo>
                <a:lnTo>
                  <a:pt x="851" y="12863"/>
                </a:lnTo>
                <a:cubicBezTo>
                  <a:pt x="851" y="12642"/>
                  <a:pt x="1040" y="12422"/>
                  <a:pt x="1261" y="12422"/>
                </a:cubicBezTo>
                <a:close/>
                <a:moveTo>
                  <a:pt x="7058" y="1"/>
                </a:moveTo>
                <a:cubicBezTo>
                  <a:pt x="6987" y="1"/>
                  <a:pt x="6916" y="24"/>
                  <a:pt x="6869" y="72"/>
                </a:cubicBezTo>
                <a:lnTo>
                  <a:pt x="1103" y="3348"/>
                </a:lnTo>
                <a:cubicBezTo>
                  <a:pt x="473" y="3411"/>
                  <a:pt x="1" y="3915"/>
                  <a:pt x="1" y="4545"/>
                </a:cubicBezTo>
                <a:lnTo>
                  <a:pt x="1" y="5365"/>
                </a:lnTo>
                <a:cubicBezTo>
                  <a:pt x="1" y="5617"/>
                  <a:pt x="221" y="5806"/>
                  <a:pt x="442" y="5806"/>
                </a:cubicBezTo>
                <a:lnTo>
                  <a:pt x="1702" y="5806"/>
                </a:lnTo>
                <a:lnTo>
                  <a:pt x="1702" y="10059"/>
                </a:lnTo>
                <a:cubicBezTo>
                  <a:pt x="1229" y="10216"/>
                  <a:pt x="883" y="10689"/>
                  <a:pt x="883" y="11256"/>
                </a:cubicBezTo>
                <a:lnTo>
                  <a:pt x="883" y="11729"/>
                </a:lnTo>
                <a:cubicBezTo>
                  <a:pt x="410" y="11886"/>
                  <a:pt x="64" y="12359"/>
                  <a:pt x="64" y="12894"/>
                </a:cubicBezTo>
                <a:lnTo>
                  <a:pt x="64" y="13713"/>
                </a:lnTo>
                <a:cubicBezTo>
                  <a:pt x="64" y="13965"/>
                  <a:pt x="253" y="14154"/>
                  <a:pt x="473" y="14154"/>
                </a:cubicBezTo>
                <a:lnTo>
                  <a:pt x="13768" y="14154"/>
                </a:lnTo>
                <a:cubicBezTo>
                  <a:pt x="13989" y="14154"/>
                  <a:pt x="14146" y="13965"/>
                  <a:pt x="14146" y="13713"/>
                </a:cubicBezTo>
                <a:lnTo>
                  <a:pt x="14146" y="12894"/>
                </a:lnTo>
                <a:cubicBezTo>
                  <a:pt x="14146" y="12359"/>
                  <a:pt x="13800" y="11918"/>
                  <a:pt x="13327" y="11729"/>
                </a:cubicBezTo>
                <a:lnTo>
                  <a:pt x="13327" y="11256"/>
                </a:lnTo>
                <a:cubicBezTo>
                  <a:pt x="13327" y="10689"/>
                  <a:pt x="12981" y="10248"/>
                  <a:pt x="12508" y="10059"/>
                </a:cubicBezTo>
                <a:lnTo>
                  <a:pt x="12508" y="5806"/>
                </a:lnTo>
                <a:lnTo>
                  <a:pt x="13768" y="5806"/>
                </a:lnTo>
                <a:cubicBezTo>
                  <a:pt x="13989" y="5806"/>
                  <a:pt x="14146" y="5617"/>
                  <a:pt x="14146" y="5396"/>
                </a:cubicBezTo>
                <a:lnTo>
                  <a:pt x="14146" y="4545"/>
                </a:lnTo>
                <a:cubicBezTo>
                  <a:pt x="14115" y="3915"/>
                  <a:pt x="13642" y="3380"/>
                  <a:pt x="13012" y="3348"/>
                </a:cubicBezTo>
                <a:lnTo>
                  <a:pt x="7247" y="72"/>
                </a:lnTo>
                <a:cubicBezTo>
                  <a:pt x="7200" y="24"/>
                  <a:pt x="7129" y="1"/>
                  <a:pt x="7058" y="1"/>
                </a:cubicBezTo>
                <a:close/>
              </a:path>
            </a:pathLst>
          </a:custGeom>
          <a:solidFill>
            <a:schemeClr val="tx1"/>
          </a:solidFill>
          <a:ln w="3175">
            <a:solidFill>
              <a:schemeClr val="tx1"/>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Rectangle 2"/>
          <p:cNvSpPr/>
          <p:nvPr/>
        </p:nvSpPr>
        <p:spPr>
          <a:xfrm>
            <a:off x="2832042" y="631116"/>
            <a:ext cx="6512680" cy="400110"/>
          </a:xfrm>
          <a:prstGeom prst="rect">
            <a:avLst/>
          </a:prstGeom>
        </p:spPr>
        <p:txBody>
          <a:bodyPr wrap="none" anchor="ctr">
            <a:spAutoFit/>
          </a:bodyPr>
          <a:lstStyle/>
          <a:p>
            <a:r>
              <a:rPr lang="en-US" sz="2000" dirty="0" smtClean="0">
                <a:latin typeface="Cambria" panose="02040503050406030204" pitchFamily="18" charset="0"/>
                <a:ea typeface="Cambria" panose="02040503050406030204" pitchFamily="18" charset="0"/>
              </a:rPr>
              <a:t>J</a:t>
            </a:r>
            <a:r>
              <a:rPr lang="id-ID" sz="2000" dirty="0" smtClean="0">
                <a:latin typeface="Cambria" panose="02040503050406030204" pitchFamily="18" charset="0"/>
                <a:ea typeface="Cambria" panose="02040503050406030204" pitchFamily="18" charset="0"/>
              </a:rPr>
              <a:t>enis </a:t>
            </a:r>
            <a:r>
              <a:rPr lang="id-ID" sz="2000" dirty="0">
                <a:latin typeface="Cambria" panose="02040503050406030204" pitchFamily="18" charset="0"/>
                <a:ea typeface="Cambria" panose="02040503050406030204" pitchFamily="18" charset="0"/>
              </a:rPr>
              <a:t>lisensi untuk melindungi keamanan produk software</a:t>
            </a: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46091685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1936102" y="836712"/>
            <a:ext cx="8229600" cy="1224136"/>
          </a:xfrm>
          <a:prstGeom prst="roundRect">
            <a:avLst/>
          </a:prstGeom>
          <a:solidFill>
            <a:schemeClr val="accent2">
              <a:lumMod val="40000"/>
              <a:lumOff val="60000"/>
            </a:schemeClr>
          </a:solidFill>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Jaminan dan perlindungan hukum dalam bidang HKI di Indonesia mengalami beberapa kali perubahan. Berikut adalah daftar regulasi peraturan perundangan yang dapat dijadikan pedoman.</a:t>
            </a:r>
            <a:endParaRPr lang="id-ID" sz="2000" b="1" dirty="0">
              <a:latin typeface="Cambria" panose="02040503050406030204" pitchFamily="18" charset="0"/>
              <a:ea typeface="Cambria" panose="02040503050406030204" pitchFamily="18" charset="0"/>
            </a:endParaRPr>
          </a:p>
        </p:txBody>
      </p:sp>
      <p:sp>
        <p:nvSpPr>
          <p:cNvPr id="3" name="Content Placeholder 2"/>
          <p:cNvSpPr txBox="1">
            <a:spLocks/>
          </p:cNvSpPr>
          <p:nvPr/>
        </p:nvSpPr>
        <p:spPr>
          <a:xfrm>
            <a:off x="1983883" y="2420888"/>
            <a:ext cx="8229600" cy="43204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dirty="0"/>
              <a:t>Tabel 6.4 Regulasi Peraturan Perundangan HKI</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413543088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id-ID" sz="5400" b="1" dirty="0">
                <a:solidFill>
                  <a:schemeClr val="bg1"/>
                </a:solidFill>
                <a:latin typeface="+mn-lt"/>
                <a:ea typeface="Cambria" panose="02040503050406030204" pitchFamily="18" charset="0"/>
              </a:rPr>
              <a:t>Silahkan </a:t>
            </a:r>
            <a:r>
              <a:rPr lang="id-ID" sz="5400" b="1" dirty="0" smtClean="0">
                <a:solidFill>
                  <a:schemeClr val="bg1"/>
                </a:solidFill>
                <a:latin typeface="+mn-lt"/>
                <a:ea typeface="Cambria" panose="02040503050406030204" pitchFamily="18" charset="0"/>
              </a:rPr>
              <a:t>kerjakan </a:t>
            </a:r>
            <a:r>
              <a:rPr lang="en-US" sz="5400" b="1" dirty="0" err="1" smtClean="0">
                <a:solidFill>
                  <a:schemeClr val="bg1"/>
                </a:solidFill>
                <a:latin typeface="+mn-lt"/>
                <a:ea typeface="Cambria" panose="02040503050406030204" pitchFamily="18" charset="0"/>
              </a:rPr>
              <a:t>Uji</a:t>
            </a:r>
            <a:r>
              <a:rPr lang="en-US" sz="5400" b="1" dirty="0" smtClean="0">
                <a:solidFill>
                  <a:schemeClr val="bg1"/>
                </a:solidFill>
                <a:latin typeface="+mn-lt"/>
                <a:ea typeface="Cambria" panose="02040503050406030204" pitchFamily="18" charset="0"/>
              </a:rPr>
              <a:t> </a:t>
            </a:r>
            <a:r>
              <a:rPr lang="en-US" sz="5400" b="1" dirty="0" err="1" smtClean="0">
                <a:solidFill>
                  <a:schemeClr val="bg1"/>
                </a:solidFill>
                <a:latin typeface="+mn-lt"/>
                <a:ea typeface="Cambria" panose="02040503050406030204" pitchFamily="18" charset="0"/>
              </a:rPr>
              <a:t>Kemampuan</a:t>
            </a:r>
            <a:r>
              <a:rPr lang="en-US" sz="5400" b="1" dirty="0" smtClean="0">
                <a:solidFill>
                  <a:schemeClr val="bg1"/>
                </a:solidFill>
                <a:latin typeface="+mn-lt"/>
                <a:ea typeface="Cambria" panose="02040503050406030204" pitchFamily="18" charset="0"/>
              </a:rPr>
              <a:t> </a:t>
            </a:r>
            <a:r>
              <a:rPr lang="en-US" sz="5400" b="1" dirty="0" err="1" smtClean="0">
                <a:solidFill>
                  <a:schemeClr val="bg1"/>
                </a:solidFill>
                <a:latin typeface="+mn-lt"/>
                <a:ea typeface="Cambria" panose="02040503050406030204" pitchFamily="18" charset="0"/>
              </a:rPr>
              <a:t>Diri</a:t>
            </a:r>
            <a:r>
              <a:rPr lang="en-US" sz="5400" b="1" dirty="0" smtClean="0">
                <a:solidFill>
                  <a:schemeClr val="bg1"/>
                </a:solidFill>
                <a:latin typeface="+mn-lt"/>
                <a:ea typeface="Cambria" panose="02040503050406030204" pitchFamily="18" charset="0"/>
              </a:rPr>
              <a:t> </a:t>
            </a:r>
            <a:r>
              <a:rPr lang="en-US" sz="5400" b="1" dirty="0">
                <a:solidFill>
                  <a:schemeClr val="bg1"/>
                </a:solidFill>
                <a:latin typeface="+mn-lt"/>
                <a:ea typeface="Cambria" panose="02040503050406030204" pitchFamily="18" charset="0"/>
              </a:rPr>
              <a:t>5</a:t>
            </a:r>
            <a:endParaRPr lang="id-ID" sz="5400" b="1" dirty="0">
              <a:solidFill>
                <a:schemeClr val="bg1"/>
              </a:solidFill>
              <a:latin typeface="+mn-lt"/>
              <a:ea typeface="Cambria" panose="02040503050406030204" pitchFamily="18" charset="0"/>
            </a:endParaRPr>
          </a:p>
        </p:txBody>
      </p:sp>
    </p:spTree>
    <p:extLst>
      <p:ext uri="{BB962C8B-B14F-4D97-AF65-F5344CB8AC3E}">
        <p14:creationId xmlns:p14="http://schemas.microsoft.com/office/powerpoint/2010/main" val="33188629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365042" y="674120"/>
            <a:ext cx="9483485" cy="783193"/>
          </a:xfrm>
          <a:prstGeom prst="roundRect">
            <a:avLst/>
          </a:prstGeom>
          <a:noFill/>
          <a:ln w="38100">
            <a:solidFill>
              <a:schemeClr val="accent5">
                <a:lumMod val="60000"/>
                <a:lumOff val="40000"/>
              </a:schemeClr>
            </a:solidFill>
            <a:prstDash val="sysDot"/>
          </a:ln>
        </p:spPr>
        <p:txBody>
          <a:bodyPr wrap="square" rtlCol="0">
            <a:spAutoFit/>
          </a:bodyPr>
          <a:lstStyle/>
          <a:p>
            <a:pPr algn="ctr"/>
            <a:r>
              <a:rPr lang="sv-SE" sz="2000">
                <a:latin typeface="Cambria" panose="02040503050406030204" pitchFamily="18" charset="0"/>
                <a:ea typeface="Cambria" panose="02040503050406030204" pitchFamily="18" charset="0"/>
              </a:rPr>
              <a:t>Untuk memperoleh data kualitatif, dapat menggunakan beberapa metode pendekatan, yaitu sebagai berikut:</a:t>
            </a:r>
            <a:endParaRPr lang="sv-SE" sz="2000" dirty="0">
              <a:latin typeface="Cambria" panose="02040503050406030204" pitchFamily="18" charset="0"/>
              <a:ea typeface="Cambria" panose="02040503050406030204" pitchFamily="18" charset="0"/>
            </a:endParaRPr>
          </a:p>
        </p:txBody>
      </p:sp>
      <p:grpSp>
        <p:nvGrpSpPr>
          <p:cNvPr id="8" name="Google Shape;9680;p135"/>
          <p:cNvGrpSpPr/>
          <p:nvPr/>
        </p:nvGrpSpPr>
        <p:grpSpPr>
          <a:xfrm>
            <a:off x="1318310" y="2827029"/>
            <a:ext cx="9576947" cy="2243155"/>
            <a:chOff x="1247650" y="2075423"/>
            <a:chExt cx="6648477" cy="1557238"/>
          </a:xfrm>
          <a:solidFill>
            <a:schemeClr val="accent5">
              <a:lumMod val="60000"/>
              <a:lumOff val="40000"/>
            </a:schemeClr>
          </a:solidFill>
        </p:grpSpPr>
        <p:sp>
          <p:nvSpPr>
            <p:cNvPr id="9" name="Google Shape;9681;p135"/>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grpFill/>
            <a:ln w="9525" cap="flat" cmpd="sng">
              <a:solidFill>
                <a:schemeClr val="accent5">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9682;p135"/>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grpFill/>
            <a:ln w="9525" cap="flat" cmpd="sng">
              <a:solidFill>
                <a:schemeClr val="accent5">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9683;p135"/>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grpFill/>
            <a:ln w="9525" cap="flat" cmpd="sng">
              <a:solidFill>
                <a:schemeClr val="accent5">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9684;p135"/>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grpFill/>
            <a:ln w="9525" cap="flat" cmpd="sng">
              <a:solidFill>
                <a:schemeClr val="accent5">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9685;p135"/>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grpFill/>
            <a:ln w="9525" cap="flat" cmpd="sng">
              <a:solidFill>
                <a:schemeClr val="accent5">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9686;p135"/>
            <p:cNvSpPr/>
            <p:nvPr/>
          </p:nvSpPr>
          <p:spPr>
            <a:xfrm>
              <a:off x="1247650" y="2490335"/>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grpFill/>
            <a:ln w="38100" cap="flat" cmpd="sng">
              <a:solidFill>
                <a:schemeClr val="accent5">
                  <a:lumMod val="75000"/>
                </a:schemeClr>
              </a:solidFill>
              <a:prstDash val="solid"/>
              <a:miter lim="1300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 name="Rectangle 1"/>
          <p:cNvSpPr/>
          <p:nvPr/>
        </p:nvSpPr>
        <p:spPr>
          <a:xfrm>
            <a:off x="1100357" y="1995439"/>
            <a:ext cx="2828487" cy="646331"/>
          </a:xfrm>
          <a:prstGeom prst="rect">
            <a:avLst/>
          </a:prstGeom>
        </p:spPr>
        <p:txBody>
          <a:bodyPr wrap="square">
            <a:spAutoFit/>
          </a:bodyPr>
          <a:lstStyle/>
          <a:p>
            <a:pPr lvl="0" algn="ctr"/>
            <a:r>
              <a:rPr lang="id-ID" dirty="0">
                <a:latin typeface="Cambria" panose="02040503050406030204" pitchFamily="18" charset="0"/>
                <a:ea typeface="Cambria" panose="02040503050406030204" pitchFamily="18" charset="0"/>
              </a:rPr>
              <a:t>Metode </a:t>
            </a:r>
            <a:r>
              <a:rPr lang="en-US" dirty="0" smtClean="0">
                <a:latin typeface="Cambria" panose="02040503050406030204" pitchFamily="18" charset="0"/>
                <a:ea typeface="Cambria" panose="02040503050406030204" pitchFamily="18" charset="0"/>
              </a:rPr>
              <a:t>A</a:t>
            </a:r>
            <a:r>
              <a:rPr lang="id-ID" dirty="0" smtClean="0">
                <a:latin typeface="Cambria" panose="02040503050406030204" pitchFamily="18" charset="0"/>
                <a:ea typeface="Cambria" panose="02040503050406030204" pitchFamily="18" charset="0"/>
              </a:rPr>
              <a:t>nalisis </a:t>
            </a:r>
            <a:r>
              <a:rPr lang="en-US" dirty="0" smtClean="0">
                <a:latin typeface="Cambria" panose="02040503050406030204" pitchFamily="18" charset="0"/>
                <a:ea typeface="Cambria" panose="02040503050406030204" pitchFamily="18" charset="0"/>
              </a:rPr>
              <a:t>T</a:t>
            </a:r>
            <a:r>
              <a:rPr lang="id-ID" dirty="0" smtClean="0">
                <a:latin typeface="Cambria" panose="02040503050406030204" pitchFamily="18" charset="0"/>
                <a:ea typeface="Cambria" panose="02040503050406030204" pitchFamily="18" charset="0"/>
              </a:rPr>
              <a:t>ematik (</a:t>
            </a:r>
            <a:r>
              <a:rPr lang="en-US" i="1" dirty="0" smtClean="0">
                <a:latin typeface="Cambria" panose="02040503050406030204" pitchFamily="18" charset="0"/>
                <a:ea typeface="Cambria" panose="02040503050406030204" pitchFamily="18" charset="0"/>
              </a:rPr>
              <a:t>T</a:t>
            </a:r>
            <a:r>
              <a:rPr lang="id-ID" i="1" dirty="0" smtClean="0">
                <a:latin typeface="Cambria" panose="02040503050406030204" pitchFamily="18" charset="0"/>
                <a:ea typeface="Cambria" panose="02040503050406030204" pitchFamily="18" charset="0"/>
              </a:rPr>
              <a:t>hematic </a:t>
            </a:r>
            <a:r>
              <a:rPr lang="en-US" i="1" dirty="0" smtClean="0">
                <a:latin typeface="Cambria" panose="02040503050406030204" pitchFamily="18" charset="0"/>
                <a:ea typeface="Cambria" panose="02040503050406030204" pitchFamily="18" charset="0"/>
              </a:rPr>
              <a:t>A</a:t>
            </a:r>
            <a:r>
              <a:rPr lang="id-ID" i="1" dirty="0" smtClean="0">
                <a:latin typeface="Cambria" panose="02040503050406030204" pitchFamily="18" charset="0"/>
                <a:ea typeface="Cambria" panose="02040503050406030204" pitchFamily="18" charset="0"/>
              </a:rPr>
              <a:t>nalysis</a:t>
            </a:r>
            <a:r>
              <a:rPr lang="id-ID" dirty="0">
                <a:latin typeface="Cambria" panose="02040503050406030204" pitchFamily="18" charset="0"/>
                <a:ea typeface="Cambria" panose="02040503050406030204" pitchFamily="18" charset="0"/>
              </a:rPr>
              <a:t>)</a:t>
            </a:r>
          </a:p>
        </p:txBody>
      </p:sp>
      <p:sp>
        <p:nvSpPr>
          <p:cNvPr id="16" name="Rectangle 15"/>
          <p:cNvSpPr/>
          <p:nvPr/>
        </p:nvSpPr>
        <p:spPr>
          <a:xfrm>
            <a:off x="2999494" y="5329240"/>
            <a:ext cx="2649763" cy="646331"/>
          </a:xfrm>
          <a:prstGeom prst="rect">
            <a:avLst/>
          </a:prstGeom>
        </p:spPr>
        <p:txBody>
          <a:bodyPr wrap="square">
            <a:spAutoFit/>
          </a:bodyPr>
          <a:lstStyle/>
          <a:p>
            <a:pPr lvl="0" algn="ctr"/>
            <a:r>
              <a:rPr lang="id-ID" dirty="0">
                <a:latin typeface="Cambria" panose="02040503050406030204" pitchFamily="18" charset="0"/>
                <a:ea typeface="Cambria" panose="02040503050406030204" pitchFamily="18" charset="0"/>
              </a:rPr>
              <a:t>Analisis </a:t>
            </a:r>
            <a:r>
              <a:rPr lang="en-US" dirty="0" smtClean="0">
                <a:latin typeface="Cambria" panose="02040503050406030204" pitchFamily="18" charset="0"/>
                <a:ea typeface="Cambria" panose="02040503050406030204" pitchFamily="18" charset="0"/>
              </a:rPr>
              <a:t>P</a:t>
            </a:r>
            <a:r>
              <a:rPr lang="id-ID" dirty="0" smtClean="0">
                <a:latin typeface="Cambria" panose="02040503050406030204" pitchFamily="18" charset="0"/>
                <a:ea typeface="Cambria" panose="02040503050406030204" pitchFamily="18" charset="0"/>
              </a:rPr>
              <a:t>ercakapan (</a:t>
            </a:r>
            <a:r>
              <a:rPr lang="en-US" i="1" dirty="0" smtClean="0">
                <a:latin typeface="Cambria" panose="02040503050406030204" pitchFamily="18" charset="0"/>
                <a:ea typeface="Cambria" panose="02040503050406030204" pitchFamily="18" charset="0"/>
              </a:rPr>
              <a:t>D</a:t>
            </a:r>
            <a:r>
              <a:rPr lang="id-ID" i="1" dirty="0" smtClean="0">
                <a:latin typeface="Cambria" panose="02040503050406030204" pitchFamily="18" charset="0"/>
                <a:ea typeface="Cambria" panose="02040503050406030204" pitchFamily="18" charset="0"/>
              </a:rPr>
              <a:t>iscourse </a:t>
            </a:r>
            <a:r>
              <a:rPr lang="en-US" i="1" dirty="0" smtClean="0">
                <a:latin typeface="Cambria" panose="02040503050406030204" pitchFamily="18" charset="0"/>
                <a:ea typeface="Cambria" panose="02040503050406030204" pitchFamily="18" charset="0"/>
              </a:rPr>
              <a:t>A</a:t>
            </a:r>
            <a:r>
              <a:rPr lang="id-ID" i="1" dirty="0" smtClean="0">
                <a:latin typeface="Cambria" panose="02040503050406030204" pitchFamily="18" charset="0"/>
                <a:ea typeface="Cambria" panose="02040503050406030204" pitchFamily="18" charset="0"/>
              </a:rPr>
              <a:t>nalysis</a:t>
            </a:r>
            <a:r>
              <a:rPr lang="id-ID" dirty="0">
                <a:latin typeface="Cambria" panose="02040503050406030204" pitchFamily="18" charset="0"/>
                <a:ea typeface="Cambria" panose="02040503050406030204" pitchFamily="18" charset="0"/>
              </a:rPr>
              <a:t>)</a:t>
            </a:r>
          </a:p>
        </p:txBody>
      </p:sp>
      <p:sp>
        <p:nvSpPr>
          <p:cNvPr id="17" name="Rectangle 16"/>
          <p:cNvSpPr/>
          <p:nvPr/>
        </p:nvSpPr>
        <p:spPr>
          <a:xfrm>
            <a:off x="4814079" y="1995439"/>
            <a:ext cx="2539902" cy="646331"/>
          </a:xfrm>
          <a:prstGeom prst="rect">
            <a:avLst/>
          </a:prstGeom>
        </p:spPr>
        <p:txBody>
          <a:bodyPr wrap="square">
            <a:spAutoFit/>
          </a:bodyPr>
          <a:lstStyle/>
          <a:p>
            <a:pPr lvl="0" algn="ctr"/>
            <a:r>
              <a:rPr lang="id-ID" dirty="0">
                <a:latin typeface="Cambria" panose="02040503050406030204" pitchFamily="18" charset="0"/>
                <a:ea typeface="Cambria" panose="02040503050406030204" pitchFamily="18" charset="0"/>
              </a:rPr>
              <a:t>Analisis </a:t>
            </a:r>
            <a:r>
              <a:rPr lang="en-US" dirty="0" smtClean="0">
                <a:latin typeface="Cambria" panose="02040503050406030204" pitchFamily="18" charset="0"/>
                <a:ea typeface="Cambria" panose="02040503050406030204" pitchFamily="18" charset="0"/>
              </a:rPr>
              <a:t>S</a:t>
            </a:r>
            <a:r>
              <a:rPr lang="id-ID" dirty="0" smtClean="0">
                <a:latin typeface="Cambria" panose="02040503050406030204" pitchFamily="18" charset="0"/>
                <a:ea typeface="Cambria" panose="02040503050406030204" pitchFamily="18" charset="0"/>
              </a:rPr>
              <a:t>emioik (</a:t>
            </a:r>
            <a:r>
              <a:rPr lang="en-US" i="1" dirty="0" smtClean="0">
                <a:latin typeface="Cambria" panose="02040503050406030204" pitchFamily="18" charset="0"/>
                <a:ea typeface="Cambria" panose="02040503050406030204" pitchFamily="18" charset="0"/>
              </a:rPr>
              <a:t>S</a:t>
            </a:r>
            <a:r>
              <a:rPr lang="id-ID" i="1" dirty="0" smtClean="0">
                <a:latin typeface="Cambria" panose="02040503050406030204" pitchFamily="18" charset="0"/>
                <a:ea typeface="Cambria" panose="02040503050406030204" pitchFamily="18" charset="0"/>
              </a:rPr>
              <a:t>emiotic </a:t>
            </a:r>
            <a:r>
              <a:rPr lang="en-US" i="1" dirty="0" smtClean="0">
                <a:latin typeface="Cambria" panose="02040503050406030204" pitchFamily="18" charset="0"/>
                <a:ea typeface="Cambria" panose="02040503050406030204" pitchFamily="18" charset="0"/>
              </a:rPr>
              <a:t>A</a:t>
            </a:r>
            <a:r>
              <a:rPr lang="id-ID" i="1" dirty="0" smtClean="0">
                <a:latin typeface="Cambria" panose="02040503050406030204" pitchFamily="18" charset="0"/>
                <a:ea typeface="Cambria" panose="02040503050406030204" pitchFamily="18" charset="0"/>
              </a:rPr>
              <a:t>nalysis</a:t>
            </a:r>
            <a:r>
              <a:rPr lang="id-ID" dirty="0">
                <a:latin typeface="Cambria" panose="02040503050406030204" pitchFamily="18" charset="0"/>
                <a:ea typeface="Cambria" panose="02040503050406030204" pitchFamily="18" charset="0"/>
              </a:rPr>
              <a:t>)</a:t>
            </a:r>
          </a:p>
        </p:txBody>
      </p:sp>
      <p:sp>
        <p:nvSpPr>
          <p:cNvPr id="18" name="Rectangle 17"/>
          <p:cNvSpPr/>
          <p:nvPr/>
        </p:nvSpPr>
        <p:spPr>
          <a:xfrm>
            <a:off x="6674401" y="5329240"/>
            <a:ext cx="2506550" cy="646331"/>
          </a:xfrm>
          <a:prstGeom prst="rect">
            <a:avLst/>
          </a:prstGeom>
        </p:spPr>
        <p:txBody>
          <a:bodyPr wrap="square">
            <a:spAutoFit/>
          </a:bodyPr>
          <a:lstStyle/>
          <a:p>
            <a:pPr lvl="0" algn="ctr"/>
            <a:r>
              <a:rPr lang="id-ID" dirty="0">
                <a:latin typeface="Cambria" panose="02040503050406030204" pitchFamily="18" charset="0"/>
                <a:ea typeface="Cambria" panose="02040503050406030204" pitchFamily="18" charset="0"/>
              </a:rPr>
              <a:t>Teori </a:t>
            </a:r>
            <a:r>
              <a:rPr lang="en-US" i="1" dirty="0" smtClean="0">
                <a:latin typeface="Cambria" panose="02040503050406030204" pitchFamily="18" charset="0"/>
                <a:ea typeface="Cambria" panose="02040503050406030204" pitchFamily="18" charset="0"/>
              </a:rPr>
              <a:t>G</a:t>
            </a:r>
            <a:r>
              <a:rPr lang="id-ID" i="1" dirty="0" smtClean="0">
                <a:latin typeface="Cambria" panose="02040503050406030204" pitchFamily="18" charset="0"/>
                <a:ea typeface="Cambria" panose="02040503050406030204" pitchFamily="18" charset="0"/>
              </a:rPr>
              <a:t>rounded </a:t>
            </a:r>
            <a:r>
              <a:rPr lang="id-ID" dirty="0" smtClean="0">
                <a:latin typeface="Cambria" panose="02040503050406030204" pitchFamily="18" charset="0"/>
                <a:ea typeface="Cambria" panose="02040503050406030204" pitchFamily="18" charset="0"/>
              </a:rPr>
              <a:t>(</a:t>
            </a:r>
            <a:r>
              <a:rPr lang="en-US" i="1" dirty="0" smtClean="0">
                <a:latin typeface="Cambria" panose="02040503050406030204" pitchFamily="18" charset="0"/>
                <a:ea typeface="Cambria" panose="02040503050406030204" pitchFamily="18" charset="0"/>
              </a:rPr>
              <a:t>G</a:t>
            </a:r>
            <a:r>
              <a:rPr lang="id-ID" i="1" dirty="0" smtClean="0">
                <a:latin typeface="Cambria" panose="02040503050406030204" pitchFamily="18" charset="0"/>
                <a:ea typeface="Cambria" panose="02040503050406030204" pitchFamily="18" charset="0"/>
              </a:rPr>
              <a:t>rounded </a:t>
            </a:r>
            <a:r>
              <a:rPr lang="en-US" i="1" dirty="0" smtClean="0">
                <a:latin typeface="Cambria" panose="02040503050406030204" pitchFamily="18" charset="0"/>
                <a:ea typeface="Cambria" panose="02040503050406030204" pitchFamily="18" charset="0"/>
              </a:rPr>
              <a:t>T</a:t>
            </a:r>
            <a:r>
              <a:rPr lang="id-ID" i="1" dirty="0" smtClean="0">
                <a:latin typeface="Cambria" panose="02040503050406030204" pitchFamily="18" charset="0"/>
                <a:ea typeface="Cambria" panose="02040503050406030204" pitchFamily="18" charset="0"/>
              </a:rPr>
              <a:t>heory</a:t>
            </a:r>
            <a:r>
              <a:rPr lang="id-ID" dirty="0">
                <a:latin typeface="Cambria" panose="02040503050406030204" pitchFamily="18" charset="0"/>
                <a:ea typeface="Cambria" panose="02040503050406030204" pitchFamily="18" charset="0"/>
              </a:rPr>
              <a:t>)</a:t>
            </a:r>
          </a:p>
        </p:txBody>
      </p:sp>
      <p:sp>
        <p:nvSpPr>
          <p:cNvPr id="19" name="Rectangle 18"/>
          <p:cNvSpPr/>
          <p:nvPr/>
        </p:nvSpPr>
        <p:spPr>
          <a:xfrm>
            <a:off x="8733574" y="1995439"/>
            <a:ext cx="2060260" cy="646331"/>
          </a:xfrm>
          <a:prstGeom prst="rect">
            <a:avLst/>
          </a:prstGeom>
        </p:spPr>
        <p:txBody>
          <a:bodyPr wrap="square">
            <a:spAutoFit/>
          </a:bodyPr>
          <a:lstStyle/>
          <a:p>
            <a:pPr lvl="0" algn="ctr"/>
            <a:r>
              <a:rPr lang="id-ID" dirty="0">
                <a:latin typeface="Cambria" panose="02040503050406030204" pitchFamily="18" charset="0"/>
                <a:ea typeface="Cambria" panose="02040503050406030204" pitchFamily="18" charset="0"/>
              </a:rPr>
              <a:t>Analisis </a:t>
            </a:r>
            <a:r>
              <a:rPr lang="en-US" dirty="0" smtClean="0">
                <a:latin typeface="Cambria" panose="02040503050406030204" pitchFamily="18" charset="0"/>
                <a:ea typeface="Cambria" panose="02040503050406030204" pitchFamily="18" charset="0"/>
              </a:rPr>
              <a:t>I</a:t>
            </a:r>
            <a:r>
              <a:rPr lang="id-ID" dirty="0" smtClean="0">
                <a:latin typeface="Cambria" panose="02040503050406030204" pitchFamily="18" charset="0"/>
                <a:ea typeface="Cambria" panose="02040503050406030204" pitchFamily="18" charset="0"/>
              </a:rPr>
              <a:t>si (</a:t>
            </a:r>
            <a:r>
              <a:rPr lang="en-US" i="1" dirty="0" smtClean="0">
                <a:latin typeface="Cambria" panose="02040503050406030204" pitchFamily="18" charset="0"/>
                <a:ea typeface="Cambria" panose="02040503050406030204" pitchFamily="18" charset="0"/>
              </a:rPr>
              <a:t>C</a:t>
            </a:r>
            <a:r>
              <a:rPr lang="id-ID" i="1" dirty="0" smtClean="0">
                <a:latin typeface="Cambria" panose="02040503050406030204" pitchFamily="18" charset="0"/>
                <a:ea typeface="Cambria" panose="02040503050406030204" pitchFamily="18" charset="0"/>
              </a:rPr>
              <a:t>ontent </a:t>
            </a:r>
            <a:r>
              <a:rPr lang="en-US" i="1" dirty="0" smtClean="0">
                <a:latin typeface="Cambria" panose="02040503050406030204" pitchFamily="18" charset="0"/>
                <a:ea typeface="Cambria" panose="02040503050406030204" pitchFamily="18" charset="0"/>
              </a:rPr>
              <a:t>A</a:t>
            </a:r>
            <a:r>
              <a:rPr lang="id-ID" i="1" dirty="0" smtClean="0">
                <a:latin typeface="Cambria" panose="02040503050406030204" pitchFamily="18" charset="0"/>
                <a:ea typeface="Cambria" panose="02040503050406030204" pitchFamily="18" charset="0"/>
              </a:rPr>
              <a:t>nalysis</a:t>
            </a:r>
            <a:r>
              <a:rPr lang="id-ID" dirty="0">
                <a:latin typeface="Cambria" panose="02040503050406030204" pitchFamily="18" charset="0"/>
                <a:ea typeface="Cambria" panose="02040503050406030204" pitchFamily="18" charset="0"/>
              </a:rPr>
              <a:t>)</a:t>
            </a:r>
          </a:p>
        </p:txBody>
      </p:sp>
      <p:sp>
        <p:nvSpPr>
          <p:cNvPr id="20" name="Google Shape;11287;p140"/>
          <p:cNvSpPr/>
          <p:nvPr/>
        </p:nvSpPr>
        <p:spPr>
          <a:xfrm>
            <a:off x="2140509" y="3049955"/>
            <a:ext cx="748181" cy="743538"/>
          </a:xfrm>
          <a:custGeom>
            <a:avLst/>
            <a:gdLst/>
            <a:ahLst/>
            <a:cxnLst/>
            <a:rect l="l" t="t" r="r" b="b"/>
            <a:pathLst>
              <a:path w="12729" h="12650" extrusionOk="0">
                <a:moveTo>
                  <a:pt x="9326" y="1000"/>
                </a:moveTo>
                <a:lnTo>
                  <a:pt x="11657" y="3332"/>
                </a:lnTo>
                <a:lnTo>
                  <a:pt x="3403" y="11617"/>
                </a:lnTo>
                <a:lnTo>
                  <a:pt x="1072" y="9286"/>
                </a:lnTo>
                <a:lnTo>
                  <a:pt x="2521" y="7837"/>
                </a:lnTo>
                <a:lnTo>
                  <a:pt x="3403" y="8688"/>
                </a:lnTo>
                <a:cubicBezTo>
                  <a:pt x="3482" y="8766"/>
                  <a:pt x="3584" y="8806"/>
                  <a:pt x="3686" y="8806"/>
                </a:cubicBezTo>
                <a:cubicBezTo>
                  <a:pt x="3789" y="8806"/>
                  <a:pt x="3891" y="8766"/>
                  <a:pt x="3970" y="8688"/>
                </a:cubicBezTo>
                <a:cubicBezTo>
                  <a:pt x="4128" y="8530"/>
                  <a:pt x="4128" y="8278"/>
                  <a:pt x="3970" y="8089"/>
                </a:cubicBezTo>
                <a:lnTo>
                  <a:pt x="3119" y="7238"/>
                </a:lnTo>
                <a:lnTo>
                  <a:pt x="4191" y="6167"/>
                </a:lnTo>
                <a:lnTo>
                  <a:pt x="5041" y="7049"/>
                </a:lnTo>
                <a:cubicBezTo>
                  <a:pt x="5120" y="7128"/>
                  <a:pt x="5230" y="7167"/>
                  <a:pt x="5340" y="7167"/>
                </a:cubicBezTo>
                <a:cubicBezTo>
                  <a:pt x="5451" y="7167"/>
                  <a:pt x="5561" y="7128"/>
                  <a:pt x="5640" y="7049"/>
                </a:cubicBezTo>
                <a:cubicBezTo>
                  <a:pt x="5797" y="6892"/>
                  <a:pt x="5797" y="6608"/>
                  <a:pt x="5640" y="6451"/>
                </a:cubicBezTo>
                <a:lnTo>
                  <a:pt x="4758" y="5600"/>
                </a:lnTo>
                <a:lnTo>
                  <a:pt x="5829" y="4529"/>
                </a:lnTo>
                <a:lnTo>
                  <a:pt x="6711" y="5380"/>
                </a:lnTo>
                <a:cubicBezTo>
                  <a:pt x="6790" y="5458"/>
                  <a:pt x="6892" y="5498"/>
                  <a:pt x="6994" y="5498"/>
                </a:cubicBezTo>
                <a:cubicBezTo>
                  <a:pt x="7097" y="5498"/>
                  <a:pt x="7199" y="5458"/>
                  <a:pt x="7278" y="5380"/>
                </a:cubicBezTo>
                <a:cubicBezTo>
                  <a:pt x="7436" y="5222"/>
                  <a:pt x="7436" y="4970"/>
                  <a:pt x="7278" y="4812"/>
                </a:cubicBezTo>
                <a:lnTo>
                  <a:pt x="6427" y="3930"/>
                </a:lnTo>
                <a:lnTo>
                  <a:pt x="7499" y="2859"/>
                </a:lnTo>
                <a:lnTo>
                  <a:pt x="8349" y="3741"/>
                </a:lnTo>
                <a:cubicBezTo>
                  <a:pt x="8428" y="3820"/>
                  <a:pt x="8538" y="3859"/>
                  <a:pt x="8648" y="3859"/>
                </a:cubicBezTo>
                <a:cubicBezTo>
                  <a:pt x="8759" y="3859"/>
                  <a:pt x="8869" y="3820"/>
                  <a:pt x="8948" y="3741"/>
                </a:cubicBezTo>
                <a:cubicBezTo>
                  <a:pt x="9105" y="3584"/>
                  <a:pt x="9105" y="3300"/>
                  <a:pt x="8948" y="3143"/>
                </a:cubicBezTo>
                <a:lnTo>
                  <a:pt x="8066" y="2292"/>
                </a:lnTo>
                <a:lnTo>
                  <a:pt x="9326" y="1000"/>
                </a:lnTo>
                <a:close/>
                <a:moveTo>
                  <a:pt x="9357" y="0"/>
                </a:moveTo>
                <a:cubicBezTo>
                  <a:pt x="9255" y="0"/>
                  <a:pt x="9153" y="39"/>
                  <a:pt x="9074" y="118"/>
                </a:cubicBezTo>
                <a:lnTo>
                  <a:pt x="7247" y="1914"/>
                </a:lnTo>
                <a:lnTo>
                  <a:pt x="7120" y="2040"/>
                </a:lnTo>
                <a:lnTo>
                  <a:pt x="5608" y="3584"/>
                </a:lnTo>
                <a:lnTo>
                  <a:pt x="5482" y="3678"/>
                </a:lnTo>
                <a:lnTo>
                  <a:pt x="3938" y="5222"/>
                </a:lnTo>
                <a:lnTo>
                  <a:pt x="3812" y="5348"/>
                </a:lnTo>
                <a:lnTo>
                  <a:pt x="2300" y="6892"/>
                </a:lnTo>
                <a:lnTo>
                  <a:pt x="2174" y="7018"/>
                </a:lnTo>
                <a:lnTo>
                  <a:pt x="158" y="9003"/>
                </a:lnTo>
                <a:cubicBezTo>
                  <a:pt x="0" y="9160"/>
                  <a:pt x="0" y="9444"/>
                  <a:pt x="158" y="9601"/>
                </a:cubicBezTo>
                <a:lnTo>
                  <a:pt x="3088" y="12531"/>
                </a:lnTo>
                <a:cubicBezTo>
                  <a:pt x="3167" y="12610"/>
                  <a:pt x="3269" y="12649"/>
                  <a:pt x="3371" y="12649"/>
                </a:cubicBezTo>
                <a:cubicBezTo>
                  <a:pt x="3474" y="12649"/>
                  <a:pt x="3576" y="12610"/>
                  <a:pt x="3655" y="12531"/>
                </a:cubicBezTo>
                <a:lnTo>
                  <a:pt x="12539" y="3647"/>
                </a:lnTo>
                <a:cubicBezTo>
                  <a:pt x="12728" y="3458"/>
                  <a:pt x="12728" y="3174"/>
                  <a:pt x="12571" y="3017"/>
                </a:cubicBezTo>
                <a:lnTo>
                  <a:pt x="9641" y="118"/>
                </a:lnTo>
                <a:cubicBezTo>
                  <a:pt x="9562" y="39"/>
                  <a:pt x="9460" y="0"/>
                  <a:pt x="9357" y="0"/>
                </a:cubicBezTo>
                <a:close/>
              </a:path>
            </a:pathLst>
          </a:custGeom>
          <a:solidFill>
            <a:schemeClr val="accent5">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 name="Google Shape;11311;p140"/>
          <p:cNvGrpSpPr/>
          <p:nvPr/>
        </p:nvGrpSpPr>
        <p:grpSpPr>
          <a:xfrm>
            <a:off x="3978491" y="4140111"/>
            <a:ext cx="691768" cy="676399"/>
            <a:chOff x="-42430625" y="1949750"/>
            <a:chExt cx="322950" cy="315775"/>
          </a:xfrm>
          <a:solidFill>
            <a:schemeClr val="accent5">
              <a:lumMod val="75000"/>
            </a:schemeClr>
          </a:solidFill>
        </p:grpSpPr>
        <p:sp>
          <p:nvSpPr>
            <p:cNvPr id="22" name="Google Shape;11312;p140"/>
            <p:cNvSpPr/>
            <p:nvPr/>
          </p:nvSpPr>
          <p:spPr>
            <a:xfrm>
              <a:off x="-42353450" y="2065525"/>
              <a:ext cx="40975" cy="41000"/>
            </a:xfrm>
            <a:custGeom>
              <a:avLst/>
              <a:gdLst/>
              <a:ahLst/>
              <a:cxnLst/>
              <a:rect l="l" t="t" r="r" b="b"/>
              <a:pathLst>
                <a:path w="1639" h="1640" extrusionOk="0">
                  <a:moveTo>
                    <a:pt x="820" y="1"/>
                  </a:moveTo>
                  <a:cubicBezTo>
                    <a:pt x="379" y="1"/>
                    <a:pt x="1" y="379"/>
                    <a:pt x="1" y="820"/>
                  </a:cubicBezTo>
                  <a:cubicBezTo>
                    <a:pt x="1" y="1293"/>
                    <a:pt x="379" y="1639"/>
                    <a:pt x="820" y="1639"/>
                  </a:cubicBezTo>
                  <a:cubicBezTo>
                    <a:pt x="1261" y="1639"/>
                    <a:pt x="1639" y="1293"/>
                    <a:pt x="1639" y="820"/>
                  </a:cubicBezTo>
                  <a:cubicBezTo>
                    <a:pt x="1639" y="379"/>
                    <a:pt x="1261" y="1"/>
                    <a:pt x="82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313;p140"/>
            <p:cNvSpPr/>
            <p:nvPr/>
          </p:nvSpPr>
          <p:spPr>
            <a:xfrm>
              <a:off x="-42289650" y="2065525"/>
              <a:ext cx="40975" cy="41000"/>
            </a:xfrm>
            <a:custGeom>
              <a:avLst/>
              <a:gdLst/>
              <a:ahLst/>
              <a:cxnLst/>
              <a:rect l="l" t="t" r="r" b="b"/>
              <a:pathLst>
                <a:path w="1639" h="1640" extrusionOk="0">
                  <a:moveTo>
                    <a:pt x="820" y="1"/>
                  </a:moveTo>
                  <a:cubicBezTo>
                    <a:pt x="379" y="1"/>
                    <a:pt x="1" y="379"/>
                    <a:pt x="1" y="820"/>
                  </a:cubicBezTo>
                  <a:cubicBezTo>
                    <a:pt x="1" y="1293"/>
                    <a:pt x="379" y="1639"/>
                    <a:pt x="820" y="1639"/>
                  </a:cubicBezTo>
                  <a:cubicBezTo>
                    <a:pt x="1292" y="1639"/>
                    <a:pt x="1639" y="1293"/>
                    <a:pt x="1639" y="820"/>
                  </a:cubicBezTo>
                  <a:cubicBezTo>
                    <a:pt x="1639" y="379"/>
                    <a:pt x="1292" y="1"/>
                    <a:pt x="82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1314;p140"/>
            <p:cNvSpPr/>
            <p:nvPr/>
          </p:nvSpPr>
          <p:spPr>
            <a:xfrm>
              <a:off x="-42226625" y="2065525"/>
              <a:ext cx="40975" cy="41000"/>
            </a:xfrm>
            <a:custGeom>
              <a:avLst/>
              <a:gdLst/>
              <a:ahLst/>
              <a:cxnLst/>
              <a:rect l="l" t="t" r="r" b="b"/>
              <a:pathLst>
                <a:path w="1639" h="1640" extrusionOk="0">
                  <a:moveTo>
                    <a:pt x="819" y="1"/>
                  </a:moveTo>
                  <a:cubicBezTo>
                    <a:pt x="378" y="1"/>
                    <a:pt x="0" y="379"/>
                    <a:pt x="0" y="820"/>
                  </a:cubicBezTo>
                  <a:cubicBezTo>
                    <a:pt x="0" y="1293"/>
                    <a:pt x="378" y="1639"/>
                    <a:pt x="819" y="1639"/>
                  </a:cubicBezTo>
                  <a:cubicBezTo>
                    <a:pt x="1292" y="1639"/>
                    <a:pt x="1638" y="1293"/>
                    <a:pt x="1638" y="820"/>
                  </a:cubicBezTo>
                  <a:cubicBezTo>
                    <a:pt x="1638" y="379"/>
                    <a:pt x="1292" y="1"/>
                    <a:pt x="81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1315;p140"/>
            <p:cNvSpPr/>
            <p:nvPr/>
          </p:nvSpPr>
          <p:spPr>
            <a:xfrm>
              <a:off x="-42430625" y="1949750"/>
              <a:ext cx="322950" cy="315775"/>
            </a:xfrm>
            <a:custGeom>
              <a:avLst/>
              <a:gdLst/>
              <a:ahLst/>
              <a:cxnLst/>
              <a:rect l="l" t="t" r="r" b="b"/>
              <a:pathLst>
                <a:path w="12918" h="12631" extrusionOk="0">
                  <a:moveTo>
                    <a:pt x="6427" y="757"/>
                  </a:moveTo>
                  <a:cubicBezTo>
                    <a:pt x="8790" y="757"/>
                    <a:pt x="10712" y="2017"/>
                    <a:pt x="11500" y="3655"/>
                  </a:cubicBezTo>
                  <a:cubicBezTo>
                    <a:pt x="12098" y="4821"/>
                    <a:pt x="12098" y="6081"/>
                    <a:pt x="11500" y="7215"/>
                  </a:cubicBezTo>
                  <a:cubicBezTo>
                    <a:pt x="10679" y="8857"/>
                    <a:pt x="8789" y="10067"/>
                    <a:pt x="6472" y="10067"/>
                  </a:cubicBezTo>
                  <a:cubicBezTo>
                    <a:pt x="6210" y="10067"/>
                    <a:pt x="5943" y="10051"/>
                    <a:pt x="5671" y="10019"/>
                  </a:cubicBezTo>
                  <a:cubicBezTo>
                    <a:pt x="5545" y="10019"/>
                    <a:pt x="5451" y="10051"/>
                    <a:pt x="5325" y="10145"/>
                  </a:cubicBezTo>
                  <a:lnTo>
                    <a:pt x="4285" y="11153"/>
                  </a:lnTo>
                  <a:lnTo>
                    <a:pt x="4285" y="9988"/>
                  </a:lnTo>
                  <a:cubicBezTo>
                    <a:pt x="4285" y="9830"/>
                    <a:pt x="4190" y="9673"/>
                    <a:pt x="4033" y="9578"/>
                  </a:cubicBezTo>
                  <a:cubicBezTo>
                    <a:pt x="3088" y="9200"/>
                    <a:pt x="2300" y="8602"/>
                    <a:pt x="1796" y="7908"/>
                  </a:cubicBezTo>
                  <a:cubicBezTo>
                    <a:pt x="0" y="5577"/>
                    <a:pt x="1071" y="2458"/>
                    <a:pt x="4033" y="1229"/>
                  </a:cubicBezTo>
                  <a:cubicBezTo>
                    <a:pt x="4726" y="914"/>
                    <a:pt x="5545" y="757"/>
                    <a:pt x="6427" y="757"/>
                  </a:cubicBezTo>
                  <a:close/>
                  <a:moveTo>
                    <a:pt x="6427" y="1"/>
                  </a:moveTo>
                  <a:cubicBezTo>
                    <a:pt x="2962" y="1"/>
                    <a:pt x="126" y="2427"/>
                    <a:pt x="126" y="5451"/>
                  </a:cubicBezTo>
                  <a:cubicBezTo>
                    <a:pt x="126" y="7593"/>
                    <a:pt x="1544" y="9389"/>
                    <a:pt x="3497" y="10303"/>
                  </a:cubicBezTo>
                  <a:lnTo>
                    <a:pt x="3497" y="12193"/>
                  </a:lnTo>
                  <a:cubicBezTo>
                    <a:pt x="3497" y="12319"/>
                    <a:pt x="3560" y="12477"/>
                    <a:pt x="3655" y="12540"/>
                  </a:cubicBezTo>
                  <a:cubicBezTo>
                    <a:pt x="3729" y="12599"/>
                    <a:pt x="3825" y="12631"/>
                    <a:pt x="3921" y="12631"/>
                  </a:cubicBezTo>
                  <a:cubicBezTo>
                    <a:pt x="4029" y="12631"/>
                    <a:pt x="4139" y="12591"/>
                    <a:pt x="4222" y="12508"/>
                  </a:cubicBezTo>
                  <a:lnTo>
                    <a:pt x="5829" y="10901"/>
                  </a:lnTo>
                  <a:cubicBezTo>
                    <a:pt x="6063" y="10925"/>
                    <a:pt x="6295" y="10936"/>
                    <a:pt x="6524" y="10936"/>
                  </a:cubicBezTo>
                  <a:cubicBezTo>
                    <a:pt x="9075" y="10936"/>
                    <a:pt x="11304" y="9530"/>
                    <a:pt x="12287" y="7593"/>
                  </a:cubicBezTo>
                  <a:cubicBezTo>
                    <a:pt x="12917" y="6239"/>
                    <a:pt x="12917" y="4663"/>
                    <a:pt x="12256" y="3309"/>
                  </a:cubicBezTo>
                  <a:cubicBezTo>
                    <a:pt x="11311" y="1324"/>
                    <a:pt x="9074" y="1"/>
                    <a:pt x="642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 name="Google Shape;11318;p140"/>
          <p:cNvSpPr/>
          <p:nvPr/>
        </p:nvSpPr>
        <p:spPr>
          <a:xfrm>
            <a:off x="9413247" y="3102592"/>
            <a:ext cx="700914" cy="638263"/>
          </a:xfrm>
          <a:custGeom>
            <a:avLst/>
            <a:gdLst/>
            <a:ahLst/>
            <a:cxnLst/>
            <a:rect l="l" t="t" r="r" b="b"/>
            <a:pathLst>
              <a:path w="12698" h="11563" extrusionOk="0">
                <a:moveTo>
                  <a:pt x="2490" y="820"/>
                </a:moveTo>
                <a:cubicBezTo>
                  <a:pt x="3529" y="914"/>
                  <a:pt x="4600" y="1292"/>
                  <a:pt x="5483" y="2017"/>
                </a:cubicBezTo>
                <a:lnTo>
                  <a:pt x="5798" y="2237"/>
                </a:lnTo>
                <a:lnTo>
                  <a:pt x="5798" y="10334"/>
                </a:lnTo>
                <a:lnTo>
                  <a:pt x="5766" y="10334"/>
                </a:lnTo>
                <a:cubicBezTo>
                  <a:pt x="4789" y="9609"/>
                  <a:pt x="3655" y="9168"/>
                  <a:pt x="2490" y="9105"/>
                </a:cubicBezTo>
                <a:lnTo>
                  <a:pt x="2490" y="820"/>
                </a:lnTo>
                <a:close/>
                <a:moveTo>
                  <a:pt x="9925" y="883"/>
                </a:moveTo>
                <a:lnTo>
                  <a:pt x="9925" y="9137"/>
                </a:lnTo>
                <a:cubicBezTo>
                  <a:pt x="8728" y="9200"/>
                  <a:pt x="7593" y="9609"/>
                  <a:pt x="6617" y="10334"/>
                </a:cubicBezTo>
                <a:lnTo>
                  <a:pt x="6617" y="2300"/>
                </a:lnTo>
                <a:lnTo>
                  <a:pt x="6932" y="2048"/>
                </a:lnTo>
                <a:cubicBezTo>
                  <a:pt x="7782" y="1355"/>
                  <a:pt x="8854" y="946"/>
                  <a:pt x="9925" y="883"/>
                </a:cubicBezTo>
                <a:close/>
                <a:moveTo>
                  <a:pt x="1702" y="2458"/>
                </a:moveTo>
                <a:lnTo>
                  <a:pt x="1702" y="9483"/>
                </a:lnTo>
                <a:cubicBezTo>
                  <a:pt x="1702" y="9735"/>
                  <a:pt x="1891" y="9924"/>
                  <a:pt x="2080" y="9924"/>
                </a:cubicBezTo>
                <a:cubicBezTo>
                  <a:pt x="3057" y="9924"/>
                  <a:pt x="4096" y="10208"/>
                  <a:pt x="4978" y="10744"/>
                </a:cubicBezTo>
                <a:lnTo>
                  <a:pt x="1261" y="10744"/>
                </a:lnTo>
                <a:cubicBezTo>
                  <a:pt x="1009" y="10744"/>
                  <a:pt x="851" y="10555"/>
                  <a:pt x="851" y="10334"/>
                </a:cubicBezTo>
                <a:lnTo>
                  <a:pt x="851" y="2867"/>
                </a:lnTo>
                <a:cubicBezTo>
                  <a:pt x="851" y="2647"/>
                  <a:pt x="1040" y="2489"/>
                  <a:pt x="1261" y="2458"/>
                </a:cubicBezTo>
                <a:close/>
                <a:moveTo>
                  <a:pt x="11406" y="2458"/>
                </a:moveTo>
                <a:cubicBezTo>
                  <a:pt x="11658" y="2458"/>
                  <a:pt x="11815" y="2647"/>
                  <a:pt x="11847" y="2867"/>
                </a:cubicBezTo>
                <a:lnTo>
                  <a:pt x="11847" y="10334"/>
                </a:lnTo>
                <a:cubicBezTo>
                  <a:pt x="11847" y="10555"/>
                  <a:pt x="11658" y="10712"/>
                  <a:pt x="11406" y="10744"/>
                </a:cubicBezTo>
                <a:lnTo>
                  <a:pt x="7436" y="10744"/>
                </a:lnTo>
                <a:cubicBezTo>
                  <a:pt x="8255" y="10239"/>
                  <a:pt x="9295" y="9924"/>
                  <a:pt x="10303" y="9924"/>
                </a:cubicBezTo>
                <a:cubicBezTo>
                  <a:pt x="10555" y="9924"/>
                  <a:pt x="10712" y="9735"/>
                  <a:pt x="10712" y="9483"/>
                </a:cubicBezTo>
                <a:lnTo>
                  <a:pt x="10712" y="2458"/>
                </a:lnTo>
                <a:close/>
                <a:moveTo>
                  <a:pt x="2080" y="0"/>
                </a:moveTo>
                <a:cubicBezTo>
                  <a:pt x="1828" y="0"/>
                  <a:pt x="1670" y="189"/>
                  <a:pt x="1670" y="410"/>
                </a:cubicBezTo>
                <a:lnTo>
                  <a:pt x="1670" y="1670"/>
                </a:lnTo>
                <a:lnTo>
                  <a:pt x="1261" y="1670"/>
                </a:lnTo>
                <a:cubicBezTo>
                  <a:pt x="568" y="1670"/>
                  <a:pt x="1" y="2206"/>
                  <a:pt x="32" y="2930"/>
                </a:cubicBezTo>
                <a:lnTo>
                  <a:pt x="32" y="10334"/>
                </a:lnTo>
                <a:cubicBezTo>
                  <a:pt x="32" y="10996"/>
                  <a:pt x="568" y="11563"/>
                  <a:pt x="1261" y="11563"/>
                </a:cubicBezTo>
                <a:lnTo>
                  <a:pt x="11437" y="11563"/>
                </a:lnTo>
                <a:cubicBezTo>
                  <a:pt x="12130" y="11563"/>
                  <a:pt x="12697" y="11027"/>
                  <a:pt x="12697" y="10334"/>
                </a:cubicBezTo>
                <a:lnTo>
                  <a:pt x="12697" y="2867"/>
                </a:lnTo>
                <a:cubicBezTo>
                  <a:pt x="12666" y="2206"/>
                  <a:pt x="12130" y="1670"/>
                  <a:pt x="11437" y="1670"/>
                </a:cubicBezTo>
                <a:lnTo>
                  <a:pt x="10744" y="1670"/>
                </a:lnTo>
                <a:lnTo>
                  <a:pt x="10744" y="410"/>
                </a:lnTo>
                <a:cubicBezTo>
                  <a:pt x="10744" y="158"/>
                  <a:pt x="10555" y="0"/>
                  <a:pt x="10334" y="0"/>
                </a:cubicBezTo>
                <a:cubicBezTo>
                  <a:pt x="8980" y="0"/>
                  <a:pt x="7562" y="473"/>
                  <a:pt x="6396" y="1387"/>
                </a:cubicBezTo>
                <a:lnTo>
                  <a:pt x="6207" y="1544"/>
                </a:lnTo>
                <a:lnTo>
                  <a:pt x="6018" y="1387"/>
                </a:lnTo>
                <a:cubicBezTo>
                  <a:pt x="4915" y="473"/>
                  <a:pt x="3498" y="0"/>
                  <a:pt x="2080" y="0"/>
                </a:cubicBezTo>
                <a:close/>
              </a:path>
            </a:pathLst>
          </a:custGeom>
          <a:solidFill>
            <a:schemeClr val="accent5">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1335;p140"/>
          <p:cNvSpPr/>
          <p:nvPr/>
        </p:nvSpPr>
        <p:spPr>
          <a:xfrm>
            <a:off x="7589693" y="4094223"/>
            <a:ext cx="675965" cy="670443"/>
          </a:xfrm>
          <a:custGeom>
            <a:avLst/>
            <a:gdLst/>
            <a:ahLst/>
            <a:cxnLst/>
            <a:rect l="l" t="t" r="r" b="b"/>
            <a:pathLst>
              <a:path w="12855" h="12750" extrusionOk="0">
                <a:moveTo>
                  <a:pt x="6304" y="770"/>
                </a:moveTo>
                <a:cubicBezTo>
                  <a:pt x="6519" y="770"/>
                  <a:pt x="6711" y="952"/>
                  <a:pt x="6711" y="1186"/>
                </a:cubicBezTo>
                <a:lnTo>
                  <a:pt x="6711" y="1659"/>
                </a:lnTo>
                <a:cubicBezTo>
                  <a:pt x="6569" y="1643"/>
                  <a:pt x="6435" y="1635"/>
                  <a:pt x="6302" y="1635"/>
                </a:cubicBezTo>
                <a:cubicBezTo>
                  <a:pt x="6168" y="1635"/>
                  <a:pt x="6034" y="1643"/>
                  <a:pt x="5892" y="1659"/>
                </a:cubicBezTo>
                <a:lnTo>
                  <a:pt x="5892" y="1186"/>
                </a:lnTo>
                <a:cubicBezTo>
                  <a:pt x="5892" y="1029"/>
                  <a:pt x="5955" y="934"/>
                  <a:pt x="6081" y="840"/>
                </a:cubicBezTo>
                <a:cubicBezTo>
                  <a:pt x="6154" y="791"/>
                  <a:pt x="6230" y="770"/>
                  <a:pt x="6304" y="770"/>
                </a:cubicBezTo>
                <a:close/>
                <a:moveTo>
                  <a:pt x="6249" y="2423"/>
                </a:moveTo>
                <a:cubicBezTo>
                  <a:pt x="7067" y="2423"/>
                  <a:pt x="7748" y="3312"/>
                  <a:pt x="7373" y="4148"/>
                </a:cubicBezTo>
                <a:cubicBezTo>
                  <a:pt x="7184" y="4619"/>
                  <a:pt x="6731" y="4914"/>
                  <a:pt x="6251" y="4914"/>
                </a:cubicBezTo>
                <a:cubicBezTo>
                  <a:pt x="6089" y="4914"/>
                  <a:pt x="5925" y="4881"/>
                  <a:pt x="5766" y="4809"/>
                </a:cubicBezTo>
                <a:cubicBezTo>
                  <a:pt x="5136" y="4557"/>
                  <a:pt x="4852" y="3707"/>
                  <a:pt x="5230" y="3045"/>
                </a:cubicBezTo>
                <a:cubicBezTo>
                  <a:pt x="5325" y="2856"/>
                  <a:pt x="5482" y="2699"/>
                  <a:pt x="5640" y="2604"/>
                </a:cubicBezTo>
                <a:cubicBezTo>
                  <a:pt x="5766" y="2541"/>
                  <a:pt x="5892" y="2510"/>
                  <a:pt x="6018" y="2447"/>
                </a:cubicBezTo>
                <a:cubicBezTo>
                  <a:pt x="6096" y="2431"/>
                  <a:pt x="6173" y="2423"/>
                  <a:pt x="6249" y="2423"/>
                </a:cubicBezTo>
                <a:close/>
                <a:moveTo>
                  <a:pt x="4852" y="5156"/>
                </a:moveTo>
                <a:cubicBezTo>
                  <a:pt x="5041" y="5377"/>
                  <a:pt x="5293" y="5534"/>
                  <a:pt x="5577" y="5597"/>
                </a:cubicBezTo>
                <a:lnTo>
                  <a:pt x="3939" y="8243"/>
                </a:lnTo>
                <a:lnTo>
                  <a:pt x="2962" y="8243"/>
                </a:lnTo>
                <a:lnTo>
                  <a:pt x="4852" y="5156"/>
                </a:lnTo>
                <a:close/>
                <a:moveTo>
                  <a:pt x="7719" y="5187"/>
                </a:moveTo>
                <a:lnTo>
                  <a:pt x="9610" y="8243"/>
                </a:lnTo>
                <a:lnTo>
                  <a:pt x="8633" y="8243"/>
                </a:lnTo>
                <a:lnTo>
                  <a:pt x="7026" y="5597"/>
                </a:lnTo>
                <a:cubicBezTo>
                  <a:pt x="7310" y="5503"/>
                  <a:pt x="7530" y="5377"/>
                  <a:pt x="7719" y="5187"/>
                </a:cubicBezTo>
                <a:close/>
                <a:moveTo>
                  <a:pt x="6333" y="6007"/>
                </a:moveTo>
                <a:lnTo>
                  <a:pt x="7688" y="8275"/>
                </a:lnTo>
                <a:lnTo>
                  <a:pt x="7467" y="8275"/>
                </a:lnTo>
                <a:lnTo>
                  <a:pt x="7467" y="8243"/>
                </a:lnTo>
                <a:cubicBezTo>
                  <a:pt x="7373" y="7960"/>
                  <a:pt x="7215" y="7771"/>
                  <a:pt x="6995" y="7613"/>
                </a:cubicBezTo>
                <a:cubicBezTo>
                  <a:pt x="6783" y="7462"/>
                  <a:pt x="6545" y="7391"/>
                  <a:pt x="6310" y="7391"/>
                </a:cubicBezTo>
                <a:cubicBezTo>
                  <a:pt x="5812" y="7391"/>
                  <a:pt x="5329" y="7708"/>
                  <a:pt x="5136" y="8243"/>
                </a:cubicBezTo>
                <a:lnTo>
                  <a:pt x="4947" y="8243"/>
                </a:lnTo>
                <a:lnTo>
                  <a:pt x="6333" y="6007"/>
                </a:lnTo>
                <a:close/>
                <a:moveTo>
                  <a:pt x="6274" y="8212"/>
                </a:moveTo>
                <a:cubicBezTo>
                  <a:pt x="6325" y="8212"/>
                  <a:pt x="6377" y="8222"/>
                  <a:pt x="6428" y="8243"/>
                </a:cubicBezTo>
                <a:cubicBezTo>
                  <a:pt x="6585" y="8306"/>
                  <a:pt x="6680" y="8495"/>
                  <a:pt x="6680" y="8653"/>
                </a:cubicBezTo>
                <a:cubicBezTo>
                  <a:pt x="6704" y="8901"/>
                  <a:pt x="6515" y="9071"/>
                  <a:pt x="6295" y="9071"/>
                </a:cubicBezTo>
                <a:cubicBezTo>
                  <a:pt x="6235" y="9071"/>
                  <a:pt x="6173" y="9058"/>
                  <a:pt x="6113" y="9031"/>
                </a:cubicBezTo>
                <a:cubicBezTo>
                  <a:pt x="5924" y="8968"/>
                  <a:pt x="5798" y="8716"/>
                  <a:pt x="5892" y="8495"/>
                </a:cubicBezTo>
                <a:cubicBezTo>
                  <a:pt x="5941" y="8326"/>
                  <a:pt x="6101" y="8212"/>
                  <a:pt x="6274" y="8212"/>
                </a:cubicBezTo>
                <a:close/>
                <a:moveTo>
                  <a:pt x="3435" y="9063"/>
                </a:moveTo>
                <a:lnTo>
                  <a:pt x="1891" y="11583"/>
                </a:lnTo>
                <a:cubicBezTo>
                  <a:pt x="1576" y="11205"/>
                  <a:pt x="1513" y="10606"/>
                  <a:pt x="1796" y="10165"/>
                </a:cubicBezTo>
                <a:lnTo>
                  <a:pt x="2458" y="9063"/>
                </a:lnTo>
                <a:close/>
                <a:moveTo>
                  <a:pt x="10145" y="9063"/>
                </a:moveTo>
                <a:lnTo>
                  <a:pt x="10807" y="10165"/>
                </a:lnTo>
                <a:cubicBezTo>
                  <a:pt x="11027" y="10606"/>
                  <a:pt x="10996" y="11205"/>
                  <a:pt x="10681" y="11583"/>
                </a:cubicBezTo>
                <a:lnTo>
                  <a:pt x="9169" y="9063"/>
                </a:lnTo>
                <a:close/>
                <a:moveTo>
                  <a:pt x="6256" y="1"/>
                </a:moveTo>
                <a:cubicBezTo>
                  <a:pt x="5728" y="1"/>
                  <a:pt x="5259" y="331"/>
                  <a:pt x="5104" y="871"/>
                </a:cubicBezTo>
                <a:cubicBezTo>
                  <a:pt x="5041" y="997"/>
                  <a:pt x="5041" y="1123"/>
                  <a:pt x="5041" y="1218"/>
                </a:cubicBezTo>
                <a:lnTo>
                  <a:pt x="5041" y="2069"/>
                </a:lnTo>
                <a:cubicBezTo>
                  <a:pt x="4317" y="2604"/>
                  <a:pt x="4033" y="3581"/>
                  <a:pt x="4348" y="4431"/>
                </a:cubicBezTo>
                <a:cubicBezTo>
                  <a:pt x="4002" y="4998"/>
                  <a:pt x="2836" y="6920"/>
                  <a:pt x="1985" y="8275"/>
                </a:cubicBezTo>
                <a:lnTo>
                  <a:pt x="473" y="8275"/>
                </a:lnTo>
                <a:cubicBezTo>
                  <a:pt x="284" y="8275"/>
                  <a:pt x="95" y="8432"/>
                  <a:pt x="64" y="8653"/>
                </a:cubicBezTo>
                <a:cubicBezTo>
                  <a:pt x="1" y="8874"/>
                  <a:pt x="221" y="9094"/>
                  <a:pt x="442" y="9094"/>
                </a:cubicBezTo>
                <a:lnTo>
                  <a:pt x="1418" y="9094"/>
                </a:lnTo>
                <a:lnTo>
                  <a:pt x="1009" y="9787"/>
                </a:lnTo>
                <a:cubicBezTo>
                  <a:pt x="599" y="10417"/>
                  <a:pt x="599" y="11236"/>
                  <a:pt x="946" y="11866"/>
                </a:cubicBezTo>
                <a:cubicBezTo>
                  <a:pt x="1103" y="12182"/>
                  <a:pt x="1387" y="12465"/>
                  <a:pt x="1702" y="12654"/>
                </a:cubicBezTo>
                <a:cubicBezTo>
                  <a:pt x="1761" y="12694"/>
                  <a:pt x="1827" y="12711"/>
                  <a:pt x="1893" y="12711"/>
                </a:cubicBezTo>
                <a:cubicBezTo>
                  <a:pt x="2037" y="12711"/>
                  <a:pt x="2182" y="12626"/>
                  <a:pt x="2269" y="12497"/>
                </a:cubicBezTo>
                <a:lnTo>
                  <a:pt x="4348" y="9094"/>
                </a:lnTo>
                <a:lnTo>
                  <a:pt x="5041" y="9094"/>
                </a:lnTo>
                <a:cubicBezTo>
                  <a:pt x="5167" y="9504"/>
                  <a:pt x="5482" y="9787"/>
                  <a:pt x="5829" y="9882"/>
                </a:cubicBezTo>
                <a:cubicBezTo>
                  <a:pt x="5961" y="9928"/>
                  <a:pt x="6096" y="9950"/>
                  <a:pt x="6227" y="9950"/>
                </a:cubicBezTo>
                <a:cubicBezTo>
                  <a:pt x="6628" y="9950"/>
                  <a:pt x="7002" y="9749"/>
                  <a:pt x="7215" y="9441"/>
                </a:cubicBezTo>
                <a:cubicBezTo>
                  <a:pt x="7310" y="9346"/>
                  <a:pt x="7373" y="9189"/>
                  <a:pt x="7373" y="9189"/>
                </a:cubicBezTo>
                <a:lnTo>
                  <a:pt x="8097" y="9189"/>
                </a:lnTo>
                <a:lnTo>
                  <a:pt x="10145" y="12528"/>
                </a:lnTo>
                <a:cubicBezTo>
                  <a:pt x="10207" y="12673"/>
                  <a:pt x="10337" y="12750"/>
                  <a:pt x="10473" y="12750"/>
                </a:cubicBezTo>
                <a:cubicBezTo>
                  <a:pt x="10544" y="12750"/>
                  <a:pt x="10616" y="12729"/>
                  <a:pt x="10681" y="12686"/>
                </a:cubicBezTo>
                <a:cubicBezTo>
                  <a:pt x="11657" y="12119"/>
                  <a:pt x="11972" y="10795"/>
                  <a:pt x="11405" y="9850"/>
                </a:cubicBezTo>
                <a:lnTo>
                  <a:pt x="10996" y="9189"/>
                </a:lnTo>
                <a:lnTo>
                  <a:pt x="12288" y="9189"/>
                </a:lnTo>
                <a:cubicBezTo>
                  <a:pt x="12508" y="9189"/>
                  <a:pt x="12697" y="9031"/>
                  <a:pt x="12729" y="8842"/>
                </a:cubicBezTo>
                <a:cubicBezTo>
                  <a:pt x="12855" y="8432"/>
                  <a:pt x="12666" y="8243"/>
                  <a:pt x="12382" y="8243"/>
                </a:cubicBezTo>
                <a:lnTo>
                  <a:pt x="10555" y="8243"/>
                </a:lnTo>
                <a:lnTo>
                  <a:pt x="8192" y="4368"/>
                </a:lnTo>
                <a:cubicBezTo>
                  <a:pt x="8507" y="3549"/>
                  <a:pt x="8255" y="2573"/>
                  <a:pt x="7499" y="2005"/>
                </a:cubicBezTo>
                <a:lnTo>
                  <a:pt x="7499" y="1218"/>
                </a:lnTo>
                <a:cubicBezTo>
                  <a:pt x="7499" y="682"/>
                  <a:pt x="7152" y="210"/>
                  <a:pt x="6617" y="52"/>
                </a:cubicBezTo>
                <a:cubicBezTo>
                  <a:pt x="6495" y="18"/>
                  <a:pt x="6374" y="1"/>
                  <a:pt x="6256" y="1"/>
                </a:cubicBezTo>
                <a:close/>
              </a:path>
            </a:pathLst>
          </a:custGeom>
          <a:solidFill>
            <a:schemeClr val="accent5">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 name="Google Shape;11328;p140"/>
          <p:cNvGrpSpPr/>
          <p:nvPr/>
        </p:nvGrpSpPr>
        <p:grpSpPr>
          <a:xfrm>
            <a:off x="5741817" y="3091012"/>
            <a:ext cx="729931" cy="702481"/>
            <a:chOff x="-37534750" y="2668075"/>
            <a:chExt cx="332400" cy="319900"/>
          </a:xfrm>
          <a:solidFill>
            <a:schemeClr val="accent5">
              <a:lumMod val="75000"/>
            </a:schemeClr>
          </a:solidFill>
        </p:grpSpPr>
        <p:sp>
          <p:nvSpPr>
            <p:cNvPr id="29" name="Google Shape;11329;p140"/>
            <p:cNvSpPr/>
            <p:nvPr/>
          </p:nvSpPr>
          <p:spPr>
            <a:xfrm>
              <a:off x="-37534750" y="2668075"/>
              <a:ext cx="332400" cy="319900"/>
            </a:xfrm>
            <a:custGeom>
              <a:avLst/>
              <a:gdLst/>
              <a:ahLst/>
              <a:cxnLst/>
              <a:rect l="l" t="t" r="r" b="b"/>
              <a:pathLst>
                <a:path w="13296" h="12796" extrusionOk="0">
                  <a:moveTo>
                    <a:pt x="5258" y="834"/>
                  </a:moveTo>
                  <a:cubicBezTo>
                    <a:pt x="5799" y="834"/>
                    <a:pt x="6338" y="935"/>
                    <a:pt x="6837" y="1134"/>
                  </a:cubicBezTo>
                  <a:cubicBezTo>
                    <a:pt x="9105" y="2142"/>
                    <a:pt x="10019" y="4852"/>
                    <a:pt x="8822" y="6963"/>
                  </a:cubicBezTo>
                  <a:cubicBezTo>
                    <a:pt x="8790" y="7026"/>
                    <a:pt x="8790" y="7026"/>
                    <a:pt x="8790" y="7057"/>
                  </a:cubicBezTo>
                  <a:cubicBezTo>
                    <a:pt x="8632" y="7372"/>
                    <a:pt x="8412" y="7656"/>
                    <a:pt x="8160" y="7876"/>
                  </a:cubicBezTo>
                  <a:cubicBezTo>
                    <a:pt x="8002" y="8002"/>
                    <a:pt x="7876" y="8128"/>
                    <a:pt x="7782" y="8191"/>
                  </a:cubicBezTo>
                  <a:cubicBezTo>
                    <a:pt x="7687" y="8223"/>
                    <a:pt x="7719" y="8223"/>
                    <a:pt x="7687" y="8286"/>
                  </a:cubicBezTo>
                  <a:cubicBezTo>
                    <a:pt x="7152" y="8664"/>
                    <a:pt x="6585" y="8947"/>
                    <a:pt x="5923" y="9073"/>
                  </a:cubicBezTo>
                  <a:cubicBezTo>
                    <a:pt x="5694" y="9110"/>
                    <a:pt x="5468" y="9128"/>
                    <a:pt x="5245" y="9128"/>
                  </a:cubicBezTo>
                  <a:cubicBezTo>
                    <a:pt x="2977" y="9128"/>
                    <a:pt x="1071" y="7298"/>
                    <a:pt x="1071" y="4946"/>
                  </a:cubicBezTo>
                  <a:cubicBezTo>
                    <a:pt x="1071" y="3592"/>
                    <a:pt x="1796" y="2268"/>
                    <a:pt x="2899" y="1544"/>
                  </a:cubicBezTo>
                  <a:cubicBezTo>
                    <a:pt x="3603" y="1068"/>
                    <a:pt x="4433" y="834"/>
                    <a:pt x="5258" y="834"/>
                  </a:cubicBezTo>
                  <a:close/>
                  <a:moveTo>
                    <a:pt x="9200" y="7876"/>
                  </a:moveTo>
                  <a:lnTo>
                    <a:pt x="11909" y="10586"/>
                  </a:lnTo>
                  <a:cubicBezTo>
                    <a:pt x="12067" y="10743"/>
                    <a:pt x="12130" y="10901"/>
                    <a:pt x="12130" y="11153"/>
                  </a:cubicBezTo>
                  <a:cubicBezTo>
                    <a:pt x="12130" y="11594"/>
                    <a:pt x="11783" y="11909"/>
                    <a:pt x="11405" y="11909"/>
                  </a:cubicBezTo>
                  <a:cubicBezTo>
                    <a:pt x="11184" y="11909"/>
                    <a:pt x="10995" y="11814"/>
                    <a:pt x="10838" y="11657"/>
                  </a:cubicBezTo>
                  <a:lnTo>
                    <a:pt x="8128" y="8947"/>
                  </a:lnTo>
                  <a:cubicBezTo>
                    <a:pt x="8160" y="8916"/>
                    <a:pt x="8759" y="8506"/>
                    <a:pt x="9200" y="7876"/>
                  </a:cubicBezTo>
                  <a:close/>
                  <a:moveTo>
                    <a:pt x="5198" y="0"/>
                  </a:moveTo>
                  <a:cubicBezTo>
                    <a:pt x="3529" y="0"/>
                    <a:pt x="1985" y="882"/>
                    <a:pt x="1103" y="2205"/>
                  </a:cubicBezTo>
                  <a:cubicBezTo>
                    <a:pt x="158" y="3623"/>
                    <a:pt x="0" y="5387"/>
                    <a:pt x="630" y="6931"/>
                  </a:cubicBezTo>
                  <a:cubicBezTo>
                    <a:pt x="1470" y="8860"/>
                    <a:pt x="3356" y="9972"/>
                    <a:pt x="5251" y="9972"/>
                  </a:cubicBezTo>
                  <a:cubicBezTo>
                    <a:pt x="5988" y="9972"/>
                    <a:pt x="6725" y="9804"/>
                    <a:pt x="7404" y="9452"/>
                  </a:cubicBezTo>
                  <a:lnTo>
                    <a:pt x="10302" y="12318"/>
                  </a:lnTo>
                  <a:cubicBezTo>
                    <a:pt x="10588" y="12626"/>
                    <a:pt x="11026" y="12796"/>
                    <a:pt x="11468" y="12796"/>
                  </a:cubicBezTo>
                  <a:cubicBezTo>
                    <a:pt x="11661" y="12796"/>
                    <a:pt x="11854" y="12763"/>
                    <a:pt x="12035" y="12697"/>
                  </a:cubicBezTo>
                  <a:cubicBezTo>
                    <a:pt x="13043" y="12161"/>
                    <a:pt x="13295" y="10806"/>
                    <a:pt x="12539" y="10050"/>
                  </a:cubicBezTo>
                  <a:lnTo>
                    <a:pt x="9672" y="7183"/>
                  </a:lnTo>
                  <a:cubicBezTo>
                    <a:pt x="10334" y="5860"/>
                    <a:pt x="10334" y="4348"/>
                    <a:pt x="9767" y="3025"/>
                  </a:cubicBezTo>
                  <a:cubicBezTo>
                    <a:pt x="9042" y="1229"/>
                    <a:pt x="7215" y="0"/>
                    <a:pt x="519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1330;p140"/>
            <p:cNvSpPr/>
            <p:nvPr/>
          </p:nvSpPr>
          <p:spPr>
            <a:xfrm>
              <a:off x="-37487500" y="2709475"/>
              <a:ext cx="165425" cy="164450"/>
            </a:xfrm>
            <a:custGeom>
              <a:avLst/>
              <a:gdLst/>
              <a:ahLst/>
              <a:cxnLst/>
              <a:rect l="l" t="t" r="r" b="b"/>
              <a:pathLst>
                <a:path w="6617" h="6578" extrusionOk="0">
                  <a:moveTo>
                    <a:pt x="3308" y="833"/>
                  </a:moveTo>
                  <a:cubicBezTo>
                    <a:pt x="4695" y="833"/>
                    <a:pt x="5797" y="1936"/>
                    <a:pt x="5797" y="3290"/>
                  </a:cubicBezTo>
                  <a:cubicBezTo>
                    <a:pt x="5797" y="4614"/>
                    <a:pt x="4726" y="5779"/>
                    <a:pt x="3308" y="5779"/>
                  </a:cubicBezTo>
                  <a:cubicBezTo>
                    <a:pt x="1954" y="5779"/>
                    <a:pt x="851" y="4677"/>
                    <a:pt x="851" y="3290"/>
                  </a:cubicBezTo>
                  <a:cubicBezTo>
                    <a:pt x="851" y="1936"/>
                    <a:pt x="1954" y="833"/>
                    <a:pt x="3308" y="833"/>
                  </a:cubicBezTo>
                  <a:close/>
                  <a:moveTo>
                    <a:pt x="3319" y="0"/>
                  </a:moveTo>
                  <a:cubicBezTo>
                    <a:pt x="2880" y="0"/>
                    <a:pt x="2438" y="81"/>
                    <a:pt x="2017" y="234"/>
                  </a:cubicBezTo>
                  <a:cubicBezTo>
                    <a:pt x="851" y="738"/>
                    <a:pt x="0" y="1936"/>
                    <a:pt x="0" y="3259"/>
                  </a:cubicBezTo>
                  <a:cubicBezTo>
                    <a:pt x="0" y="4362"/>
                    <a:pt x="568" y="5401"/>
                    <a:pt x="1481" y="6031"/>
                  </a:cubicBezTo>
                  <a:cubicBezTo>
                    <a:pt x="2033" y="6405"/>
                    <a:pt x="2645" y="6578"/>
                    <a:pt x="3255" y="6578"/>
                  </a:cubicBezTo>
                  <a:cubicBezTo>
                    <a:pt x="3725" y="6578"/>
                    <a:pt x="4193" y="6475"/>
                    <a:pt x="4632" y="6283"/>
                  </a:cubicBezTo>
                  <a:cubicBezTo>
                    <a:pt x="5829" y="5748"/>
                    <a:pt x="6585" y="4551"/>
                    <a:pt x="6585" y="3259"/>
                  </a:cubicBezTo>
                  <a:cubicBezTo>
                    <a:pt x="6616" y="2219"/>
                    <a:pt x="6081" y="1180"/>
                    <a:pt x="5167" y="549"/>
                  </a:cubicBezTo>
                  <a:cubicBezTo>
                    <a:pt x="4605" y="175"/>
                    <a:pt x="3965" y="0"/>
                    <a:pt x="33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1028926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1602</TotalTime>
  <Words>5004</Words>
  <Application>Microsoft Office PowerPoint</Application>
  <PresentationFormat>Widescreen</PresentationFormat>
  <Paragraphs>504</Paragraphs>
  <Slides>87</Slides>
  <Notes>20</Notes>
  <HiddenSlides>0</HiddenSlides>
  <MMClips>0</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87</vt:i4>
      </vt:variant>
    </vt:vector>
  </HeadingPairs>
  <TitlesOfParts>
    <vt:vector size="101" baseType="lpstr">
      <vt:lpstr>Arial</vt:lpstr>
      <vt:lpstr>Calibri</vt:lpstr>
      <vt:lpstr>Calibri Light</vt:lpstr>
      <vt:lpstr>Cambria</vt:lpstr>
      <vt:lpstr>Courier New</vt:lpstr>
      <vt:lpstr>Gill Sans MT</vt:lpstr>
      <vt:lpstr>Manjari</vt:lpstr>
      <vt:lpstr>Wingdings</vt:lpstr>
      <vt:lpstr>Office Theme</vt:lpstr>
      <vt:lpstr>1_Office Theme</vt:lpstr>
      <vt:lpstr>2_Office Theme</vt:lpstr>
      <vt:lpstr>3_Office Theme</vt:lpstr>
      <vt:lpstr>4_Office Theme</vt:lpstr>
      <vt:lpstr>5_Office Theme</vt:lpstr>
      <vt:lpstr>BAB 6 ANALISIS DATA DAN DAMPAK SOSIAL INFORMATIKA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Silahkan kerjakan Uji Kemampuan Diri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Silahkan kerjakan Uji Kemampuan Diri 2</vt:lpstr>
      <vt:lpstr>PowerPoint Presentation</vt:lpstr>
      <vt:lpstr>PowerPoint Presentation</vt:lpstr>
      <vt:lpstr>PowerPoint Presentation</vt:lpstr>
      <vt:lpstr>PowerPoint Presentation</vt:lpstr>
      <vt:lpstr>Yuk, Asah Literasimu! 1</vt:lpstr>
      <vt:lpstr>PowerPoint Presentation</vt:lpstr>
      <vt:lpstr>PowerPoint Presentation</vt:lpstr>
      <vt:lpstr>PowerPoint Presentation</vt:lpstr>
      <vt:lpstr>PowerPoint Presentation</vt:lpstr>
      <vt:lpstr>PowerPoint Presentation</vt:lpstr>
      <vt:lpstr>PowerPoint Presentation</vt:lpstr>
      <vt:lpstr>Silahkan kerjakan Uji Kemampuan Diri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Silahkan kerjakan Aktivitas Mandiri </vt:lpstr>
      <vt:lpstr>PowerPoint Presentation</vt:lpstr>
      <vt:lpstr>PowerPoint Presentation</vt:lpstr>
      <vt:lpstr>PowerPoint Presentation</vt:lpstr>
      <vt:lpstr>Yuk, Asah Literasimu!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Silahkan kerjakan Uji Kemampuan Diri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Silahkan kerjakan Uji Kemampuan Diri 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BAB 6 ANALISIS DATA DAN DAMPAK SOSIAL INFORMATIKA</dc:title>
  <dc:creator>komalairma</dc:creator>
  <cp:lastModifiedBy>rakhm</cp:lastModifiedBy>
  <cp:revision>211</cp:revision>
  <dcterms:created xsi:type="dcterms:W3CDTF">2022-06-30T14:43:42Z</dcterms:created>
  <dcterms:modified xsi:type="dcterms:W3CDTF">2022-07-11T14:02:46Z</dcterms:modified>
</cp:coreProperties>
</file>